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notesSlides/notesSlide10.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8.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9.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10.xml" ContentType="application/vnd.openxmlformats-officedocument.drawingml.chart+xml"/>
  <Override PartName="/ppt/drawings/drawing2.xml" ContentType="application/vnd.openxmlformats-officedocument.drawingml.chartshapes+xml"/>
  <Override PartName="/ppt/notesSlides/notesSlide19.xml" ContentType="application/vnd.openxmlformats-officedocument.presentationml.notesSlide+xml"/>
  <Override PartName="/ppt/charts/chart11.xml" ContentType="application/vnd.openxmlformats-officedocument.drawingml.chart+xml"/>
  <Override PartName="/ppt/notesSlides/notesSlide20.xml" ContentType="application/vnd.openxmlformats-officedocument.presentationml.notesSlide+xml"/>
  <Override PartName="/ppt/charts/chart12.xml" ContentType="application/vnd.openxmlformats-officedocument.drawingml.chart+xml"/>
  <Override PartName="/ppt/drawings/drawing3.xml" ContentType="application/vnd.openxmlformats-officedocument.drawingml.chartshapes+xml"/>
  <Override PartName="/ppt/notesSlides/notesSlide21.xml" ContentType="application/vnd.openxmlformats-officedocument.presentationml.notesSlide+xml"/>
  <Override PartName="/ppt/charts/chart13.xml" ContentType="application/vnd.openxmlformats-officedocument.drawingml.chart+xml"/>
  <Override PartName="/ppt/drawings/drawing4.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4.xml" ContentType="application/vnd.openxmlformats-officedocument.drawingml.chart+xml"/>
  <Override PartName="/ppt/theme/themeOverride4.xml" ContentType="application/vnd.openxmlformats-officedocument.themeOverride+xml"/>
  <Override PartName="/ppt/charts/chart15.xml" ContentType="application/vnd.openxmlformats-officedocument.drawingml.chart+xml"/>
  <Override PartName="/ppt/theme/themeOverride5.xml" ContentType="application/vnd.openxmlformats-officedocument.themeOverride+xml"/>
  <Override PartName="/ppt/charts/chart16.xml" ContentType="application/vnd.openxmlformats-officedocument.drawingml.chart+xml"/>
  <Override PartName="/ppt/notesSlides/notesSlide33.xml" ContentType="application/vnd.openxmlformats-officedocument.presentationml.notesSlide+xml"/>
  <Override PartName="/ppt/charts/chart17.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8.xml" ContentType="application/vnd.openxmlformats-officedocument.drawingml.chart+xml"/>
  <Override PartName="/ppt/theme/themeOverride6.xml" ContentType="application/vnd.openxmlformats-officedocument.themeOverride+xml"/>
  <Override PartName="/ppt/charts/chart19.xml" ContentType="application/vnd.openxmlformats-officedocument.drawingml.chart+xml"/>
  <Override PartName="/ppt/notesSlides/notesSlide37.xml" ContentType="application/vnd.openxmlformats-officedocument.presentationml.notesSlide+xml"/>
  <Override PartName="/ppt/charts/chart20.xml" ContentType="application/vnd.openxmlformats-officedocument.drawingml.chart+xml"/>
  <Override PartName="/ppt/theme/themeOverride7.xml" ContentType="application/vnd.openxmlformats-officedocument.themeOverride+xml"/>
  <Override PartName="/ppt/charts/chart21.xml" ContentType="application/vnd.openxmlformats-officedocument.drawingml.chart+xml"/>
  <Override PartName="/ppt/notesSlides/notesSlide38.xml" ContentType="application/vnd.openxmlformats-officedocument.presentationml.notesSlide+xml"/>
  <Override PartName="/ppt/charts/chart22.xml" ContentType="application/vnd.openxmlformats-officedocument.drawingml.chart+xml"/>
  <Override PartName="/ppt/theme/themeOverride8.xml" ContentType="application/vnd.openxmlformats-officedocument.themeOverride+xml"/>
  <Override PartName="/ppt/notesSlides/notesSlide39.xml" ContentType="application/vnd.openxmlformats-officedocument.presentationml.notesSlide+xml"/>
  <Override PartName="/ppt/charts/chart23.xml" ContentType="application/vnd.openxmlformats-officedocument.drawingml.chart+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8" r:id="rId2"/>
  </p:sldMasterIdLst>
  <p:notesMasterIdLst>
    <p:notesMasterId r:id="rId53"/>
  </p:notesMasterIdLst>
  <p:handoutMasterIdLst>
    <p:handoutMasterId r:id="rId54"/>
  </p:handoutMasterIdLst>
  <p:sldIdLst>
    <p:sldId id="535" r:id="rId3"/>
    <p:sldId id="667" r:id="rId4"/>
    <p:sldId id="821" r:id="rId5"/>
    <p:sldId id="774" r:id="rId6"/>
    <p:sldId id="779" r:id="rId7"/>
    <p:sldId id="775" r:id="rId8"/>
    <p:sldId id="820" r:id="rId9"/>
    <p:sldId id="776" r:id="rId10"/>
    <p:sldId id="784" r:id="rId11"/>
    <p:sldId id="785" r:id="rId12"/>
    <p:sldId id="786" r:id="rId13"/>
    <p:sldId id="815" r:id="rId14"/>
    <p:sldId id="777" r:id="rId15"/>
    <p:sldId id="789" r:id="rId16"/>
    <p:sldId id="822" r:id="rId17"/>
    <p:sldId id="792" r:id="rId18"/>
    <p:sldId id="813" r:id="rId19"/>
    <p:sldId id="729" r:id="rId20"/>
    <p:sldId id="793" r:id="rId21"/>
    <p:sldId id="823" r:id="rId22"/>
    <p:sldId id="824" r:id="rId23"/>
    <p:sldId id="825" r:id="rId24"/>
    <p:sldId id="826" r:id="rId25"/>
    <p:sldId id="827" r:id="rId26"/>
    <p:sldId id="828" r:id="rId27"/>
    <p:sldId id="829" r:id="rId28"/>
    <p:sldId id="830" r:id="rId29"/>
    <p:sldId id="831" r:id="rId30"/>
    <p:sldId id="832" r:id="rId31"/>
    <p:sldId id="833" r:id="rId32"/>
    <p:sldId id="834" r:id="rId33"/>
    <p:sldId id="835" r:id="rId34"/>
    <p:sldId id="836" r:id="rId35"/>
    <p:sldId id="837" r:id="rId36"/>
    <p:sldId id="838" r:id="rId37"/>
    <p:sldId id="839" r:id="rId38"/>
    <p:sldId id="840" r:id="rId39"/>
    <p:sldId id="841" r:id="rId40"/>
    <p:sldId id="844" r:id="rId41"/>
    <p:sldId id="850" r:id="rId42"/>
    <p:sldId id="855" r:id="rId43"/>
    <p:sldId id="852" r:id="rId44"/>
    <p:sldId id="856" r:id="rId45"/>
    <p:sldId id="854" r:id="rId46"/>
    <p:sldId id="849" r:id="rId47"/>
    <p:sldId id="845" r:id="rId48"/>
    <p:sldId id="846" r:id="rId49"/>
    <p:sldId id="847" r:id="rId50"/>
    <p:sldId id="848" r:id="rId51"/>
    <p:sldId id="843" r:id="rId52"/>
  </p:sldIdLst>
  <p:sldSz cx="9144000" cy="6858000" type="screen4x3"/>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62">
          <p15:clr>
            <a:srgbClr val="A4A3A4"/>
          </p15:clr>
        </p15:guide>
        <p15:guide id="2" orient="horz" pos="3748">
          <p15:clr>
            <a:srgbClr val="A4A3A4"/>
          </p15:clr>
        </p15:guide>
        <p15:guide id="3" orient="horz" pos="925">
          <p15:clr>
            <a:srgbClr val="A4A3A4"/>
          </p15:clr>
        </p15:guide>
        <p15:guide id="4" orient="horz" pos="984">
          <p15:clr>
            <a:srgbClr val="A4A3A4"/>
          </p15:clr>
        </p15:guide>
        <p15:guide id="5" orient="horz" pos="902">
          <p15:clr>
            <a:srgbClr val="A4A3A4"/>
          </p15:clr>
        </p15:guide>
        <p15:guide id="6" orient="horz" pos="762">
          <p15:clr>
            <a:srgbClr val="A4A3A4"/>
          </p15:clr>
        </p15:guide>
        <p15:guide id="7" orient="horz" pos="663">
          <p15:clr>
            <a:srgbClr val="A4A3A4"/>
          </p15:clr>
        </p15:guide>
        <p15:guide id="8" pos="346">
          <p15:clr>
            <a:srgbClr val="A4A3A4"/>
          </p15:clr>
        </p15:guide>
        <p15:guide id="9" pos="3056">
          <p15:clr>
            <a:srgbClr val="A4A3A4"/>
          </p15:clr>
        </p15:guide>
        <p15:guide id="10" pos="2608">
          <p15:clr>
            <a:srgbClr val="A4A3A4"/>
          </p15:clr>
        </p15:guide>
        <p15:guide id="11" pos="1791">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900"/>
    <a:srgbClr val="C44A37"/>
    <a:srgbClr val="FB9E27"/>
    <a:srgbClr val="8DC63F"/>
    <a:srgbClr val="45B60F"/>
    <a:srgbClr val="84BD00"/>
    <a:srgbClr val="CF4520"/>
    <a:srgbClr val="E5C44D"/>
    <a:srgbClr val="3B661F"/>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llanmörkt format 1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0" autoAdjust="0"/>
    <p:restoredTop sz="92722" autoAdjust="0"/>
  </p:normalViewPr>
  <p:slideViewPr>
    <p:cSldViewPr>
      <p:cViewPr varScale="1">
        <p:scale>
          <a:sx n="122" d="100"/>
          <a:sy n="122" d="100"/>
        </p:scale>
        <p:origin x="1230" y="96"/>
      </p:cViewPr>
      <p:guideLst>
        <p:guide orient="horz" pos="3762"/>
        <p:guide orient="horz" pos="3748"/>
        <p:guide orient="horz" pos="925"/>
        <p:guide orient="horz" pos="984"/>
        <p:guide orient="horz" pos="902"/>
        <p:guide orient="horz" pos="762"/>
        <p:guide orient="horz" pos="663"/>
        <p:guide pos="346"/>
        <p:guide pos="3056"/>
        <p:guide pos="2608"/>
        <p:guide pos="1791"/>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96" d="100"/>
          <a:sy n="96" d="100"/>
        </p:scale>
        <p:origin x="4328" y="184"/>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4.xml"/></Relationships>
</file>

<file path=ppt/charts/_rels/chart15.xml.rels><?xml version="1.0" encoding="UTF-8" standalone="yes"?>
<Relationships xmlns="http://schemas.openxmlformats.org/package/2006/relationships"><Relationship Id="rId2" Type="http://schemas.openxmlformats.org/officeDocument/2006/relationships/oleObject" Target="file:///C:\Users\sthlankre\Desktop\Bok1.xlsx" TargetMode="External"/><Relationship Id="rId1" Type="http://schemas.openxmlformats.org/officeDocument/2006/relationships/themeOverride" Target="../theme/themeOverride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6.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openxmlformats.org/officeDocument/2006/relationships/image" Target="../media/image45.jpg"/><Relationship Id="rId1" Type="http://schemas.openxmlformats.org/officeDocument/2006/relationships/themeOverride" Target="../theme/themeOverride7.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8.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file:///C:\Users\sthlankre\Desktop\CMD%202015\Sifferunderlag\Diagram%20CMD%20bilder.xlsx"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oleObject" Target="file:///C:\Users\sthlankre\Desktop\CMD%202015\Sifferunderlag\Diagram%20CMD%20bilder.xlsx"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Blad1!$B$1</c:f>
              <c:strCache>
                <c:ptCount val="1"/>
                <c:pt idx="0">
                  <c:v>Försäljning</c:v>
                </c:pt>
              </c:strCache>
            </c:strRef>
          </c:tx>
          <c:dPt>
            <c:idx val="1"/>
            <c:bubble3D val="0"/>
            <c:spPr>
              <a:solidFill>
                <a:schemeClr val="accent6"/>
              </a:solidFill>
            </c:spPr>
            <c:extLst>
              <c:ext xmlns:c16="http://schemas.microsoft.com/office/drawing/2014/chart" uri="{C3380CC4-5D6E-409C-BE32-E72D297353CC}">
                <c16:uniqueId val="{00000001-E28F-4C9F-835C-0988B8CE9457}"/>
              </c:ext>
            </c:extLst>
          </c:dPt>
          <c:dPt>
            <c:idx val="2"/>
            <c:bubble3D val="0"/>
            <c:spPr>
              <a:solidFill>
                <a:schemeClr val="accent3"/>
              </a:solidFill>
            </c:spPr>
            <c:extLst>
              <c:ext xmlns:c16="http://schemas.microsoft.com/office/drawing/2014/chart" uri="{C3380CC4-5D6E-409C-BE32-E72D297353CC}">
                <c16:uniqueId val="{00000003-E28F-4C9F-835C-0988B8CE9457}"/>
              </c:ext>
            </c:extLst>
          </c:dPt>
          <c:dLbls>
            <c:spPr>
              <a:noFill/>
              <a:ln>
                <a:noFill/>
              </a:ln>
              <a:effectLst/>
            </c:spPr>
            <c:txPr>
              <a:bodyPr/>
              <a:lstStyle/>
              <a:p>
                <a:pPr>
                  <a:defRPr sz="1050"/>
                </a:pPr>
                <a:endParaRPr lang="en-US"/>
              </a:p>
            </c:tx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Blad1!$A$2:$A$5</c:f>
              <c:strCache>
                <c:ptCount val="4"/>
                <c:pt idx="0">
                  <c:v>1:a kvart</c:v>
                </c:pt>
                <c:pt idx="1">
                  <c:v>2:a kvart</c:v>
                </c:pt>
                <c:pt idx="2">
                  <c:v>3:e kvart</c:v>
                </c:pt>
                <c:pt idx="3">
                  <c:v>4:e kvart</c:v>
                </c:pt>
              </c:strCache>
            </c:strRef>
          </c:cat>
          <c:val>
            <c:numRef>
              <c:f>Blad1!$B$2:$B$5</c:f>
              <c:numCache>
                <c:formatCode>0%</c:formatCode>
                <c:ptCount val="4"/>
                <c:pt idx="0">
                  <c:v>0.38</c:v>
                </c:pt>
                <c:pt idx="1">
                  <c:v>0.17</c:v>
                </c:pt>
                <c:pt idx="2">
                  <c:v>0.37</c:v>
                </c:pt>
                <c:pt idx="3">
                  <c:v>0.08</c:v>
                </c:pt>
              </c:numCache>
            </c:numRef>
          </c:val>
          <c:extLst>
            <c:ext xmlns:c16="http://schemas.microsoft.com/office/drawing/2014/chart" uri="{C3380CC4-5D6E-409C-BE32-E72D297353CC}">
              <c16:uniqueId val="{00000004-E28F-4C9F-835C-0988B8CE945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EBITDA</c:v>
                </c:pt>
              </c:strCache>
            </c:strRef>
          </c:tx>
          <c:spPr>
            <a:solidFill>
              <a:schemeClr val="accent1"/>
            </a:solidFill>
            <a:ln>
              <a:noFill/>
            </a:ln>
            <a:effectLst/>
          </c:spPr>
          <c:invertIfNegative val="0"/>
          <c:dPt>
            <c:idx val="8"/>
            <c:invertIfNegative val="0"/>
            <c:bubble3D val="0"/>
            <c:spPr>
              <a:solidFill>
                <a:schemeClr val="accent3"/>
              </a:solidFill>
              <a:ln>
                <a:noFill/>
              </a:ln>
              <a:effectLst/>
            </c:spPr>
            <c:extLst>
              <c:ext xmlns:c16="http://schemas.microsoft.com/office/drawing/2014/chart" uri="{C3380CC4-5D6E-409C-BE32-E72D297353CC}">
                <c16:uniqueId val="{00000001-6E95-406A-9922-C844B9B615CA}"/>
              </c:ext>
            </c:extLst>
          </c:dPt>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Blad1!$A$2:$A$10</c:f>
              <c:strCache>
                <c:ptCount val="9"/>
                <c:pt idx="0">
                  <c:v>Q2</c:v>
                </c:pt>
                <c:pt idx="1">
                  <c:v>Q3</c:v>
                </c:pt>
                <c:pt idx="2">
                  <c:v>Q4</c:v>
                </c:pt>
                <c:pt idx="3">
                  <c:v>Q1</c:v>
                </c:pt>
                <c:pt idx="4">
                  <c:v>Q2</c:v>
                </c:pt>
                <c:pt idx="5">
                  <c:v>Q3</c:v>
                </c:pt>
                <c:pt idx="6">
                  <c:v>Q4</c:v>
                </c:pt>
                <c:pt idx="7">
                  <c:v>Q1</c:v>
                </c:pt>
                <c:pt idx="8">
                  <c:v>Q2</c:v>
                </c:pt>
              </c:strCache>
            </c:strRef>
          </c:cat>
          <c:val>
            <c:numRef>
              <c:f>Blad1!$B$2:$B$10</c:f>
              <c:numCache>
                <c:formatCode>General</c:formatCode>
                <c:ptCount val="9"/>
                <c:pt idx="0">
                  <c:v>897</c:v>
                </c:pt>
                <c:pt idx="1">
                  <c:v>1384</c:v>
                </c:pt>
                <c:pt idx="2">
                  <c:v>671</c:v>
                </c:pt>
                <c:pt idx="3">
                  <c:v>1017</c:v>
                </c:pt>
                <c:pt idx="4">
                  <c:v>859</c:v>
                </c:pt>
                <c:pt idx="5">
                  <c:v>1037</c:v>
                </c:pt>
                <c:pt idx="6">
                  <c:v>693</c:v>
                </c:pt>
                <c:pt idx="7">
                  <c:v>923</c:v>
                </c:pt>
                <c:pt idx="8">
                  <c:v>863</c:v>
                </c:pt>
              </c:numCache>
            </c:numRef>
          </c:val>
          <c:extLst>
            <c:ext xmlns:c16="http://schemas.microsoft.com/office/drawing/2014/chart" uri="{C3380CC4-5D6E-409C-BE32-E72D297353CC}">
              <c16:uniqueId val="{00000002-6E95-406A-9922-C844B9B615CA}"/>
            </c:ext>
          </c:extLst>
        </c:ser>
        <c:dLbls>
          <c:showLegendKey val="0"/>
          <c:showVal val="0"/>
          <c:showCatName val="0"/>
          <c:showSerName val="0"/>
          <c:showPercent val="0"/>
          <c:showBubbleSize val="0"/>
        </c:dLbls>
        <c:gapWidth val="219"/>
        <c:overlap val="-27"/>
        <c:axId val="17000704"/>
        <c:axId val="17006592"/>
      </c:barChart>
      <c:catAx>
        <c:axId val="17000704"/>
        <c:scaling>
          <c:orientation val="minMax"/>
        </c:scaling>
        <c:delete val="0"/>
        <c:axPos val="b"/>
        <c:numFmt formatCode="General" sourceLinked="1"/>
        <c:majorTickMark val="out"/>
        <c:minorTickMark val="none"/>
        <c:tickLblPos val="nextTo"/>
        <c:spPr>
          <a:noFill/>
          <a:ln w="9525" cap="flat" cmpd="sng" algn="ctr">
            <a:solidFill>
              <a:srgbClr val="868686"/>
            </a:solidFill>
            <a:round/>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n-US"/>
          </a:p>
        </c:txPr>
        <c:crossAx val="17006592"/>
        <c:crosses val="autoZero"/>
        <c:auto val="1"/>
        <c:lblAlgn val="ctr"/>
        <c:lblOffset val="100"/>
        <c:noMultiLvlLbl val="0"/>
      </c:catAx>
      <c:valAx>
        <c:axId val="17006592"/>
        <c:scaling>
          <c:orientation val="minMax"/>
          <c:max val="1600"/>
        </c:scaling>
        <c:delete val="0"/>
        <c:axPos val="l"/>
        <c:majorGridlines>
          <c:spPr>
            <a:ln w="9525" cap="flat" cmpd="sng" algn="ctr">
              <a:solidFill>
                <a:schemeClr val="accent2">
                  <a:lumMod val="40000"/>
                  <a:lumOff val="6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n-US"/>
          </a:p>
        </c:txPr>
        <c:crossAx val="17000704"/>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Op Cash flow</c:v>
                </c:pt>
              </c:strCache>
            </c:strRef>
          </c:tx>
          <c:spPr>
            <a:solidFill>
              <a:schemeClr val="accent1"/>
            </a:solidFill>
            <a:ln>
              <a:noFill/>
            </a:ln>
            <a:effectLst/>
          </c:spPr>
          <c:invertIfNegative val="0"/>
          <c:dPt>
            <c:idx val="8"/>
            <c:invertIfNegative val="0"/>
            <c:bubble3D val="0"/>
            <c:spPr>
              <a:solidFill>
                <a:schemeClr val="accent3"/>
              </a:solidFill>
              <a:ln>
                <a:noFill/>
              </a:ln>
              <a:effectLst/>
            </c:spPr>
            <c:extLst>
              <c:ext xmlns:c16="http://schemas.microsoft.com/office/drawing/2014/chart" uri="{C3380CC4-5D6E-409C-BE32-E72D297353CC}">
                <c16:uniqueId val="{00000001-E8C2-4963-A4CF-54CB93B1B195}"/>
              </c:ext>
            </c:extLst>
          </c:dPt>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Blad1!$A$2:$A$10</c:f>
              <c:strCache>
                <c:ptCount val="9"/>
                <c:pt idx="0">
                  <c:v>Q2</c:v>
                </c:pt>
                <c:pt idx="1">
                  <c:v>Q3</c:v>
                </c:pt>
                <c:pt idx="2">
                  <c:v>Q4</c:v>
                </c:pt>
                <c:pt idx="3">
                  <c:v>Q1</c:v>
                </c:pt>
                <c:pt idx="4">
                  <c:v>Q2</c:v>
                </c:pt>
                <c:pt idx="5">
                  <c:v>Q3</c:v>
                </c:pt>
                <c:pt idx="6">
                  <c:v>Q4</c:v>
                </c:pt>
                <c:pt idx="7">
                  <c:v>Q1</c:v>
                </c:pt>
                <c:pt idx="8">
                  <c:v>Q2</c:v>
                </c:pt>
              </c:strCache>
            </c:strRef>
          </c:cat>
          <c:val>
            <c:numRef>
              <c:f>Blad1!$B$2:$B$10</c:f>
              <c:numCache>
                <c:formatCode>General</c:formatCode>
                <c:ptCount val="9"/>
                <c:pt idx="0">
                  <c:v>323</c:v>
                </c:pt>
                <c:pt idx="1">
                  <c:v>541</c:v>
                </c:pt>
                <c:pt idx="2">
                  <c:v>360</c:v>
                </c:pt>
                <c:pt idx="3">
                  <c:v>155</c:v>
                </c:pt>
                <c:pt idx="4">
                  <c:v>631</c:v>
                </c:pt>
                <c:pt idx="5">
                  <c:v>696</c:v>
                </c:pt>
                <c:pt idx="6">
                  <c:v>619</c:v>
                </c:pt>
                <c:pt idx="7">
                  <c:v>-294</c:v>
                </c:pt>
                <c:pt idx="8">
                  <c:v>314</c:v>
                </c:pt>
              </c:numCache>
            </c:numRef>
          </c:val>
          <c:extLst>
            <c:ext xmlns:c16="http://schemas.microsoft.com/office/drawing/2014/chart" uri="{C3380CC4-5D6E-409C-BE32-E72D297353CC}">
              <c16:uniqueId val="{00000002-E8C2-4963-A4CF-54CB93B1B195}"/>
            </c:ext>
          </c:extLst>
        </c:ser>
        <c:dLbls>
          <c:showLegendKey val="0"/>
          <c:showVal val="0"/>
          <c:showCatName val="0"/>
          <c:showSerName val="0"/>
          <c:showPercent val="0"/>
          <c:showBubbleSize val="0"/>
        </c:dLbls>
        <c:gapWidth val="219"/>
        <c:overlap val="-27"/>
        <c:axId val="17032704"/>
        <c:axId val="17034240"/>
      </c:barChart>
      <c:catAx>
        <c:axId val="17032704"/>
        <c:scaling>
          <c:orientation val="minMax"/>
        </c:scaling>
        <c:delete val="0"/>
        <c:axPos val="b"/>
        <c:numFmt formatCode="General" sourceLinked="1"/>
        <c:majorTickMark val="out"/>
        <c:minorTickMark val="none"/>
        <c:tickLblPos val="nextTo"/>
        <c:spPr>
          <a:noFill/>
          <a:ln w="9525" cap="flat" cmpd="sng" algn="ctr">
            <a:solidFill>
              <a:srgbClr val="868686"/>
            </a:solidFill>
            <a:round/>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n-US"/>
          </a:p>
        </c:txPr>
        <c:crossAx val="17034240"/>
        <c:crosses val="autoZero"/>
        <c:auto val="1"/>
        <c:lblAlgn val="ctr"/>
        <c:lblOffset val="100"/>
        <c:noMultiLvlLbl val="0"/>
      </c:catAx>
      <c:valAx>
        <c:axId val="17034240"/>
        <c:scaling>
          <c:orientation val="minMax"/>
          <c:max val="1000"/>
        </c:scaling>
        <c:delete val="0"/>
        <c:axPos val="l"/>
        <c:majorGridlines>
          <c:spPr>
            <a:ln w="9525" cap="flat" cmpd="sng" algn="ctr">
              <a:solidFill>
                <a:schemeClr val="accent2">
                  <a:lumMod val="40000"/>
                  <a:lumOff val="6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n-US"/>
          </a:p>
        </c:txPr>
        <c:crossAx val="17032704"/>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ROCE</c:v>
                </c:pt>
              </c:strCache>
            </c:strRef>
          </c:tx>
          <c:spPr>
            <a:solidFill>
              <a:schemeClr val="accent1"/>
            </a:solidFill>
            <a:ln>
              <a:noFill/>
            </a:ln>
            <a:effectLst/>
          </c:spPr>
          <c:invertIfNegative val="0"/>
          <c:dPt>
            <c:idx val="8"/>
            <c:invertIfNegative val="0"/>
            <c:bubble3D val="0"/>
            <c:spPr>
              <a:solidFill>
                <a:schemeClr val="accent3"/>
              </a:solidFill>
              <a:ln>
                <a:noFill/>
              </a:ln>
              <a:effectLst/>
            </c:spPr>
            <c:extLst>
              <c:ext xmlns:c16="http://schemas.microsoft.com/office/drawing/2014/chart" uri="{C3380CC4-5D6E-409C-BE32-E72D297353CC}">
                <c16:uniqueId val="{00000001-43BE-4403-A183-87C5B6BF0C3F}"/>
              </c:ext>
            </c:extLst>
          </c:dPt>
          <c:dLbls>
            <c:dLbl>
              <c:idx val="1"/>
              <c:layout>
                <c:manualLayout>
                  <c:x val="-2.8153944522489432E-17"/>
                  <c:y val="5.156249999999996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70D-4E3A-8087-A94E7E3CF273}"/>
                </c:ext>
              </c:extLst>
            </c:dLbl>
            <c:dLbl>
              <c:idx val="2"/>
              <c:layout>
                <c:manualLayout>
                  <c:x val="-3.0713748828282575E-3"/>
                  <c:y val="6.406249999999999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3BE-4403-A183-87C5B6BF0C3F}"/>
                </c:ext>
              </c:extLst>
            </c:dLbl>
            <c:dLbl>
              <c:idx val="5"/>
              <c:layout>
                <c:manualLayout>
                  <c:x val="-3.0713748828282575E-3"/>
                  <c:y val="6.406249999999999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43BE-4403-A183-87C5B6BF0C3F}"/>
                </c:ext>
              </c:extLst>
            </c:dLbl>
            <c:dLbl>
              <c:idx val="6"/>
              <c:layout>
                <c:manualLayout>
                  <c:x val="0"/>
                  <c:y val="4.843749999999997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470D-4E3A-8087-A94E7E3CF273}"/>
                </c:ext>
              </c:extLst>
            </c:dLbl>
            <c:dLbl>
              <c:idx val="7"/>
              <c:layout>
                <c:manualLayout>
                  <c:x val="0"/>
                  <c:y val="6.718749999999999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3BE-4403-A183-87C5B6BF0C3F}"/>
                </c:ext>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Blad1!$A$2:$A$10</c:f>
              <c:strCache>
                <c:ptCount val="9"/>
                <c:pt idx="0">
                  <c:v>Q2</c:v>
                </c:pt>
                <c:pt idx="1">
                  <c:v>Q3</c:v>
                </c:pt>
                <c:pt idx="2">
                  <c:v>Q4</c:v>
                </c:pt>
                <c:pt idx="3">
                  <c:v>Q1</c:v>
                </c:pt>
                <c:pt idx="4">
                  <c:v>Q2</c:v>
                </c:pt>
                <c:pt idx="5">
                  <c:v>Q3</c:v>
                </c:pt>
                <c:pt idx="6">
                  <c:v>Q4</c:v>
                </c:pt>
                <c:pt idx="7">
                  <c:v>Q1</c:v>
                </c:pt>
                <c:pt idx="8">
                  <c:v>Q2</c:v>
                </c:pt>
              </c:strCache>
            </c:strRef>
          </c:cat>
          <c:val>
            <c:numRef>
              <c:f>Blad1!$B$2:$B$10</c:f>
              <c:numCache>
                <c:formatCode>0</c:formatCode>
                <c:ptCount val="9"/>
                <c:pt idx="0">
                  <c:v>12</c:v>
                </c:pt>
                <c:pt idx="1">
                  <c:v>14</c:v>
                </c:pt>
                <c:pt idx="2">
                  <c:v>13</c:v>
                </c:pt>
                <c:pt idx="3">
                  <c:v>13</c:v>
                </c:pt>
                <c:pt idx="4">
                  <c:v>13</c:v>
                </c:pt>
                <c:pt idx="5">
                  <c:v>13</c:v>
                </c:pt>
                <c:pt idx="6">
                  <c:v>14</c:v>
                </c:pt>
                <c:pt idx="7">
                  <c:v>13</c:v>
                </c:pt>
                <c:pt idx="8">
                  <c:v>13</c:v>
                </c:pt>
              </c:numCache>
            </c:numRef>
          </c:val>
          <c:extLst>
            <c:ext xmlns:c16="http://schemas.microsoft.com/office/drawing/2014/chart" uri="{C3380CC4-5D6E-409C-BE32-E72D297353CC}">
              <c16:uniqueId val="{00000005-43BE-4403-A183-87C5B6BF0C3F}"/>
            </c:ext>
          </c:extLst>
        </c:ser>
        <c:dLbls>
          <c:showLegendKey val="0"/>
          <c:showVal val="0"/>
          <c:showCatName val="0"/>
          <c:showSerName val="0"/>
          <c:showPercent val="0"/>
          <c:showBubbleSize val="0"/>
        </c:dLbls>
        <c:gapWidth val="219"/>
        <c:overlap val="-27"/>
        <c:axId val="46164992"/>
        <c:axId val="46179072"/>
      </c:barChart>
      <c:catAx>
        <c:axId val="46164992"/>
        <c:scaling>
          <c:orientation val="minMax"/>
        </c:scaling>
        <c:delete val="0"/>
        <c:axPos val="b"/>
        <c:numFmt formatCode="General" sourceLinked="1"/>
        <c:majorTickMark val="out"/>
        <c:minorTickMark val="none"/>
        <c:tickLblPos val="nextTo"/>
        <c:spPr>
          <a:noFill/>
          <a:ln w="9525" cap="flat" cmpd="sng" algn="ctr">
            <a:solidFill>
              <a:srgbClr val="868686"/>
            </a:solidFill>
            <a:round/>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n-US"/>
          </a:p>
        </c:txPr>
        <c:crossAx val="46179072"/>
        <c:crosses val="autoZero"/>
        <c:auto val="1"/>
        <c:lblAlgn val="ctr"/>
        <c:lblOffset val="100"/>
        <c:noMultiLvlLbl val="0"/>
      </c:catAx>
      <c:valAx>
        <c:axId val="46179072"/>
        <c:scaling>
          <c:orientation val="minMax"/>
          <c:max val="16"/>
        </c:scaling>
        <c:delete val="0"/>
        <c:axPos val="l"/>
        <c:majorGridlines>
          <c:spPr>
            <a:ln w="9525" cap="flat" cmpd="sng" algn="ctr">
              <a:solidFill>
                <a:schemeClr val="accent2">
                  <a:lumMod val="40000"/>
                  <a:lumOff val="6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n-US"/>
          </a:p>
        </c:txPr>
        <c:crossAx val="46164992"/>
        <c:crosses val="autoZero"/>
        <c:crossBetween val="between"/>
        <c:majorUnit val="4"/>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Leverage</c:v>
                </c:pt>
              </c:strCache>
            </c:strRef>
          </c:tx>
          <c:spPr>
            <a:solidFill>
              <a:schemeClr val="accent1"/>
            </a:solidFill>
            <a:ln>
              <a:noFill/>
            </a:ln>
            <a:effectLst/>
          </c:spPr>
          <c:invertIfNegative val="0"/>
          <c:dPt>
            <c:idx val="8"/>
            <c:invertIfNegative val="0"/>
            <c:bubble3D val="0"/>
            <c:spPr>
              <a:solidFill>
                <a:schemeClr val="accent3"/>
              </a:solidFill>
              <a:ln>
                <a:noFill/>
              </a:ln>
              <a:effectLst/>
            </c:spPr>
            <c:extLst>
              <c:ext xmlns:c16="http://schemas.microsoft.com/office/drawing/2014/chart" uri="{C3380CC4-5D6E-409C-BE32-E72D297353CC}">
                <c16:uniqueId val="{00000001-7725-4297-8F0F-ACB195752699}"/>
              </c:ext>
            </c:extLst>
          </c:dPt>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Blad1!$A$2:$A$10</c:f>
              <c:strCache>
                <c:ptCount val="9"/>
                <c:pt idx="0">
                  <c:v>Q2</c:v>
                </c:pt>
                <c:pt idx="1">
                  <c:v>Q3</c:v>
                </c:pt>
                <c:pt idx="2">
                  <c:v>Q4</c:v>
                </c:pt>
                <c:pt idx="3">
                  <c:v>Q1</c:v>
                </c:pt>
                <c:pt idx="4">
                  <c:v>Q2</c:v>
                </c:pt>
                <c:pt idx="5">
                  <c:v>Q3</c:v>
                </c:pt>
                <c:pt idx="6">
                  <c:v>Q4</c:v>
                </c:pt>
                <c:pt idx="7">
                  <c:v>Q1</c:v>
                </c:pt>
                <c:pt idx="8">
                  <c:v>Q2</c:v>
                </c:pt>
              </c:strCache>
            </c:strRef>
          </c:cat>
          <c:val>
            <c:numRef>
              <c:f>Blad1!$B$2:$B$10</c:f>
              <c:numCache>
                <c:formatCode>0.00</c:formatCode>
                <c:ptCount val="9"/>
                <c:pt idx="0">
                  <c:v>1.92</c:v>
                </c:pt>
                <c:pt idx="1">
                  <c:v>1.3</c:v>
                </c:pt>
                <c:pt idx="2">
                  <c:v>1.24</c:v>
                </c:pt>
                <c:pt idx="3">
                  <c:v>1.24</c:v>
                </c:pt>
                <c:pt idx="4">
                  <c:v>1.32</c:v>
                </c:pt>
                <c:pt idx="5">
                  <c:v>1.27</c:v>
                </c:pt>
                <c:pt idx="6">
                  <c:v>1.08</c:v>
                </c:pt>
                <c:pt idx="7">
                  <c:v>1.19</c:v>
                </c:pt>
                <c:pt idx="8">
                  <c:v>1.35</c:v>
                </c:pt>
              </c:numCache>
            </c:numRef>
          </c:val>
          <c:extLst>
            <c:ext xmlns:c16="http://schemas.microsoft.com/office/drawing/2014/chart" uri="{C3380CC4-5D6E-409C-BE32-E72D297353CC}">
              <c16:uniqueId val="{00000002-7725-4297-8F0F-ACB195752699}"/>
            </c:ext>
          </c:extLst>
        </c:ser>
        <c:dLbls>
          <c:showLegendKey val="0"/>
          <c:showVal val="0"/>
          <c:showCatName val="0"/>
          <c:showSerName val="0"/>
          <c:showPercent val="0"/>
          <c:showBubbleSize val="0"/>
        </c:dLbls>
        <c:gapWidth val="219"/>
        <c:overlap val="-27"/>
        <c:axId val="48707072"/>
        <c:axId val="48708608"/>
      </c:barChart>
      <c:catAx>
        <c:axId val="48707072"/>
        <c:scaling>
          <c:orientation val="minMax"/>
        </c:scaling>
        <c:delete val="0"/>
        <c:axPos val="b"/>
        <c:numFmt formatCode="General" sourceLinked="1"/>
        <c:majorTickMark val="out"/>
        <c:minorTickMark val="none"/>
        <c:tickLblPos val="nextTo"/>
        <c:spPr>
          <a:noFill/>
          <a:ln w="9525" cap="flat" cmpd="sng" algn="ctr">
            <a:solidFill>
              <a:srgbClr val="868686"/>
            </a:solidFill>
            <a:round/>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n-US"/>
          </a:p>
        </c:txPr>
        <c:crossAx val="48708608"/>
        <c:crosses val="autoZero"/>
        <c:auto val="1"/>
        <c:lblAlgn val="ctr"/>
        <c:lblOffset val="100"/>
        <c:noMultiLvlLbl val="0"/>
      </c:catAx>
      <c:valAx>
        <c:axId val="48708608"/>
        <c:scaling>
          <c:orientation val="minMax"/>
          <c:max val="3"/>
        </c:scaling>
        <c:delete val="0"/>
        <c:axPos val="l"/>
        <c:majorGridlines>
          <c:spPr>
            <a:ln w="9525" cap="flat" cmpd="sng" algn="ctr">
              <a:solidFill>
                <a:schemeClr val="accent2">
                  <a:lumMod val="40000"/>
                  <a:lumOff val="6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n-US"/>
          </a:p>
        </c:txPr>
        <c:crossAx val="48707072"/>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6205380577427822E-2"/>
          <c:y val="5.5800710792381469E-2"/>
          <c:w val="0.35079549431321083"/>
          <c:h val="0.89327309253723697"/>
        </c:manualLayout>
      </c:layout>
      <c:doughnutChart>
        <c:varyColors val="1"/>
        <c:ser>
          <c:idx val="0"/>
          <c:order val="0"/>
          <c:dPt>
            <c:idx val="1"/>
            <c:bubble3D val="0"/>
            <c:spPr>
              <a:solidFill>
                <a:schemeClr val="accent2">
                  <a:alpha val="92000"/>
                </a:schemeClr>
              </a:solidFill>
            </c:spPr>
            <c:extLst>
              <c:ext xmlns:c16="http://schemas.microsoft.com/office/drawing/2014/chart" uri="{C3380CC4-5D6E-409C-BE32-E72D297353CC}">
                <c16:uniqueId val="{00000001-23F0-4D4F-A33F-22242024E452}"/>
              </c:ext>
            </c:extLst>
          </c:dPt>
          <c:dPt>
            <c:idx val="2"/>
            <c:bubble3D val="0"/>
            <c:spPr>
              <a:solidFill>
                <a:schemeClr val="accent2">
                  <a:lumMod val="75000"/>
                </a:schemeClr>
              </a:solidFill>
            </c:spPr>
            <c:extLst>
              <c:ext xmlns:c16="http://schemas.microsoft.com/office/drawing/2014/chart" uri="{C3380CC4-5D6E-409C-BE32-E72D297353CC}">
                <c16:uniqueId val="{00000003-23F0-4D4F-A33F-22242024E452}"/>
              </c:ext>
            </c:extLst>
          </c:dPt>
          <c:dPt>
            <c:idx val="3"/>
            <c:bubble3D val="0"/>
            <c:spPr>
              <a:solidFill>
                <a:schemeClr val="accent2">
                  <a:lumMod val="75000"/>
                  <a:alpha val="35000"/>
                </a:schemeClr>
              </a:solidFill>
            </c:spPr>
            <c:extLst>
              <c:ext xmlns:c16="http://schemas.microsoft.com/office/drawing/2014/chart" uri="{C3380CC4-5D6E-409C-BE32-E72D297353CC}">
                <c16:uniqueId val="{00000005-23F0-4D4F-A33F-22242024E452}"/>
              </c:ext>
            </c:extLst>
          </c:dPt>
          <c:dPt>
            <c:idx val="4"/>
            <c:bubble3D val="0"/>
            <c:spPr>
              <a:solidFill>
                <a:schemeClr val="accent3"/>
              </a:solidFill>
            </c:spPr>
            <c:extLst>
              <c:ext xmlns:c16="http://schemas.microsoft.com/office/drawing/2014/chart" uri="{C3380CC4-5D6E-409C-BE32-E72D297353CC}">
                <c16:uniqueId val="{00000007-23F0-4D4F-A33F-22242024E452}"/>
              </c:ext>
            </c:extLst>
          </c:dPt>
          <c:dPt>
            <c:idx val="5"/>
            <c:bubble3D val="0"/>
            <c:spPr>
              <a:solidFill>
                <a:schemeClr val="accent3">
                  <a:lumMod val="60000"/>
                  <a:lumOff val="40000"/>
                </a:schemeClr>
              </a:solidFill>
            </c:spPr>
            <c:extLst>
              <c:ext xmlns:c16="http://schemas.microsoft.com/office/drawing/2014/chart" uri="{C3380CC4-5D6E-409C-BE32-E72D297353CC}">
                <c16:uniqueId val="{00000009-23F0-4D4F-A33F-22242024E452}"/>
              </c:ext>
            </c:extLst>
          </c:dPt>
          <c:dPt>
            <c:idx val="6"/>
            <c:bubble3D val="0"/>
            <c:spPr>
              <a:solidFill>
                <a:schemeClr val="accent4">
                  <a:lumMod val="50000"/>
                </a:schemeClr>
              </a:solidFill>
            </c:spPr>
            <c:extLst>
              <c:ext xmlns:c16="http://schemas.microsoft.com/office/drawing/2014/chart" uri="{C3380CC4-5D6E-409C-BE32-E72D297353CC}">
                <c16:uniqueId val="{0000000B-23F0-4D4F-A33F-22242024E452}"/>
              </c:ext>
            </c:extLst>
          </c:dPt>
          <c:cat>
            <c:strRef>
              <c:f>'Packaging Market'!$A$12:$A$18</c:f>
              <c:strCache>
                <c:ptCount val="7"/>
                <c:pt idx="0">
                  <c:v>Asia, 38%</c:v>
                </c:pt>
                <c:pt idx="1">
                  <c:v>Europe, 27%</c:v>
                </c:pt>
                <c:pt idx="2">
                  <c:v>North America, 22%</c:v>
                </c:pt>
                <c:pt idx="3">
                  <c:v>South and Central America, 5%</c:v>
                </c:pt>
                <c:pt idx="4">
                  <c:v>Middle East, 3%</c:v>
                </c:pt>
                <c:pt idx="5">
                  <c:v>Africa, 2%</c:v>
                </c:pt>
                <c:pt idx="6">
                  <c:v>Pacific Region, 2%</c:v>
                </c:pt>
              </c:strCache>
            </c:strRef>
          </c:cat>
          <c:val>
            <c:numRef>
              <c:f>'Packaging Market'!$B$12:$B$18</c:f>
              <c:numCache>
                <c:formatCode>General</c:formatCode>
                <c:ptCount val="7"/>
                <c:pt idx="0">
                  <c:v>0.38</c:v>
                </c:pt>
                <c:pt idx="1">
                  <c:v>0.27</c:v>
                </c:pt>
                <c:pt idx="2">
                  <c:v>0.22</c:v>
                </c:pt>
                <c:pt idx="3">
                  <c:v>0.05</c:v>
                </c:pt>
                <c:pt idx="4">
                  <c:v>0.03</c:v>
                </c:pt>
                <c:pt idx="5">
                  <c:v>0.02</c:v>
                </c:pt>
                <c:pt idx="6">
                  <c:v>0.02</c:v>
                </c:pt>
              </c:numCache>
            </c:numRef>
          </c:val>
          <c:extLst>
            <c:ext xmlns:c16="http://schemas.microsoft.com/office/drawing/2014/chart" uri="{C3380CC4-5D6E-409C-BE32-E72D297353CC}">
              <c16:uniqueId val="{0000000C-23F0-4D4F-A33F-22242024E452}"/>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43241097987751531"/>
          <c:y val="0.10362575405425123"/>
          <c:w val="0.55092235345581797"/>
          <c:h val="0.8368463586789131"/>
        </c:manualLayout>
      </c:layout>
      <c:overlay val="0"/>
      <c:txPr>
        <a:bodyPr/>
        <a:lstStyle/>
        <a:p>
          <a:pPr>
            <a:defRPr sz="1000">
              <a:solidFill>
                <a:schemeClr val="tx2"/>
              </a:solidFill>
            </a:defRPr>
          </a:pPr>
          <a:endParaRPr lang="en-US"/>
        </a:p>
      </c:txPr>
    </c:legend>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6205380577427822E-2"/>
          <c:y val="5.5800710792381469E-2"/>
          <c:w val="0.35079549431321083"/>
          <c:h val="0.89327309253723697"/>
        </c:manualLayout>
      </c:layout>
      <c:doughnutChart>
        <c:varyColors val="1"/>
        <c:ser>
          <c:idx val="0"/>
          <c:order val="0"/>
          <c:dPt>
            <c:idx val="1"/>
            <c:bubble3D val="0"/>
            <c:spPr>
              <a:solidFill>
                <a:schemeClr val="accent2">
                  <a:alpha val="92000"/>
                </a:schemeClr>
              </a:solidFill>
            </c:spPr>
            <c:extLst>
              <c:ext xmlns:c16="http://schemas.microsoft.com/office/drawing/2014/chart" uri="{C3380CC4-5D6E-409C-BE32-E72D297353CC}">
                <c16:uniqueId val="{00000001-937A-42CD-AEFC-0911217C29AD}"/>
              </c:ext>
            </c:extLst>
          </c:dPt>
          <c:dPt>
            <c:idx val="2"/>
            <c:bubble3D val="0"/>
            <c:spPr>
              <a:solidFill>
                <a:schemeClr val="accent2">
                  <a:lumMod val="75000"/>
                </a:schemeClr>
              </a:solidFill>
            </c:spPr>
            <c:extLst>
              <c:ext xmlns:c16="http://schemas.microsoft.com/office/drawing/2014/chart" uri="{C3380CC4-5D6E-409C-BE32-E72D297353CC}">
                <c16:uniqueId val="{00000003-937A-42CD-AEFC-0911217C29AD}"/>
              </c:ext>
            </c:extLst>
          </c:dPt>
          <c:dPt>
            <c:idx val="3"/>
            <c:bubble3D val="0"/>
            <c:spPr>
              <a:solidFill>
                <a:schemeClr val="accent2">
                  <a:lumMod val="75000"/>
                  <a:alpha val="35000"/>
                </a:schemeClr>
              </a:solidFill>
            </c:spPr>
            <c:extLst>
              <c:ext xmlns:c16="http://schemas.microsoft.com/office/drawing/2014/chart" uri="{C3380CC4-5D6E-409C-BE32-E72D297353CC}">
                <c16:uniqueId val="{00000005-937A-42CD-AEFC-0911217C29AD}"/>
              </c:ext>
            </c:extLst>
          </c:dPt>
          <c:dPt>
            <c:idx val="4"/>
            <c:bubble3D val="0"/>
            <c:spPr>
              <a:solidFill>
                <a:schemeClr val="accent3"/>
              </a:solidFill>
            </c:spPr>
            <c:extLst>
              <c:ext xmlns:c16="http://schemas.microsoft.com/office/drawing/2014/chart" uri="{C3380CC4-5D6E-409C-BE32-E72D297353CC}">
                <c16:uniqueId val="{00000007-937A-42CD-AEFC-0911217C29AD}"/>
              </c:ext>
            </c:extLst>
          </c:dPt>
          <c:dPt>
            <c:idx val="5"/>
            <c:bubble3D val="0"/>
            <c:spPr>
              <a:solidFill>
                <a:schemeClr val="accent3">
                  <a:lumMod val="60000"/>
                  <a:lumOff val="40000"/>
                </a:schemeClr>
              </a:solidFill>
            </c:spPr>
            <c:extLst>
              <c:ext xmlns:c16="http://schemas.microsoft.com/office/drawing/2014/chart" uri="{C3380CC4-5D6E-409C-BE32-E72D297353CC}">
                <c16:uniqueId val="{00000009-937A-42CD-AEFC-0911217C29AD}"/>
              </c:ext>
            </c:extLst>
          </c:dPt>
          <c:dPt>
            <c:idx val="6"/>
            <c:bubble3D val="0"/>
            <c:spPr>
              <a:solidFill>
                <a:schemeClr val="accent4">
                  <a:lumMod val="50000"/>
                </a:schemeClr>
              </a:solidFill>
            </c:spPr>
            <c:extLst>
              <c:ext xmlns:c16="http://schemas.microsoft.com/office/drawing/2014/chart" uri="{C3380CC4-5D6E-409C-BE32-E72D297353CC}">
                <c16:uniqueId val="{0000000B-937A-42CD-AEFC-0911217C29AD}"/>
              </c:ext>
            </c:extLst>
          </c:dPt>
          <c:cat>
            <c:strRef>
              <c:f>'Packaging Market'!$A$22:$A$27</c:f>
              <c:strCache>
                <c:ptCount val="6"/>
                <c:pt idx="0">
                  <c:v>Paper and board, 36%</c:v>
                </c:pt>
                <c:pt idx="1">
                  <c:v>Hard plastics, 22%</c:v>
                </c:pt>
                <c:pt idx="2">
                  <c:v>Flexible materials excl. Paper, 16%</c:v>
                </c:pt>
                <c:pt idx="3">
                  <c:v>Metals, 14%</c:v>
                </c:pt>
                <c:pt idx="4">
                  <c:v>Glass, 7%</c:v>
                </c:pt>
                <c:pt idx="5">
                  <c:v>Other, 5%</c:v>
                </c:pt>
              </c:strCache>
            </c:strRef>
          </c:cat>
          <c:val>
            <c:numRef>
              <c:f>'Packaging Market'!$B$22:$B$27</c:f>
              <c:numCache>
                <c:formatCode>General</c:formatCode>
                <c:ptCount val="6"/>
                <c:pt idx="0">
                  <c:v>0.36</c:v>
                </c:pt>
                <c:pt idx="1">
                  <c:v>0.22</c:v>
                </c:pt>
                <c:pt idx="2">
                  <c:v>0.16</c:v>
                </c:pt>
                <c:pt idx="3">
                  <c:v>0.14000000000000001</c:v>
                </c:pt>
                <c:pt idx="4">
                  <c:v>7.0000000000000007E-2</c:v>
                </c:pt>
                <c:pt idx="5">
                  <c:v>0.05</c:v>
                </c:pt>
              </c:numCache>
            </c:numRef>
          </c:val>
          <c:extLst>
            <c:ext xmlns:c16="http://schemas.microsoft.com/office/drawing/2014/chart" uri="{C3380CC4-5D6E-409C-BE32-E72D297353CC}">
              <c16:uniqueId val="{0000000C-937A-42CD-AEFC-0911217C29AD}"/>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43241097987751531"/>
          <c:y val="0.10362575405425123"/>
          <c:w val="0.55092235345581797"/>
          <c:h val="0.8368463586789131"/>
        </c:manualLayout>
      </c:layout>
      <c:overlay val="0"/>
      <c:txPr>
        <a:bodyPr/>
        <a:lstStyle/>
        <a:p>
          <a:pPr>
            <a:defRPr sz="1000">
              <a:solidFill>
                <a:schemeClr val="tx2"/>
              </a:solidFill>
            </a:defRPr>
          </a:pPr>
          <a:endParaRPr lang="en-US"/>
        </a:p>
      </c:txPr>
    </c:legend>
    <c:plotVisOnly val="1"/>
    <c:dispBlanksAs val="gap"/>
    <c:showDLblsOverMax val="0"/>
  </c:chart>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Blad1!$B$1</c:f>
              <c:strCache>
                <c:ptCount val="1"/>
                <c:pt idx="0">
                  <c:v>Base capex</c:v>
                </c:pt>
              </c:strCache>
            </c:strRef>
          </c:tx>
          <c:invertIfNegative val="0"/>
          <c:cat>
            <c:numRef>
              <c:f>Blad1!$A$2:$A$6</c:f>
              <c:numCache>
                <c:formatCode>General</c:formatCode>
                <c:ptCount val="5"/>
                <c:pt idx="0">
                  <c:v>2015</c:v>
                </c:pt>
                <c:pt idx="1">
                  <c:v>2016</c:v>
                </c:pt>
                <c:pt idx="2">
                  <c:v>2017</c:v>
                </c:pt>
                <c:pt idx="3">
                  <c:v>2018</c:v>
                </c:pt>
                <c:pt idx="4">
                  <c:v>2019</c:v>
                </c:pt>
              </c:numCache>
            </c:numRef>
          </c:cat>
          <c:val>
            <c:numRef>
              <c:f>Blad1!$B$2:$B$6</c:f>
              <c:numCache>
                <c:formatCode>#,##0</c:formatCode>
                <c:ptCount val="5"/>
                <c:pt idx="0">
                  <c:v>1300</c:v>
                </c:pt>
                <c:pt idx="1">
                  <c:v>1200</c:v>
                </c:pt>
                <c:pt idx="2">
                  <c:v>1300</c:v>
                </c:pt>
                <c:pt idx="3">
                  <c:v>1300</c:v>
                </c:pt>
                <c:pt idx="4">
                  <c:v>1300</c:v>
                </c:pt>
              </c:numCache>
            </c:numRef>
          </c:val>
          <c:extLst>
            <c:ext xmlns:c16="http://schemas.microsoft.com/office/drawing/2014/chart" uri="{C3380CC4-5D6E-409C-BE32-E72D297353CC}">
              <c16:uniqueId val="{00000000-9D44-4D7B-BF56-B2C9A9C4144B}"/>
            </c:ext>
          </c:extLst>
        </c:ser>
        <c:ser>
          <c:idx val="1"/>
          <c:order val="1"/>
          <c:tx>
            <c:strRef>
              <c:f>Blad1!$C$1</c:f>
              <c:strCache>
                <c:ptCount val="1"/>
                <c:pt idx="0">
                  <c:v>Tervasaari move + KM7</c:v>
                </c:pt>
              </c:strCache>
            </c:strRef>
          </c:tx>
          <c:invertIfNegative val="0"/>
          <c:cat>
            <c:numRef>
              <c:f>Blad1!$A$2:$A$6</c:f>
              <c:numCache>
                <c:formatCode>General</c:formatCode>
                <c:ptCount val="5"/>
                <c:pt idx="0">
                  <c:v>2015</c:v>
                </c:pt>
                <c:pt idx="1">
                  <c:v>2016</c:v>
                </c:pt>
                <c:pt idx="2">
                  <c:v>2017</c:v>
                </c:pt>
                <c:pt idx="3">
                  <c:v>2018</c:v>
                </c:pt>
                <c:pt idx="4">
                  <c:v>2019</c:v>
                </c:pt>
              </c:numCache>
            </c:numRef>
          </c:cat>
          <c:val>
            <c:numRef>
              <c:f>Blad1!$C$2:$C$6</c:f>
              <c:numCache>
                <c:formatCode>#,##0</c:formatCode>
                <c:ptCount val="5"/>
                <c:pt idx="0">
                  <c:v>0</c:v>
                </c:pt>
                <c:pt idx="1">
                  <c:v>220</c:v>
                </c:pt>
                <c:pt idx="2">
                  <c:v>3200</c:v>
                </c:pt>
                <c:pt idx="3">
                  <c:v>3400</c:v>
                </c:pt>
                <c:pt idx="4">
                  <c:v>200</c:v>
                </c:pt>
              </c:numCache>
            </c:numRef>
          </c:val>
          <c:extLst>
            <c:ext xmlns:c16="http://schemas.microsoft.com/office/drawing/2014/chart" uri="{C3380CC4-5D6E-409C-BE32-E72D297353CC}">
              <c16:uniqueId val="{00000001-9D44-4D7B-BF56-B2C9A9C4144B}"/>
            </c:ext>
          </c:extLst>
        </c:ser>
        <c:dLbls>
          <c:showLegendKey val="0"/>
          <c:showVal val="0"/>
          <c:showCatName val="0"/>
          <c:showSerName val="0"/>
          <c:showPercent val="0"/>
          <c:showBubbleSize val="0"/>
        </c:dLbls>
        <c:gapWidth val="55"/>
        <c:overlap val="100"/>
        <c:axId val="184810112"/>
        <c:axId val="184811904"/>
      </c:barChart>
      <c:catAx>
        <c:axId val="184810112"/>
        <c:scaling>
          <c:orientation val="minMax"/>
        </c:scaling>
        <c:delete val="0"/>
        <c:axPos val="b"/>
        <c:numFmt formatCode="General" sourceLinked="1"/>
        <c:majorTickMark val="none"/>
        <c:minorTickMark val="none"/>
        <c:tickLblPos val="nextTo"/>
        <c:txPr>
          <a:bodyPr/>
          <a:lstStyle/>
          <a:p>
            <a:pPr>
              <a:defRPr sz="1000"/>
            </a:pPr>
            <a:endParaRPr lang="en-US"/>
          </a:p>
        </c:txPr>
        <c:crossAx val="184811904"/>
        <c:crosses val="autoZero"/>
        <c:auto val="1"/>
        <c:lblAlgn val="ctr"/>
        <c:lblOffset val="100"/>
        <c:noMultiLvlLbl val="0"/>
      </c:catAx>
      <c:valAx>
        <c:axId val="184811904"/>
        <c:scaling>
          <c:orientation val="minMax"/>
        </c:scaling>
        <c:delete val="0"/>
        <c:axPos val="l"/>
        <c:majorGridlines/>
        <c:numFmt formatCode="#,##0" sourceLinked="1"/>
        <c:majorTickMark val="none"/>
        <c:minorTickMark val="none"/>
        <c:tickLblPos val="nextTo"/>
        <c:txPr>
          <a:bodyPr/>
          <a:lstStyle/>
          <a:p>
            <a:pPr>
              <a:defRPr sz="1000"/>
            </a:pPr>
            <a:endParaRPr lang="en-US"/>
          </a:p>
        </c:txPr>
        <c:crossAx val="184810112"/>
        <c:crosses val="autoZero"/>
        <c:crossBetween val="between"/>
      </c:valAx>
    </c:plotArea>
    <c:legend>
      <c:legendPos val="b"/>
      <c:overlay val="0"/>
      <c:txPr>
        <a:bodyPr/>
        <a:lstStyle/>
        <a:p>
          <a:pPr>
            <a:defRPr sz="11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416666666666666E-2"/>
          <c:y val="0.22968749999999999"/>
          <c:w val="0.38750000000000001"/>
          <c:h val="0.58125000000000004"/>
        </c:manualLayout>
      </c:layout>
      <c:doughnutChart>
        <c:varyColors val="1"/>
        <c:ser>
          <c:idx val="0"/>
          <c:order val="0"/>
          <c:tx>
            <c:strRef>
              <c:f>Blad1!$B$1</c:f>
              <c:strCache>
                <c:ptCount val="1"/>
                <c:pt idx="0">
                  <c:v>Försäljning</c:v>
                </c:pt>
              </c:strCache>
            </c:strRef>
          </c:tx>
          <c:cat>
            <c:strRef>
              <c:f>Blad1!$A$2:$A$9</c:f>
              <c:strCache>
                <c:ptCount val="8"/>
                <c:pt idx="0">
                  <c:v>Fibre (wood and external pulp), 34%</c:v>
                </c:pt>
                <c:pt idx="1">
                  <c:v>Employee benefits expense, 17%</c:v>
                </c:pt>
                <c:pt idx="2">
                  <c:v>Chemicals, 9%</c:v>
                </c:pt>
                <c:pt idx="3">
                  <c:v>Delivery expenses, 10%</c:v>
                </c:pt>
                <c:pt idx="4">
                  <c:v>Depreciation/amortisation, 8%</c:v>
                </c:pt>
                <c:pt idx="5">
                  <c:v>Energy, 4%</c:v>
                </c:pt>
                <c:pt idx="6">
                  <c:v>Other variable costs, 5%</c:v>
                </c:pt>
                <c:pt idx="7">
                  <c:v>Other fixed costs, 13%</c:v>
                </c:pt>
              </c:strCache>
            </c:strRef>
          </c:cat>
          <c:val>
            <c:numRef>
              <c:f>Blad1!$B$2:$B$9</c:f>
              <c:numCache>
                <c:formatCode>General</c:formatCode>
                <c:ptCount val="8"/>
                <c:pt idx="0">
                  <c:v>34</c:v>
                </c:pt>
                <c:pt idx="1">
                  <c:v>17</c:v>
                </c:pt>
                <c:pt idx="2">
                  <c:v>9</c:v>
                </c:pt>
                <c:pt idx="3">
                  <c:v>10</c:v>
                </c:pt>
                <c:pt idx="4">
                  <c:v>8</c:v>
                </c:pt>
                <c:pt idx="5">
                  <c:v>4</c:v>
                </c:pt>
                <c:pt idx="6">
                  <c:v>5</c:v>
                </c:pt>
                <c:pt idx="7">
                  <c:v>13</c:v>
                </c:pt>
              </c:numCache>
            </c:numRef>
          </c:val>
          <c:extLst>
            <c:ext xmlns:c16="http://schemas.microsoft.com/office/drawing/2014/chart" uri="{C3380CC4-5D6E-409C-BE32-E72D297353CC}">
              <c16:uniqueId val="{00000000-0357-4005-A6B5-B951408B458A}"/>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41249999999999998"/>
          <c:y val="0.16108316929133859"/>
          <c:w val="0.37106430446194227"/>
          <c:h val="0.70316141732283466"/>
        </c:manualLayout>
      </c:layout>
      <c:overlay val="0"/>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'2006-2016'!$J$2</c:f>
              <c:strCache>
                <c:ptCount val="1"/>
                <c:pt idx="0">
                  <c:v>BILL</c:v>
                </c:pt>
              </c:strCache>
            </c:strRef>
          </c:tx>
          <c:spPr>
            <a:ln w="12700"/>
          </c:spPr>
          <c:marker>
            <c:symbol val="none"/>
          </c:marker>
          <c:cat>
            <c:strRef>
              <c:f>'2006-2016'!$A$3:$A$2726</c:f>
              <c:strCache>
                <c:ptCount val="2472"/>
                <c:pt idx="0">
                  <c:v>2006</c:v>
                </c:pt>
                <c:pt idx="251">
                  <c:v>2007</c:v>
                </c:pt>
                <c:pt idx="501">
                  <c:v>2008</c:v>
                </c:pt>
                <c:pt idx="757">
                  <c:v>2009</c:v>
                </c:pt>
                <c:pt idx="1004">
                  <c:v>2010</c:v>
                </c:pt>
                <c:pt idx="1261">
                  <c:v>2011</c:v>
                </c:pt>
                <c:pt idx="1483">
                  <c:v>2012</c:v>
                </c:pt>
                <c:pt idx="1725">
                  <c:v>2013</c:v>
                </c:pt>
                <c:pt idx="1971">
                  <c:v>2014</c:v>
                </c:pt>
                <c:pt idx="2220">
                  <c:v>2015</c:v>
                </c:pt>
                <c:pt idx="2471">
                  <c:v>2016</c:v>
                </c:pt>
              </c:strCache>
            </c:strRef>
          </c:cat>
          <c:val>
            <c:numRef>
              <c:f>'2006-2016'!$J$3:$J$2726</c:f>
              <c:numCache>
                <c:formatCode>#,##0.00</c:formatCode>
                <c:ptCount val="2724"/>
                <c:pt idx="0">
                  <c:v>57.500100000000003</c:v>
                </c:pt>
                <c:pt idx="1">
                  <c:v>58.069409999999998</c:v>
                </c:pt>
                <c:pt idx="2">
                  <c:v>58.354059999999997</c:v>
                </c:pt>
                <c:pt idx="3">
                  <c:v>57.500100000000003</c:v>
                </c:pt>
                <c:pt idx="4">
                  <c:v>57.500100000000003</c:v>
                </c:pt>
                <c:pt idx="5">
                  <c:v>57.500100000000003</c:v>
                </c:pt>
                <c:pt idx="6">
                  <c:v>57.500100000000003</c:v>
                </c:pt>
                <c:pt idx="7">
                  <c:v>57.500100000000003</c:v>
                </c:pt>
                <c:pt idx="8">
                  <c:v>58.069409999999998</c:v>
                </c:pt>
                <c:pt idx="9">
                  <c:v>57.784759999999999</c:v>
                </c:pt>
                <c:pt idx="10">
                  <c:v>57.500100000000003</c:v>
                </c:pt>
                <c:pt idx="11">
                  <c:v>57.784759999999999</c:v>
                </c:pt>
                <c:pt idx="12">
                  <c:v>58.069409999999998</c:v>
                </c:pt>
                <c:pt idx="13">
                  <c:v>57.784759999999999</c:v>
                </c:pt>
                <c:pt idx="14">
                  <c:v>57.500100000000003</c:v>
                </c:pt>
                <c:pt idx="15">
                  <c:v>57.500100000000003</c:v>
                </c:pt>
                <c:pt idx="16">
                  <c:v>56.076830000000001</c:v>
                </c:pt>
                <c:pt idx="17">
                  <c:v>56.788469999999997</c:v>
                </c:pt>
                <c:pt idx="18">
                  <c:v>56.930790000000002</c:v>
                </c:pt>
                <c:pt idx="19">
                  <c:v>56.788469999999997</c:v>
                </c:pt>
                <c:pt idx="20">
                  <c:v>58.354059999999997</c:v>
                </c:pt>
                <c:pt idx="21">
                  <c:v>60.346640000000001</c:v>
                </c:pt>
                <c:pt idx="22">
                  <c:v>60.915950000000002</c:v>
                </c:pt>
                <c:pt idx="23">
                  <c:v>60.631300000000003</c:v>
                </c:pt>
                <c:pt idx="24">
                  <c:v>60.631300000000003</c:v>
                </c:pt>
                <c:pt idx="25">
                  <c:v>59.208030000000001</c:v>
                </c:pt>
                <c:pt idx="26">
                  <c:v>62.054569999999998</c:v>
                </c:pt>
                <c:pt idx="27">
                  <c:v>60.915950000000002</c:v>
                </c:pt>
                <c:pt idx="28">
                  <c:v>60.915950000000002</c:v>
                </c:pt>
                <c:pt idx="29">
                  <c:v>63.76249</c:v>
                </c:pt>
                <c:pt idx="30">
                  <c:v>63.47784</c:v>
                </c:pt>
                <c:pt idx="31">
                  <c:v>64.331800000000001</c:v>
                </c:pt>
                <c:pt idx="32">
                  <c:v>63.47784</c:v>
                </c:pt>
                <c:pt idx="33">
                  <c:v>64.047139999999999</c:v>
                </c:pt>
                <c:pt idx="34">
                  <c:v>65.185760000000002</c:v>
                </c:pt>
                <c:pt idx="35">
                  <c:v>66.324380000000005</c:v>
                </c:pt>
                <c:pt idx="36">
                  <c:v>65.470410000000001</c:v>
                </c:pt>
                <c:pt idx="37">
                  <c:v>64.331800000000001</c:v>
                </c:pt>
                <c:pt idx="38">
                  <c:v>64.901110000000003</c:v>
                </c:pt>
                <c:pt idx="39">
                  <c:v>64.901110000000003</c:v>
                </c:pt>
                <c:pt idx="40">
                  <c:v>64.331800000000001</c:v>
                </c:pt>
                <c:pt idx="41">
                  <c:v>62.908529999999999</c:v>
                </c:pt>
                <c:pt idx="42">
                  <c:v>64.331800000000001</c:v>
                </c:pt>
                <c:pt idx="43">
                  <c:v>65.185760000000002</c:v>
                </c:pt>
                <c:pt idx="44">
                  <c:v>65.185760000000002</c:v>
                </c:pt>
                <c:pt idx="45">
                  <c:v>68.032300000000006</c:v>
                </c:pt>
                <c:pt idx="46">
                  <c:v>70.024879999999996</c:v>
                </c:pt>
                <c:pt idx="47">
                  <c:v>72.871409999999997</c:v>
                </c:pt>
                <c:pt idx="48">
                  <c:v>72.01746</c:v>
                </c:pt>
                <c:pt idx="49">
                  <c:v>72.871409999999997</c:v>
                </c:pt>
                <c:pt idx="50">
                  <c:v>72.302109999999999</c:v>
                </c:pt>
                <c:pt idx="51">
                  <c:v>73.440730000000002</c:v>
                </c:pt>
                <c:pt idx="52">
                  <c:v>73.440730000000002</c:v>
                </c:pt>
                <c:pt idx="53">
                  <c:v>73.440730000000002</c:v>
                </c:pt>
                <c:pt idx="54">
                  <c:v>73.15607</c:v>
                </c:pt>
                <c:pt idx="55">
                  <c:v>72.302109999999999</c:v>
                </c:pt>
                <c:pt idx="56">
                  <c:v>72.302109999999999</c:v>
                </c:pt>
                <c:pt idx="57">
                  <c:v>71.732799999999997</c:v>
                </c:pt>
                <c:pt idx="58">
                  <c:v>70.024879999999996</c:v>
                </c:pt>
                <c:pt idx="59">
                  <c:v>71.163499999999999</c:v>
                </c:pt>
                <c:pt idx="60">
                  <c:v>73.15607</c:v>
                </c:pt>
                <c:pt idx="61">
                  <c:v>72.01746</c:v>
                </c:pt>
                <c:pt idx="62">
                  <c:v>71.163499999999999</c:v>
                </c:pt>
                <c:pt idx="63">
                  <c:v>71.163499999999999</c:v>
                </c:pt>
                <c:pt idx="64">
                  <c:v>72.586759999999998</c:v>
                </c:pt>
                <c:pt idx="65">
                  <c:v>71.448149999999998</c:v>
                </c:pt>
                <c:pt idx="66">
                  <c:v>70.024879999999996</c:v>
                </c:pt>
                <c:pt idx="67">
                  <c:v>71.448149999999998</c:v>
                </c:pt>
                <c:pt idx="68">
                  <c:v>72.586759999999998</c:v>
                </c:pt>
                <c:pt idx="69">
                  <c:v>70.878839999999997</c:v>
                </c:pt>
                <c:pt idx="70">
                  <c:v>72.871409999999997</c:v>
                </c:pt>
                <c:pt idx="71">
                  <c:v>74.01003</c:v>
                </c:pt>
                <c:pt idx="72">
                  <c:v>74.579340000000002</c:v>
                </c:pt>
                <c:pt idx="73">
                  <c:v>72.871409999999997</c:v>
                </c:pt>
                <c:pt idx="74">
                  <c:v>73.440730000000002</c:v>
                </c:pt>
                <c:pt idx="75">
                  <c:v>72.302109999999999</c:v>
                </c:pt>
                <c:pt idx="76">
                  <c:v>74.01003</c:v>
                </c:pt>
                <c:pt idx="77">
                  <c:v>75.148650000000004</c:v>
                </c:pt>
                <c:pt idx="78">
                  <c:v>75.433300000000003</c:v>
                </c:pt>
                <c:pt idx="79">
                  <c:v>75.433300000000003</c:v>
                </c:pt>
                <c:pt idx="80">
                  <c:v>74.01003</c:v>
                </c:pt>
                <c:pt idx="81">
                  <c:v>71.732799999999997</c:v>
                </c:pt>
                <c:pt idx="82">
                  <c:v>71.732799999999997</c:v>
                </c:pt>
                <c:pt idx="83">
                  <c:v>67.747649999999993</c:v>
                </c:pt>
                <c:pt idx="84">
                  <c:v>67.462990000000005</c:v>
                </c:pt>
                <c:pt idx="85">
                  <c:v>68.601609999999994</c:v>
                </c:pt>
                <c:pt idx="86">
                  <c:v>68.032300000000006</c:v>
                </c:pt>
                <c:pt idx="87">
                  <c:v>70.024879999999996</c:v>
                </c:pt>
                <c:pt idx="88">
                  <c:v>69.740229999999997</c:v>
                </c:pt>
                <c:pt idx="89">
                  <c:v>68.316959999999995</c:v>
                </c:pt>
                <c:pt idx="90">
                  <c:v>63.47784</c:v>
                </c:pt>
                <c:pt idx="91">
                  <c:v>60.631300000000003</c:v>
                </c:pt>
                <c:pt idx="92">
                  <c:v>61.769910000000003</c:v>
                </c:pt>
                <c:pt idx="93">
                  <c:v>58.354059999999997</c:v>
                </c:pt>
                <c:pt idx="94">
                  <c:v>57.784759999999999</c:v>
                </c:pt>
                <c:pt idx="95">
                  <c:v>58.069409999999998</c:v>
                </c:pt>
                <c:pt idx="96">
                  <c:v>54.08426</c:v>
                </c:pt>
                <c:pt idx="97">
                  <c:v>58.638719999999999</c:v>
                </c:pt>
                <c:pt idx="98">
                  <c:v>58.638719999999999</c:v>
                </c:pt>
                <c:pt idx="99">
                  <c:v>58.923369999999998</c:v>
                </c:pt>
                <c:pt idx="100">
                  <c:v>60.061990000000002</c:v>
                </c:pt>
                <c:pt idx="101">
                  <c:v>56.930790000000002</c:v>
                </c:pt>
                <c:pt idx="102">
                  <c:v>57.500100000000003</c:v>
                </c:pt>
                <c:pt idx="103">
                  <c:v>59.208030000000001</c:v>
                </c:pt>
                <c:pt idx="104">
                  <c:v>58.638719999999999</c:v>
                </c:pt>
                <c:pt idx="105">
                  <c:v>57.215449999999997</c:v>
                </c:pt>
                <c:pt idx="106">
                  <c:v>54.511240000000001</c:v>
                </c:pt>
                <c:pt idx="107">
                  <c:v>55.22287</c:v>
                </c:pt>
                <c:pt idx="108">
                  <c:v>55.649850000000001</c:v>
                </c:pt>
                <c:pt idx="109">
                  <c:v>53.65728</c:v>
                </c:pt>
                <c:pt idx="110">
                  <c:v>52.091679999999997</c:v>
                </c:pt>
                <c:pt idx="111">
                  <c:v>52.376330000000003</c:v>
                </c:pt>
                <c:pt idx="112">
                  <c:v>54.653559999999999</c:v>
                </c:pt>
                <c:pt idx="113">
                  <c:v>52.803310000000003</c:v>
                </c:pt>
                <c:pt idx="114">
                  <c:v>54.36891</c:v>
                </c:pt>
                <c:pt idx="115">
                  <c:v>54.08426</c:v>
                </c:pt>
                <c:pt idx="116">
                  <c:v>53.65728</c:v>
                </c:pt>
                <c:pt idx="117">
                  <c:v>54.08426</c:v>
                </c:pt>
                <c:pt idx="118">
                  <c:v>52.945639999999997</c:v>
                </c:pt>
                <c:pt idx="119">
                  <c:v>52.091679999999997</c:v>
                </c:pt>
                <c:pt idx="120">
                  <c:v>52.803310000000003</c:v>
                </c:pt>
                <c:pt idx="121">
                  <c:v>54.08426</c:v>
                </c:pt>
                <c:pt idx="122">
                  <c:v>53.799599999999998</c:v>
                </c:pt>
                <c:pt idx="123">
                  <c:v>55.365200000000002</c:v>
                </c:pt>
                <c:pt idx="124">
                  <c:v>53.65728</c:v>
                </c:pt>
                <c:pt idx="125">
                  <c:v>53.372619999999998</c:v>
                </c:pt>
                <c:pt idx="126">
                  <c:v>53.230289999999997</c:v>
                </c:pt>
                <c:pt idx="127">
                  <c:v>53.372619999999998</c:v>
                </c:pt>
                <c:pt idx="128">
                  <c:v>53.799599999999998</c:v>
                </c:pt>
                <c:pt idx="129">
                  <c:v>54.653559999999999</c:v>
                </c:pt>
                <c:pt idx="130">
                  <c:v>53.65728</c:v>
                </c:pt>
                <c:pt idx="131">
                  <c:v>51.664700000000003</c:v>
                </c:pt>
                <c:pt idx="132">
                  <c:v>52.660980000000002</c:v>
                </c:pt>
                <c:pt idx="133">
                  <c:v>52.376330000000003</c:v>
                </c:pt>
                <c:pt idx="134">
                  <c:v>52.660980000000002</c:v>
                </c:pt>
                <c:pt idx="135">
                  <c:v>54.653559999999999</c:v>
                </c:pt>
                <c:pt idx="136">
                  <c:v>55.792180000000002</c:v>
                </c:pt>
                <c:pt idx="137">
                  <c:v>56.930790000000002</c:v>
                </c:pt>
                <c:pt idx="138">
                  <c:v>60.915950000000002</c:v>
                </c:pt>
                <c:pt idx="139">
                  <c:v>60.631300000000003</c:v>
                </c:pt>
                <c:pt idx="140">
                  <c:v>60.346640000000001</c:v>
                </c:pt>
                <c:pt idx="141">
                  <c:v>61.200600000000001</c:v>
                </c:pt>
                <c:pt idx="142">
                  <c:v>60.915950000000002</c:v>
                </c:pt>
                <c:pt idx="143">
                  <c:v>62.054569999999998</c:v>
                </c:pt>
                <c:pt idx="144">
                  <c:v>62.623869999999997</c:v>
                </c:pt>
                <c:pt idx="145">
                  <c:v>63.47784</c:v>
                </c:pt>
                <c:pt idx="146">
                  <c:v>62.054569999999998</c:v>
                </c:pt>
                <c:pt idx="147">
                  <c:v>60.915950000000002</c:v>
                </c:pt>
                <c:pt idx="148">
                  <c:v>60.915950000000002</c:v>
                </c:pt>
                <c:pt idx="149">
                  <c:v>60.061990000000002</c:v>
                </c:pt>
                <c:pt idx="150">
                  <c:v>62.054569999999998</c:v>
                </c:pt>
                <c:pt idx="151">
                  <c:v>60.631300000000003</c:v>
                </c:pt>
                <c:pt idx="152">
                  <c:v>60.346640000000001</c:v>
                </c:pt>
                <c:pt idx="153">
                  <c:v>60.915950000000002</c:v>
                </c:pt>
                <c:pt idx="154">
                  <c:v>61.485259999999997</c:v>
                </c:pt>
                <c:pt idx="155">
                  <c:v>59.777340000000002</c:v>
                </c:pt>
                <c:pt idx="156">
                  <c:v>61.485259999999997</c:v>
                </c:pt>
                <c:pt idx="157">
                  <c:v>61.200600000000001</c:v>
                </c:pt>
                <c:pt idx="158">
                  <c:v>62.054569999999998</c:v>
                </c:pt>
                <c:pt idx="159">
                  <c:v>62.054569999999998</c:v>
                </c:pt>
                <c:pt idx="160">
                  <c:v>62.339219999999997</c:v>
                </c:pt>
                <c:pt idx="161">
                  <c:v>62.623869999999997</c:v>
                </c:pt>
                <c:pt idx="162">
                  <c:v>65.185760000000002</c:v>
                </c:pt>
                <c:pt idx="163">
                  <c:v>64.331800000000001</c:v>
                </c:pt>
                <c:pt idx="164">
                  <c:v>63.47784</c:v>
                </c:pt>
                <c:pt idx="165">
                  <c:v>63.76249</c:v>
                </c:pt>
                <c:pt idx="166">
                  <c:v>63.47784</c:v>
                </c:pt>
                <c:pt idx="167">
                  <c:v>63.76249</c:v>
                </c:pt>
                <c:pt idx="168">
                  <c:v>64.331800000000001</c:v>
                </c:pt>
                <c:pt idx="169">
                  <c:v>64.616460000000004</c:v>
                </c:pt>
                <c:pt idx="170">
                  <c:v>61.769910000000003</c:v>
                </c:pt>
                <c:pt idx="171">
                  <c:v>61.200600000000001</c:v>
                </c:pt>
                <c:pt idx="172">
                  <c:v>61.485259999999997</c:v>
                </c:pt>
                <c:pt idx="173">
                  <c:v>62.623869999999997</c:v>
                </c:pt>
                <c:pt idx="174">
                  <c:v>62.623869999999997</c:v>
                </c:pt>
                <c:pt idx="175">
                  <c:v>63.76249</c:v>
                </c:pt>
                <c:pt idx="176">
                  <c:v>64.331800000000001</c:v>
                </c:pt>
                <c:pt idx="177">
                  <c:v>64.331800000000001</c:v>
                </c:pt>
                <c:pt idx="178">
                  <c:v>63.193179999999998</c:v>
                </c:pt>
                <c:pt idx="179">
                  <c:v>64.331800000000001</c:v>
                </c:pt>
                <c:pt idx="180">
                  <c:v>64.901110000000003</c:v>
                </c:pt>
                <c:pt idx="181">
                  <c:v>65.470410000000001</c:v>
                </c:pt>
                <c:pt idx="182">
                  <c:v>64.901110000000003</c:v>
                </c:pt>
                <c:pt idx="183">
                  <c:v>63.193179999999998</c:v>
                </c:pt>
                <c:pt idx="184">
                  <c:v>62.623869999999997</c:v>
                </c:pt>
                <c:pt idx="185">
                  <c:v>62.908529999999999</c:v>
                </c:pt>
                <c:pt idx="186">
                  <c:v>62.339219999999997</c:v>
                </c:pt>
                <c:pt idx="187">
                  <c:v>62.481549999999999</c:v>
                </c:pt>
                <c:pt idx="188">
                  <c:v>62.623869999999997</c:v>
                </c:pt>
                <c:pt idx="189">
                  <c:v>63.76249</c:v>
                </c:pt>
                <c:pt idx="190">
                  <c:v>61.912239999999997</c:v>
                </c:pt>
                <c:pt idx="191">
                  <c:v>64.474130000000002</c:v>
                </c:pt>
                <c:pt idx="192">
                  <c:v>63.335509999999999</c:v>
                </c:pt>
                <c:pt idx="193">
                  <c:v>64.901110000000003</c:v>
                </c:pt>
                <c:pt idx="194">
                  <c:v>64.18947</c:v>
                </c:pt>
                <c:pt idx="195">
                  <c:v>64.758780000000002</c:v>
                </c:pt>
                <c:pt idx="196">
                  <c:v>63.904820000000001</c:v>
                </c:pt>
                <c:pt idx="197">
                  <c:v>64.758780000000002</c:v>
                </c:pt>
                <c:pt idx="198">
                  <c:v>65.185760000000002</c:v>
                </c:pt>
                <c:pt idx="199">
                  <c:v>64.331800000000001</c:v>
                </c:pt>
                <c:pt idx="200">
                  <c:v>65.470410000000001</c:v>
                </c:pt>
                <c:pt idx="201">
                  <c:v>64.901110000000003</c:v>
                </c:pt>
                <c:pt idx="202">
                  <c:v>64.901110000000003</c:v>
                </c:pt>
                <c:pt idx="203">
                  <c:v>65.470410000000001</c:v>
                </c:pt>
                <c:pt idx="204">
                  <c:v>65.185760000000002</c:v>
                </c:pt>
                <c:pt idx="205">
                  <c:v>65.470410000000001</c:v>
                </c:pt>
                <c:pt idx="206">
                  <c:v>64.616460000000004</c:v>
                </c:pt>
                <c:pt idx="207">
                  <c:v>62.766199999999998</c:v>
                </c:pt>
                <c:pt idx="208">
                  <c:v>62.908529999999999</c:v>
                </c:pt>
                <c:pt idx="209">
                  <c:v>64.047139999999999</c:v>
                </c:pt>
                <c:pt idx="210">
                  <c:v>64.18947</c:v>
                </c:pt>
                <c:pt idx="211">
                  <c:v>63.76249</c:v>
                </c:pt>
                <c:pt idx="212">
                  <c:v>63.193179999999998</c:v>
                </c:pt>
                <c:pt idx="213">
                  <c:v>63.620159999999998</c:v>
                </c:pt>
                <c:pt idx="214">
                  <c:v>63.47784</c:v>
                </c:pt>
                <c:pt idx="215">
                  <c:v>63.47784</c:v>
                </c:pt>
                <c:pt idx="216">
                  <c:v>63.193179999999998</c:v>
                </c:pt>
                <c:pt idx="217">
                  <c:v>62.766199999999998</c:v>
                </c:pt>
                <c:pt idx="218">
                  <c:v>63.335509999999999</c:v>
                </c:pt>
                <c:pt idx="219">
                  <c:v>62.623869999999997</c:v>
                </c:pt>
                <c:pt idx="220">
                  <c:v>67.747649999999993</c:v>
                </c:pt>
                <c:pt idx="221">
                  <c:v>69.170910000000006</c:v>
                </c:pt>
                <c:pt idx="222">
                  <c:v>68.032300000000006</c:v>
                </c:pt>
                <c:pt idx="223">
                  <c:v>68.316959999999995</c:v>
                </c:pt>
                <c:pt idx="224">
                  <c:v>70.309529999999995</c:v>
                </c:pt>
                <c:pt idx="225">
                  <c:v>70.024879999999996</c:v>
                </c:pt>
                <c:pt idx="226">
                  <c:v>69.455569999999994</c:v>
                </c:pt>
                <c:pt idx="227">
                  <c:v>67.320660000000004</c:v>
                </c:pt>
                <c:pt idx="228">
                  <c:v>66.039730000000006</c:v>
                </c:pt>
                <c:pt idx="229">
                  <c:v>65.755070000000003</c:v>
                </c:pt>
                <c:pt idx="230">
                  <c:v>67.178340000000006</c:v>
                </c:pt>
                <c:pt idx="231">
                  <c:v>66.751360000000005</c:v>
                </c:pt>
                <c:pt idx="232">
                  <c:v>66.039730000000006</c:v>
                </c:pt>
                <c:pt idx="233">
                  <c:v>65.185760000000002</c:v>
                </c:pt>
                <c:pt idx="234">
                  <c:v>66.039730000000006</c:v>
                </c:pt>
                <c:pt idx="235">
                  <c:v>66.324380000000005</c:v>
                </c:pt>
                <c:pt idx="236">
                  <c:v>65.612740000000002</c:v>
                </c:pt>
                <c:pt idx="237">
                  <c:v>66.182050000000004</c:v>
                </c:pt>
                <c:pt idx="238">
                  <c:v>66.893680000000003</c:v>
                </c:pt>
                <c:pt idx="239">
                  <c:v>67.178340000000006</c:v>
                </c:pt>
                <c:pt idx="240">
                  <c:v>66.324380000000005</c:v>
                </c:pt>
                <c:pt idx="241">
                  <c:v>67.178340000000006</c:v>
                </c:pt>
                <c:pt idx="242">
                  <c:v>68.174629999999993</c:v>
                </c:pt>
                <c:pt idx="243">
                  <c:v>68.886259999999993</c:v>
                </c:pt>
                <c:pt idx="244">
                  <c:v>67.747649999999993</c:v>
                </c:pt>
                <c:pt idx="245">
                  <c:v>66.893680000000003</c:v>
                </c:pt>
                <c:pt idx="246">
                  <c:v>68.316959999999995</c:v>
                </c:pt>
                <c:pt idx="247">
                  <c:v>69.597899999999996</c:v>
                </c:pt>
                <c:pt idx="248">
                  <c:v>70.024879999999996</c:v>
                </c:pt>
                <c:pt idx="249">
                  <c:v>68.601609999999994</c:v>
                </c:pt>
                <c:pt idx="250">
                  <c:v>67.747649999999993</c:v>
                </c:pt>
                <c:pt idx="251">
                  <c:v>67.889979999999994</c:v>
                </c:pt>
                <c:pt idx="252">
                  <c:v>67.747649999999993</c:v>
                </c:pt>
                <c:pt idx="253">
                  <c:v>67.462990000000005</c:v>
                </c:pt>
                <c:pt idx="254">
                  <c:v>67.747649999999993</c:v>
                </c:pt>
                <c:pt idx="255">
                  <c:v>68.886259999999993</c:v>
                </c:pt>
                <c:pt idx="256">
                  <c:v>67.462990000000005</c:v>
                </c:pt>
                <c:pt idx="257">
                  <c:v>66.609030000000004</c:v>
                </c:pt>
                <c:pt idx="258">
                  <c:v>66.893680000000003</c:v>
                </c:pt>
                <c:pt idx="259">
                  <c:v>67.462990000000005</c:v>
                </c:pt>
                <c:pt idx="260">
                  <c:v>69.597899999999996</c:v>
                </c:pt>
                <c:pt idx="261">
                  <c:v>70.309529999999995</c:v>
                </c:pt>
                <c:pt idx="262">
                  <c:v>69.740229999999997</c:v>
                </c:pt>
                <c:pt idx="263">
                  <c:v>68.886259999999993</c:v>
                </c:pt>
                <c:pt idx="264">
                  <c:v>68.459280000000007</c:v>
                </c:pt>
                <c:pt idx="265">
                  <c:v>68.316959999999995</c:v>
                </c:pt>
                <c:pt idx="266">
                  <c:v>68.459280000000007</c:v>
                </c:pt>
                <c:pt idx="267">
                  <c:v>67.178340000000006</c:v>
                </c:pt>
                <c:pt idx="268">
                  <c:v>65.612740000000002</c:v>
                </c:pt>
                <c:pt idx="269">
                  <c:v>65.897390000000001</c:v>
                </c:pt>
                <c:pt idx="270">
                  <c:v>66.751360000000005</c:v>
                </c:pt>
                <c:pt idx="271">
                  <c:v>66.466710000000006</c:v>
                </c:pt>
                <c:pt idx="272">
                  <c:v>66.466710000000006</c:v>
                </c:pt>
                <c:pt idx="273">
                  <c:v>66.751360000000005</c:v>
                </c:pt>
                <c:pt idx="274">
                  <c:v>67.178340000000006</c:v>
                </c:pt>
                <c:pt idx="275">
                  <c:v>66.609030000000004</c:v>
                </c:pt>
                <c:pt idx="276">
                  <c:v>66.609030000000004</c:v>
                </c:pt>
                <c:pt idx="277">
                  <c:v>67.747649999999993</c:v>
                </c:pt>
                <c:pt idx="278">
                  <c:v>66.324380000000005</c:v>
                </c:pt>
                <c:pt idx="279">
                  <c:v>65.043430000000001</c:v>
                </c:pt>
                <c:pt idx="280">
                  <c:v>64.331800000000001</c:v>
                </c:pt>
                <c:pt idx="281">
                  <c:v>61.485259999999997</c:v>
                </c:pt>
                <c:pt idx="282">
                  <c:v>61.200600000000001</c:v>
                </c:pt>
                <c:pt idx="283">
                  <c:v>62.054569999999998</c:v>
                </c:pt>
                <c:pt idx="284">
                  <c:v>60.346640000000001</c:v>
                </c:pt>
                <c:pt idx="285">
                  <c:v>60.773620000000001</c:v>
                </c:pt>
                <c:pt idx="286">
                  <c:v>60.631300000000003</c:v>
                </c:pt>
                <c:pt idx="287">
                  <c:v>60.488970000000002</c:v>
                </c:pt>
                <c:pt idx="288">
                  <c:v>60.915950000000002</c:v>
                </c:pt>
                <c:pt idx="289">
                  <c:v>60.488970000000002</c:v>
                </c:pt>
                <c:pt idx="290">
                  <c:v>60.488970000000002</c:v>
                </c:pt>
                <c:pt idx="291">
                  <c:v>57.500100000000003</c:v>
                </c:pt>
                <c:pt idx="292">
                  <c:v>59.777340000000002</c:v>
                </c:pt>
                <c:pt idx="293">
                  <c:v>59.777340000000002</c:v>
                </c:pt>
                <c:pt idx="294">
                  <c:v>59.49268</c:v>
                </c:pt>
                <c:pt idx="295">
                  <c:v>58.211739999999999</c:v>
                </c:pt>
                <c:pt idx="296">
                  <c:v>59.0657</c:v>
                </c:pt>
                <c:pt idx="297">
                  <c:v>58.069409999999998</c:v>
                </c:pt>
                <c:pt idx="298">
                  <c:v>59.0657</c:v>
                </c:pt>
                <c:pt idx="299">
                  <c:v>58.638719999999999</c:v>
                </c:pt>
                <c:pt idx="300">
                  <c:v>59.208030000000001</c:v>
                </c:pt>
                <c:pt idx="301">
                  <c:v>58.354059999999997</c:v>
                </c:pt>
                <c:pt idx="302">
                  <c:v>56.930790000000002</c:v>
                </c:pt>
                <c:pt idx="303">
                  <c:v>56.788469999999997</c:v>
                </c:pt>
                <c:pt idx="304">
                  <c:v>57.500100000000003</c:v>
                </c:pt>
                <c:pt idx="305">
                  <c:v>56.930790000000002</c:v>
                </c:pt>
                <c:pt idx="306">
                  <c:v>56.788469999999997</c:v>
                </c:pt>
                <c:pt idx="307">
                  <c:v>58.069409999999998</c:v>
                </c:pt>
                <c:pt idx="308">
                  <c:v>57.500100000000003</c:v>
                </c:pt>
                <c:pt idx="309">
                  <c:v>57.784759999999999</c:v>
                </c:pt>
                <c:pt idx="310">
                  <c:v>58.069409999999998</c:v>
                </c:pt>
                <c:pt idx="311">
                  <c:v>59.0657</c:v>
                </c:pt>
                <c:pt idx="312">
                  <c:v>58.78105</c:v>
                </c:pt>
                <c:pt idx="313">
                  <c:v>60.346640000000001</c:v>
                </c:pt>
                <c:pt idx="314">
                  <c:v>59.49268</c:v>
                </c:pt>
                <c:pt idx="315">
                  <c:v>60.061990000000002</c:v>
                </c:pt>
                <c:pt idx="316">
                  <c:v>60.346640000000001</c:v>
                </c:pt>
                <c:pt idx="317">
                  <c:v>59.350349999999999</c:v>
                </c:pt>
                <c:pt idx="318">
                  <c:v>59.49268</c:v>
                </c:pt>
                <c:pt idx="319">
                  <c:v>59.635010000000001</c:v>
                </c:pt>
                <c:pt idx="320">
                  <c:v>59.208030000000001</c:v>
                </c:pt>
                <c:pt idx="321">
                  <c:v>59.635010000000001</c:v>
                </c:pt>
                <c:pt idx="322">
                  <c:v>59.777340000000002</c:v>
                </c:pt>
                <c:pt idx="323">
                  <c:v>59.208030000000001</c:v>
                </c:pt>
                <c:pt idx="324">
                  <c:v>58.78105</c:v>
                </c:pt>
                <c:pt idx="325">
                  <c:v>58.496389999999998</c:v>
                </c:pt>
                <c:pt idx="326">
                  <c:v>57.500100000000003</c:v>
                </c:pt>
                <c:pt idx="327">
                  <c:v>58.069409999999998</c:v>
                </c:pt>
                <c:pt idx="328">
                  <c:v>58.211739999999999</c:v>
                </c:pt>
                <c:pt idx="329">
                  <c:v>58.069409999999998</c:v>
                </c:pt>
                <c:pt idx="330">
                  <c:v>57.215449999999997</c:v>
                </c:pt>
                <c:pt idx="331">
                  <c:v>57.500100000000003</c:v>
                </c:pt>
                <c:pt idx="332">
                  <c:v>57.642429999999997</c:v>
                </c:pt>
                <c:pt idx="333">
                  <c:v>58.923369999999998</c:v>
                </c:pt>
                <c:pt idx="334">
                  <c:v>60.061990000000002</c:v>
                </c:pt>
                <c:pt idx="335">
                  <c:v>60.204320000000003</c:v>
                </c:pt>
                <c:pt idx="336">
                  <c:v>60.915950000000002</c:v>
                </c:pt>
                <c:pt idx="337">
                  <c:v>59.777340000000002</c:v>
                </c:pt>
                <c:pt idx="338">
                  <c:v>58.069409999999998</c:v>
                </c:pt>
                <c:pt idx="339">
                  <c:v>58.354059999999997</c:v>
                </c:pt>
                <c:pt idx="340">
                  <c:v>58.923369999999998</c:v>
                </c:pt>
                <c:pt idx="341">
                  <c:v>58.638719999999999</c:v>
                </c:pt>
                <c:pt idx="342">
                  <c:v>58.638719999999999</c:v>
                </c:pt>
                <c:pt idx="343">
                  <c:v>59.208030000000001</c:v>
                </c:pt>
                <c:pt idx="344">
                  <c:v>58.354059999999997</c:v>
                </c:pt>
                <c:pt idx="345">
                  <c:v>59.777340000000002</c:v>
                </c:pt>
                <c:pt idx="346">
                  <c:v>59.208030000000001</c:v>
                </c:pt>
                <c:pt idx="347">
                  <c:v>59.208030000000001</c:v>
                </c:pt>
                <c:pt idx="348">
                  <c:v>60.915950000000002</c:v>
                </c:pt>
                <c:pt idx="349">
                  <c:v>60.061990000000002</c:v>
                </c:pt>
                <c:pt idx="350">
                  <c:v>59.49268</c:v>
                </c:pt>
                <c:pt idx="351">
                  <c:v>59.777340000000002</c:v>
                </c:pt>
                <c:pt idx="352">
                  <c:v>59.49268</c:v>
                </c:pt>
                <c:pt idx="353">
                  <c:v>59.208030000000001</c:v>
                </c:pt>
                <c:pt idx="354">
                  <c:v>59.635010000000001</c:v>
                </c:pt>
                <c:pt idx="355">
                  <c:v>58.638719999999999</c:v>
                </c:pt>
                <c:pt idx="356">
                  <c:v>59.208030000000001</c:v>
                </c:pt>
                <c:pt idx="357">
                  <c:v>58.354059999999997</c:v>
                </c:pt>
                <c:pt idx="358">
                  <c:v>56.930790000000002</c:v>
                </c:pt>
                <c:pt idx="359">
                  <c:v>56.930790000000002</c:v>
                </c:pt>
                <c:pt idx="360">
                  <c:v>57.215449999999997</c:v>
                </c:pt>
                <c:pt idx="361">
                  <c:v>56.219160000000002</c:v>
                </c:pt>
                <c:pt idx="362">
                  <c:v>57.357779999999998</c:v>
                </c:pt>
                <c:pt idx="363">
                  <c:v>58.496389999999998</c:v>
                </c:pt>
                <c:pt idx="364">
                  <c:v>58.923369999999998</c:v>
                </c:pt>
                <c:pt idx="365">
                  <c:v>59.49268</c:v>
                </c:pt>
                <c:pt idx="366">
                  <c:v>60.346640000000001</c:v>
                </c:pt>
                <c:pt idx="367">
                  <c:v>59.350349999999999</c:v>
                </c:pt>
                <c:pt idx="368">
                  <c:v>60.061990000000002</c:v>
                </c:pt>
                <c:pt idx="369">
                  <c:v>58.069409999999998</c:v>
                </c:pt>
                <c:pt idx="370">
                  <c:v>58.923369999999998</c:v>
                </c:pt>
                <c:pt idx="371">
                  <c:v>57.784759999999999</c:v>
                </c:pt>
                <c:pt idx="372">
                  <c:v>58.069409999999998</c:v>
                </c:pt>
                <c:pt idx="373">
                  <c:v>59.208030000000001</c:v>
                </c:pt>
                <c:pt idx="374">
                  <c:v>59.777340000000002</c:v>
                </c:pt>
                <c:pt idx="375">
                  <c:v>60.346640000000001</c:v>
                </c:pt>
                <c:pt idx="376">
                  <c:v>59.350349999999999</c:v>
                </c:pt>
                <c:pt idx="377">
                  <c:v>58.211739999999999</c:v>
                </c:pt>
                <c:pt idx="378">
                  <c:v>58.354059999999997</c:v>
                </c:pt>
                <c:pt idx="379">
                  <c:v>59.0657</c:v>
                </c:pt>
                <c:pt idx="380">
                  <c:v>59.0657</c:v>
                </c:pt>
                <c:pt idx="381">
                  <c:v>59.350349999999999</c:v>
                </c:pt>
                <c:pt idx="382">
                  <c:v>59.49268</c:v>
                </c:pt>
                <c:pt idx="383">
                  <c:v>59.208030000000001</c:v>
                </c:pt>
                <c:pt idx="384">
                  <c:v>60.204320000000003</c:v>
                </c:pt>
                <c:pt idx="385">
                  <c:v>60.204320000000003</c:v>
                </c:pt>
                <c:pt idx="386">
                  <c:v>59.208030000000001</c:v>
                </c:pt>
                <c:pt idx="387">
                  <c:v>59.350349999999999</c:v>
                </c:pt>
                <c:pt idx="388">
                  <c:v>59.208030000000001</c:v>
                </c:pt>
                <c:pt idx="389">
                  <c:v>59.208030000000001</c:v>
                </c:pt>
                <c:pt idx="390">
                  <c:v>60.061990000000002</c:v>
                </c:pt>
                <c:pt idx="391">
                  <c:v>57.500100000000003</c:v>
                </c:pt>
                <c:pt idx="392">
                  <c:v>57.215449999999997</c:v>
                </c:pt>
                <c:pt idx="393">
                  <c:v>56.361490000000003</c:v>
                </c:pt>
                <c:pt idx="394">
                  <c:v>56.788469999999997</c:v>
                </c:pt>
                <c:pt idx="395">
                  <c:v>58.069409999999998</c:v>
                </c:pt>
                <c:pt idx="396">
                  <c:v>56.361490000000003</c:v>
                </c:pt>
                <c:pt idx="397">
                  <c:v>55.934510000000003</c:v>
                </c:pt>
                <c:pt idx="398">
                  <c:v>54.226579999999998</c:v>
                </c:pt>
                <c:pt idx="399">
                  <c:v>54.226579999999998</c:v>
                </c:pt>
                <c:pt idx="400">
                  <c:v>54.08426</c:v>
                </c:pt>
                <c:pt idx="401">
                  <c:v>53.230289999999997</c:v>
                </c:pt>
                <c:pt idx="402">
                  <c:v>52.945639999999997</c:v>
                </c:pt>
                <c:pt idx="403">
                  <c:v>51.522370000000002</c:v>
                </c:pt>
                <c:pt idx="404">
                  <c:v>52.234000000000002</c:v>
                </c:pt>
                <c:pt idx="405">
                  <c:v>50.241430000000001</c:v>
                </c:pt>
                <c:pt idx="406">
                  <c:v>50.953060000000001</c:v>
                </c:pt>
                <c:pt idx="407">
                  <c:v>50.383749999999999</c:v>
                </c:pt>
                <c:pt idx="408">
                  <c:v>51.380040000000001</c:v>
                </c:pt>
                <c:pt idx="409">
                  <c:v>50.52608</c:v>
                </c:pt>
                <c:pt idx="410">
                  <c:v>50.0991</c:v>
                </c:pt>
                <c:pt idx="411">
                  <c:v>50.668410000000002</c:v>
                </c:pt>
                <c:pt idx="412">
                  <c:v>51.095390000000002</c:v>
                </c:pt>
                <c:pt idx="413">
                  <c:v>52.945639999999997</c:v>
                </c:pt>
                <c:pt idx="414">
                  <c:v>52.376330000000003</c:v>
                </c:pt>
                <c:pt idx="415">
                  <c:v>51.807020000000001</c:v>
                </c:pt>
                <c:pt idx="416">
                  <c:v>52.945639999999997</c:v>
                </c:pt>
                <c:pt idx="417">
                  <c:v>53.514949999999999</c:v>
                </c:pt>
                <c:pt idx="418">
                  <c:v>54.79589</c:v>
                </c:pt>
                <c:pt idx="419">
                  <c:v>54.938220000000001</c:v>
                </c:pt>
                <c:pt idx="420">
                  <c:v>54.511240000000001</c:v>
                </c:pt>
                <c:pt idx="421">
                  <c:v>54.511240000000001</c:v>
                </c:pt>
                <c:pt idx="422">
                  <c:v>54.08426</c:v>
                </c:pt>
                <c:pt idx="423">
                  <c:v>53.514949999999999</c:v>
                </c:pt>
                <c:pt idx="424">
                  <c:v>53.087969999999999</c:v>
                </c:pt>
                <c:pt idx="425">
                  <c:v>52.803310000000003</c:v>
                </c:pt>
                <c:pt idx="426">
                  <c:v>52.376330000000003</c:v>
                </c:pt>
                <c:pt idx="427">
                  <c:v>52.376330000000003</c:v>
                </c:pt>
                <c:pt idx="428">
                  <c:v>51.237720000000003</c:v>
                </c:pt>
                <c:pt idx="429">
                  <c:v>50.52608</c:v>
                </c:pt>
                <c:pt idx="430">
                  <c:v>51.807020000000001</c:v>
                </c:pt>
                <c:pt idx="431">
                  <c:v>51.522370000000002</c:v>
                </c:pt>
                <c:pt idx="432">
                  <c:v>50.668410000000002</c:v>
                </c:pt>
                <c:pt idx="433">
                  <c:v>51.522370000000002</c:v>
                </c:pt>
                <c:pt idx="434">
                  <c:v>50.81073</c:v>
                </c:pt>
                <c:pt idx="435">
                  <c:v>49.529789999999998</c:v>
                </c:pt>
                <c:pt idx="436">
                  <c:v>49.956769999999999</c:v>
                </c:pt>
                <c:pt idx="437">
                  <c:v>49.529789999999998</c:v>
                </c:pt>
                <c:pt idx="438">
                  <c:v>49.38747</c:v>
                </c:pt>
                <c:pt idx="439">
                  <c:v>49.67212</c:v>
                </c:pt>
                <c:pt idx="440">
                  <c:v>49.38747</c:v>
                </c:pt>
                <c:pt idx="441">
                  <c:v>48.960479999999997</c:v>
                </c:pt>
                <c:pt idx="442">
                  <c:v>48.391170000000002</c:v>
                </c:pt>
                <c:pt idx="443">
                  <c:v>48.391170000000002</c:v>
                </c:pt>
                <c:pt idx="444">
                  <c:v>47.821869999999997</c:v>
                </c:pt>
                <c:pt idx="445">
                  <c:v>48.106520000000003</c:v>
                </c:pt>
                <c:pt idx="446">
                  <c:v>47.537210000000002</c:v>
                </c:pt>
                <c:pt idx="447">
                  <c:v>48.818159999999999</c:v>
                </c:pt>
                <c:pt idx="448">
                  <c:v>48.960479999999997</c:v>
                </c:pt>
                <c:pt idx="449">
                  <c:v>46.825580000000002</c:v>
                </c:pt>
                <c:pt idx="450">
                  <c:v>46.683250000000001</c:v>
                </c:pt>
                <c:pt idx="451">
                  <c:v>47.821869999999997</c:v>
                </c:pt>
                <c:pt idx="452">
                  <c:v>47.679540000000003</c:v>
                </c:pt>
                <c:pt idx="453">
                  <c:v>46.279049999999998</c:v>
                </c:pt>
                <c:pt idx="454">
                  <c:v>44.406019999999998</c:v>
                </c:pt>
                <c:pt idx="455">
                  <c:v>43.979039999999998</c:v>
                </c:pt>
                <c:pt idx="456">
                  <c:v>43.369880000000002</c:v>
                </c:pt>
                <c:pt idx="457">
                  <c:v>42.720869999999998</c:v>
                </c:pt>
                <c:pt idx="458">
                  <c:v>43.125079999999997</c:v>
                </c:pt>
                <c:pt idx="459">
                  <c:v>43.250320000000002</c:v>
                </c:pt>
                <c:pt idx="460">
                  <c:v>43.478050000000003</c:v>
                </c:pt>
                <c:pt idx="461">
                  <c:v>43.552059999999997</c:v>
                </c:pt>
                <c:pt idx="462">
                  <c:v>42.840420000000002</c:v>
                </c:pt>
                <c:pt idx="463">
                  <c:v>42.27111</c:v>
                </c:pt>
                <c:pt idx="464">
                  <c:v>42.128790000000002</c:v>
                </c:pt>
                <c:pt idx="465">
                  <c:v>42.840420000000002</c:v>
                </c:pt>
                <c:pt idx="466">
                  <c:v>40.990169999999999</c:v>
                </c:pt>
                <c:pt idx="467">
                  <c:v>40.70552</c:v>
                </c:pt>
                <c:pt idx="468">
                  <c:v>39.139919999999996</c:v>
                </c:pt>
                <c:pt idx="469">
                  <c:v>40.420859999999998</c:v>
                </c:pt>
                <c:pt idx="470">
                  <c:v>39.424579999999999</c:v>
                </c:pt>
                <c:pt idx="471">
                  <c:v>41.559480000000001</c:v>
                </c:pt>
                <c:pt idx="472">
                  <c:v>41.417149999999999</c:v>
                </c:pt>
                <c:pt idx="473">
                  <c:v>42.413440000000001</c:v>
                </c:pt>
                <c:pt idx="474">
                  <c:v>41.417149999999999</c:v>
                </c:pt>
                <c:pt idx="475">
                  <c:v>39.851550000000003</c:v>
                </c:pt>
                <c:pt idx="476">
                  <c:v>38.143630000000002</c:v>
                </c:pt>
                <c:pt idx="477">
                  <c:v>37.858980000000003</c:v>
                </c:pt>
                <c:pt idx="478">
                  <c:v>39.851550000000003</c:v>
                </c:pt>
                <c:pt idx="479">
                  <c:v>39.709229999999998</c:v>
                </c:pt>
                <c:pt idx="480">
                  <c:v>39.851550000000003</c:v>
                </c:pt>
                <c:pt idx="481">
                  <c:v>40.847850000000001</c:v>
                </c:pt>
                <c:pt idx="482">
                  <c:v>40.768140000000002</c:v>
                </c:pt>
                <c:pt idx="483">
                  <c:v>41.559480000000001</c:v>
                </c:pt>
                <c:pt idx="484">
                  <c:v>41.559480000000001</c:v>
                </c:pt>
                <c:pt idx="485">
                  <c:v>40.136209999999998</c:v>
                </c:pt>
                <c:pt idx="486">
                  <c:v>40.847850000000001</c:v>
                </c:pt>
                <c:pt idx="487">
                  <c:v>39.566899999999997</c:v>
                </c:pt>
                <c:pt idx="488">
                  <c:v>39.851550000000003</c:v>
                </c:pt>
                <c:pt idx="489">
                  <c:v>39.99389</c:v>
                </c:pt>
                <c:pt idx="490">
                  <c:v>39.851550000000003</c:v>
                </c:pt>
                <c:pt idx="491">
                  <c:v>40.27854</c:v>
                </c:pt>
                <c:pt idx="492">
                  <c:v>39.851550000000003</c:v>
                </c:pt>
                <c:pt idx="493">
                  <c:v>38.997590000000002</c:v>
                </c:pt>
                <c:pt idx="494">
                  <c:v>38.143630000000002</c:v>
                </c:pt>
                <c:pt idx="495">
                  <c:v>38.001300000000001</c:v>
                </c:pt>
                <c:pt idx="496">
                  <c:v>37.574330000000003</c:v>
                </c:pt>
                <c:pt idx="497">
                  <c:v>37.14734</c:v>
                </c:pt>
                <c:pt idx="498">
                  <c:v>36.629269999999998</c:v>
                </c:pt>
                <c:pt idx="499">
                  <c:v>36.151049999999998</c:v>
                </c:pt>
                <c:pt idx="500">
                  <c:v>37.289670000000001</c:v>
                </c:pt>
                <c:pt idx="501">
                  <c:v>37.432000000000002</c:v>
                </c:pt>
                <c:pt idx="502">
                  <c:v>36.720359999999999</c:v>
                </c:pt>
                <c:pt idx="503">
                  <c:v>35.439419999999998</c:v>
                </c:pt>
                <c:pt idx="504">
                  <c:v>33.731490000000001</c:v>
                </c:pt>
                <c:pt idx="505">
                  <c:v>34.443129999999996</c:v>
                </c:pt>
                <c:pt idx="506">
                  <c:v>33.589170000000003</c:v>
                </c:pt>
                <c:pt idx="507">
                  <c:v>33.162190000000002</c:v>
                </c:pt>
                <c:pt idx="508">
                  <c:v>33.304519999999997</c:v>
                </c:pt>
                <c:pt idx="509">
                  <c:v>33.873829999999998</c:v>
                </c:pt>
                <c:pt idx="510">
                  <c:v>32.165900000000001</c:v>
                </c:pt>
                <c:pt idx="511">
                  <c:v>33.162190000000002</c:v>
                </c:pt>
                <c:pt idx="512">
                  <c:v>32.735210000000002</c:v>
                </c:pt>
                <c:pt idx="513">
                  <c:v>31.73892</c:v>
                </c:pt>
                <c:pt idx="514">
                  <c:v>29.31936</c:v>
                </c:pt>
                <c:pt idx="515">
                  <c:v>31.73892</c:v>
                </c:pt>
                <c:pt idx="516">
                  <c:v>31.169609999999999</c:v>
                </c:pt>
                <c:pt idx="517">
                  <c:v>31.169609999999999</c:v>
                </c:pt>
                <c:pt idx="518">
                  <c:v>30.742629999999998</c:v>
                </c:pt>
                <c:pt idx="519">
                  <c:v>31.596589999999999</c:v>
                </c:pt>
                <c:pt idx="520">
                  <c:v>32.023569999999999</c:v>
                </c:pt>
                <c:pt idx="521">
                  <c:v>33.162190000000002</c:v>
                </c:pt>
                <c:pt idx="522">
                  <c:v>33.731490000000001</c:v>
                </c:pt>
                <c:pt idx="523">
                  <c:v>34.727789999999999</c:v>
                </c:pt>
                <c:pt idx="524">
                  <c:v>37.289670000000001</c:v>
                </c:pt>
                <c:pt idx="525">
                  <c:v>36.43571</c:v>
                </c:pt>
                <c:pt idx="526">
                  <c:v>37.005020000000002</c:v>
                </c:pt>
                <c:pt idx="527">
                  <c:v>37.858980000000003</c:v>
                </c:pt>
                <c:pt idx="528">
                  <c:v>35.439419999999998</c:v>
                </c:pt>
                <c:pt idx="529">
                  <c:v>36.293379999999999</c:v>
                </c:pt>
                <c:pt idx="530">
                  <c:v>36.293379999999999</c:v>
                </c:pt>
                <c:pt idx="531">
                  <c:v>37.005020000000002</c:v>
                </c:pt>
                <c:pt idx="532">
                  <c:v>37.005020000000002</c:v>
                </c:pt>
                <c:pt idx="533">
                  <c:v>37.005020000000002</c:v>
                </c:pt>
                <c:pt idx="534">
                  <c:v>37.289670000000001</c:v>
                </c:pt>
                <c:pt idx="535">
                  <c:v>37.574330000000003</c:v>
                </c:pt>
                <c:pt idx="536">
                  <c:v>38.712940000000003</c:v>
                </c:pt>
                <c:pt idx="537">
                  <c:v>39.139919999999996</c:v>
                </c:pt>
                <c:pt idx="538">
                  <c:v>38.428289999999997</c:v>
                </c:pt>
                <c:pt idx="539">
                  <c:v>40.563189999999999</c:v>
                </c:pt>
                <c:pt idx="540">
                  <c:v>41.274830000000001</c:v>
                </c:pt>
                <c:pt idx="541">
                  <c:v>40.990169999999999</c:v>
                </c:pt>
                <c:pt idx="542">
                  <c:v>42.27111</c:v>
                </c:pt>
                <c:pt idx="543">
                  <c:v>40.420859999999998</c:v>
                </c:pt>
                <c:pt idx="544">
                  <c:v>39.709229999999998</c:v>
                </c:pt>
                <c:pt idx="545">
                  <c:v>39.566899999999997</c:v>
                </c:pt>
                <c:pt idx="546">
                  <c:v>38.712940000000003</c:v>
                </c:pt>
                <c:pt idx="547">
                  <c:v>38.570610000000002</c:v>
                </c:pt>
                <c:pt idx="548">
                  <c:v>39.709229999999998</c:v>
                </c:pt>
                <c:pt idx="549">
                  <c:v>38.143630000000002</c:v>
                </c:pt>
                <c:pt idx="550">
                  <c:v>37.858980000000003</c:v>
                </c:pt>
                <c:pt idx="551">
                  <c:v>37.574330000000003</c:v>
                </c:pt>
                <c:pt idx="552">
                  <c:v>37.005020000000002</c:v>
                </c:pt>
                <c:pt idx="553">
                  <c:v>35.297089999999997</c:v>
                </c:pt>
                <c:pt idx="554">
                  <c:v>35.154769999999999</c:v>
                </c:pt>
                <c:pt idx="555">
                  <c:v>36.43571</c:v>
                </c:pt>
                <c:pt idx="556">
                  <c:v>35.012439999999998</c:v>
                </c:pt>
                <c:pt idx="557">
                  <c:v>35.866399999999999</c:v>
                </c:pt>
                <c:pt idx="558">
                  <c:v>35.012439999999998</c:v>
                </c:pt>
                <c:pt idx="559">
                  <c:v>36.293379999999999</c:v>
                </c:pt>
                <c:pt idx="560">
                  <c:v>37.289670000000001</c:v>
                </c:pt>
                <c:pt idx="561">
                  <c:v>38.143630000000002</c:v>
                </c:pt>
                <c:pt idx="562">
                  <c:v>38.428289999999997</c:v>
                </c:pt>
                <c:pt idx="563">
                  <c:v>38.712940000000003</c:v>
                </c:pt>
                <c:pt idx="564">
                  <c:v>38.428289999999997</c:v>
                </c:pt>
                <c:pt idx="565">
                  <c:v>37.574330000000003</c:v>
                </c:pt>
                <c:pt idx="566">
                  <c:v>39.139919999999996</c:v>
                </c:pt>
                <c:pt idx="567">
                  <c:v>39.139919999999996</c:v>
                </c:pt>
                <c:pt idx="568">
                  <c:v>38.855269999999997</c:v>
                </c:pt>
                <c:pt idx="569">
                  <c:v>40.27854</c:v>
                </c:pt>
                <c:pt idx="570">
                  <c:v>39.851550000000003</c:v>
                </c:pt>
                <c:pt idx="571">
                  <c:v>40.563189999999999</c:v>
                </c:pt>
                <c:pt idx="572">
                  <c:v>40.563189999999999</c:v>
                </c:pt>
                <c:pt idx="573">
                  <c:v>38.997590000000002</c:v>
                </c:pt>
                <c:pt idx="574">
                  <c:v>38.712940000000003</c:v>
                </c:pt>
                <c:pt idx="575">
                  <c:v>38.143630000000002</c:v>
                </c:pt>
                <c:pt idx="576">
                  <c:v>38.712940000000003</c:v>
                </c:pt>
                <c:pt idx="577">
                  <c:v>37.858980000000003</c:v>
                </c:pt>
                <c:pt idx="578">
                  <c:v>38.712940000000003</c:v>
                </c:pt>
                <c:pt idx="579">
                  <c:v>38.997590000000002</c:v>
                </c:pt>
                <c:pt idx="580">
                  <c:v>38.001300000000001</c:v>
                </c:pt>
                <c:pt idx="581">
                  <c:v>37.858980000000003</c:v>
                </c:pt>
                <c:pt idx="582">
                  <c:v>37.432000000000002</c:v>
                </c:pt>
                <c:pt idx="583">
                  <c:v>37.289670000000001</c:v>
                </c:pt>
                <c:pt idx="584">
                  <c:v>37.432000000000002</c:v>
                </c:pt>
                <c:pt idx="585">
                  <c:v>37.574330000000003</c:v>
                </c:pt>
                <c:pt idx="586">
                  <c:v>36.720359999999999</c:v>
                </c:pt>
                <c:pt idx="587">
                  <c:v>35.58175</c:v>
                </c:pt>
                <c:pt idx="588">
                  <c:v>36.720359999999999</c:v>
                </c:pt>
                <c:pt idx="589">
                  <c:v>36.720359999999999</c:v>
                </c:pt>
                <c:pt idx="590">
                  <c:v>36.151049999999998</c:v>
                </c:pt>
                <c:pt idx="591">
                  <c:v>35.724080000000001</c:v>
                </c:pt>
                <c:pt idx="592">
                  <c:v>34.870109999999997</c:v>
                </c:pt>
                <c:pt idx="593">
                  <c:v>35.439419999999998</c:v>
                </c:pt>
                <c:pt idx="594">
                  <c:v>34.727789999999999</c:v>
                </c:pt>
                <c:pt idx="595">
                  <c:v>35.154769999999999</c:v>
                </c:pt>
                <c:pt idx="596">
                  <c:v>35.724080000000001</c:v>
                </c:pt>
                <c:pt idx="597">
                  <c:v>34.443129999999996</c:v>
                </c:pt>
                <c:pt idx="598">
                  <c:v>33.589170000000003</c:v>
                </c:pt>
                <c:pt idx="599">
                  <c:v>33.304519999999997</c:v>
                </c:pt>
                <c:pt idx="600">
                  <c:v>32.308230000000002</c:v>
                </c:pt>
                <c:pt idx="601">
                  <c:v>31.73892</c:v>
                </c:pt>
                <c:pt idx="602">
                  <c:v>31.881239999999998</c:v>
                </c:pt>
                <c:pt idx="603">
                  <c:v>32.45055</c:v>
                </c:pt>
                <c:pt idx="604">
                  <c:v>31.73892</c:v>
                </c:pt>
                <c:pt idx="605">
                  <c:v>30.742629999999998</c:v>
                </c:pt>
                <c:pt idx="606">
                  <c:v>30.315650000000002</c:v>
                </c:pt>
                <c:pt idx="607">
                  <c:v>30.742629999999998</c:v>
                </c:pt>
                <c:pt idx="608">
                  <c:v>30.742629999999998</c:v>
                </c:pt>
                <c:pt idx="609">
                  <c:v>30.17332</c:v>
                </c:pt>
                <c:pt idx="610">
                  <c:v>30.457979999999999</c:v>
                </c:pt>
                <c:pt idx="611">
                  <c:v>30.315650000000002</c:v>
                </c:pt>
                <c:pt idx="612">
                  <c:v>29.177029999999998</c:v>
                </c:pt>
                <c:pt idx="613">
                  <c:v>29.177029999999998</c:v>
                </c:pt>
                <c:pt idx="614">
                  <c:v>31.027280000000001</c:v>
                </c:pt>
                <c:pt idx="615">
                  <c:v>31.31194</c:v>
                </c:pt>
                <c:pt idx="616">
                  <c:v>30.17332</c:v>
                </c:pt>
                <c:pt idx="617">
                  <c:v>30.315650000000002</c:v>
                </c:pt>
                <c:pt idx="618">
                  <c:v>29.604009999999999</c:v>
                </c:pt>
                <c:pt idx="619">
                  <c:v>28.00995</c:v>
                </c:pt>
                <c:pt idx="620">
                  <c:v>27.326779999999999</c:v>
                </c:pt>
                <c:pt idx="621">
                  <c:v>27.326779999999999</c:v>
                </c:pt>
                <c:pt idx="622">
                  <c:v>27.326779999999999</c:v>
                </c:pt>
                <c:pt idx="623">
                  <c:v>26.35896</c:v>
                </c:pt>
                <c:pt idx="624">
                  <c:v>26.472819999999999</c:v>
                </c:pt>
                <c:pt idx="625">
                  <c:v>26.472819999999999</c:v>
                </c:pt>
                <c:pt idx="626">
                  <c:v>25.618860000000002</c:v>
                </c:pt>
                <c:pt idx="627">
                  <c:v>25.675789999999999</c:v>
                </c:pt>
                <c:pt idx="628">
                  <c:v>25.903510000000001</c:v>
                </c:pt>
                <c:pt idx="629">
                  <c:v>26.131239999999998</c:v>
                </c:pt>
                <c:pt idx="630">
                  <c:v>26.35896</c:v>
                </c:pt>
                <c:pt idx="631">
                  <c:v>26.985199999999999</c:v>
                </c:pt>
                <c:pt idx="632">
                  <c:v>26.18817</c:v>
                </c:pt>
                <c:pt idx="633">
                  <c:v>26.985199999999999</c:v>
                </c:pt>
                <c:pt idx="634">
                  <c:v>26.70054</c:v>
                </c:pt>
                <c:pt idx="635">
                  <c:v>25.22034</c:v>
                </c:pt>
                <c:pt idx="636">
                  <c:v>26.18817</c:v>
                </c:pt>
                <c:pt idx="637">
                  <c:v>25.618860000000002</c:v>
                </c:pt>
                <c:pt idx="638">
                  <c:v>26.52975</c:v>
                </c:pt>
                <c:pt idx="639">
                  <c:v>26.131239999999998</c:v>
                </c:pt>
                <c:pt idx="640">
                  <c:v>26.302029999999998</c:v>
                </c:pt>
                <c:pt idx="641">
                  <c:v>25.675789999999999</c:v>
                </c:pt>
                <c:pt idx="642">
                  <c:v>22.544599999999999</c:v>
                </c:pt>
                <c:pt idx="643">
                  <c:v>22.943110000000001</c:v>
                </c:pt>
                <c:pt idx="644">
                  <c:v>22.715389999999999</c:v>
                </c:pt>
                <c:pt idx="645">
                  <c:v>23.170829999999999</c:v>
                </c:pt>
                <c:pt idx="646">
                  <c:v>23.113900000000001</c:v>
                </c:pt>
                <c:pt idx="647">
                  <c:v>22.829249999999998</c:v>
                </c:pt>
                <c:pt idx="648">
                  <c:v>23.22776</c:v>
                </c:pt>
                <c:pt idx="649">
                  <c:v>23.455490000000001</c:v>
                </c:pt>
                <c:pt idx="650">
                  <c:v>25.277270000000001</c:v>
                </c:pt>
                <c:pt idx="651">
                  <c:v>26.472819999999999</c:v>
                </c:pt>
                <c:pt idx="652">
                  <c:v>26.01737</c:v>
                </c:pt>
                <c:pt idx="653">
                  <c:v>27.21292</c:v>
                </c:pt>
                <c:pt idx="654">
                  <c:v>28.18074</c:v>
                </c:pt>
                <c:pt idx="655">
                  <c:v>28.892379999999999</c:v>
                </c:pt>
                <c:pt idx="656">
                  <c:v>28.892379999999999</c:v>
                </c:pt>
                <c:pt idx="657">
                  <c:v>29.74634</c:v>
                </c:pt>
                <c:pt idx="658">
                  <c:v>28.750050000000002</c:v>
                </c:pt>
                <c:pt idx="659">
                  <c:v>27.896090000000001</c:v>
                </c:pt>
                <c:pt idx="660">
                  <c:v>27.326779999999999</c:v>
                </c:pt>
                <c:pt idx="661">
                  <c:v>27.554500000000001</c:v>
                </c:pt>
                <c:pt idx="662">
                  <c:v>26.415890000000001</c:v>
                </c:pt>
                <c:pt idx="663">
                  <c:v>27.21292</c:v>
                </c:pt>
                <c:pt idx="664">
                  <c:v>27.04213</c:v>
                </c:pt>
                <c:pt idx="665">
                  <c:v>27.782229999999998</c:v>
                </c:pt>
                <c:pt idx="666">
                  <c:v>26.985199999999999</c:v>
                </c:pt>
                <c:pt idx="667">
                  <c:v>28.892379999999999</c:v>
                </c:pt>
                <c:pt idx="668">
                  <c:v>29.03471</c:v>
                </c:pt>
                <c:pt idx="669">
                  <c:v>29.31936</c:v>
                </c:pt>
                <c:pt idx="670">
                  <c:v>29.604009999999999</c:v>
                </c:pt>
                <c:pt idx="671">
                  <c:v>29.888670000000001</c:v>
                </c:pt>
                <c:pt idx="672">
                  <c:v>28.750050000000002</c:v>
                </c:pt>
                <c:pt idx="673">
                  <c:v>28.750050000000002</c:v>
                </c:pt>
                <c:pt idx="674">
                  <c:v>28.35154</c:v>
                </c:pt>
                <c:pt idx="675">
                  <c:v>30.457979999999999</c:v>
                </c:pt>
                <c:pt idx="676">
                  <c:v>30.88496</c:v>
                </c:pt>
                <c:pt idx="677">
                  <c:v>31.31194</c:v>
                </c:pt>
                <c:pt idx="678">
                  <c:v>31.881239999999998</c:v>
                </c:pt>
                <c:pt idx="679">
                  <c:v>30.742629999999998</c:v>
                </c:pt>
                <c:pt idx="680">
                  <c:v>32.308230000000002</c:v>
                </c:pt>
                <c:pt idx="681">
                  <c:v>32.023569999999999</c:v>
                </c:pt>
                <c:pt idx="682">
                  <c:v>31.881239999999998</c:v>
                </c:pt>
                <c:pt idx="683">
                  <c:v>35.297089999999997</c:v>
                </c:pt>
                <c:pt idx="684">
                  <c:v>32.735210000000002</c:v>
                </c:pt>
                <c:pt idx="685">
                  <c:v>31.881239999999998</c:v>
                </c:pt>
                <c:pt idx="686">
                  <c:v>30.600300000000001</c:v>
                </c:pt>
                <c:pt idx="687">
                  <c:v>31.169609999999999</c:v>
                </c:pt>
                <c:pt idx="688">
                  <c:v>28.60773</c:v>
                </c:pt>
                <c:pt idx="689">
                  <c:v>25.334199999999999</c:v>
                </c:pt>
                <c:pt idx="690">
                  <c:v>27.83916</c:v>
                </c:pt>
                <c:pt idx="691">
                  <c:v>27.611429999999999</c:v>
                </c:pt>
                <c:pt idx="692">
                  <c:v>28.465399999999999</c:v>
                </c:pt>
                <c:pt idx="693">
                  <c:v>27.896090000000001</c:v>
                </c:pt>
                <c:pt idx="694">
                  <c:v>27.326779999999999</c:v>
                </c:pt>
                <c:pt idx="695">
                  <c:v>25.504999999999999</c:v>
                </c:pt>
                <c:pt idx="696">
                  <c:v>24.423310000000001</c:v>
                </c:pt>
                <c:pt idx="697">
                  <c:v>24.252520000000001</c:v>
                </c:pt>
                <c:pt idx="698">
                  <c:v>24.821829999999999</c:v>
                </c:pt>
                <c:pt idx="699">
                  <c:v>26.415890000000001</c:v>
                </c:pt>
                <c:pt idx="700">
                  <c:v>26.18817</c:v>
                </c:pt>
                <c:pt idx="701">
                  <c:v>23.797070000000001</c:v>
                </c:pt>
                <c:pt idx="702">
                  <c:v>24.992619999999999</c:v>
                </c:pt>
                <c:pt idx="703">
                  <c:v>23.284690000000001</c:v>
                </c:pt>
                <c:pt idx="704">
                  <c:v>24.138660000000002</c:v>
                </c:pt>
                <c:pt idx="705">
                  <c:v>25.04955</c:v>
                </c:pt>
                <c:pt idx="706">
                  <c:v>24.594100000000001</c:v>
                </c:pt>
                <c:pt idx="707">
                  <c:v>23.91093</c:v>
                </c:pt>
                <c:pt idx="708">
                  <c:v>23.000039999999998</c:v>
                </c:pt>
                <c:pt idx="709">
                  <c:v>23.91093</c:v>
                </c:pt>
                <c:pt idx="710">
                  <c:v>25.504999999999999</c:v>
                </c:pt>
                <c:pt idx="711">
                  <c:v>24.366379999999999</c:v>
                </c:pt>
                <c:pt idx="712">
                  <c:v>23.967860000000002</c:v>
                </c:pt>
                <c:pt idx="713">
                  <c:v>26.074300000000001</c:v>
                </c:pt>
                <c:pt idx="714">
                  <c:v>23.683209999999999</c:v>
                </c:pt>
                <c:pt idx="715">
                  <c:v>23.967860000000002</c:v>
                </c:pt>
                <c:pt idx="716">
                  <c:v>22.60153</c:v>
                </c:pt>
                <c:pt idx="717">
                  <c:v>21.06439</c:v>
                </c:pt>
                <c:pt idx="718">
                  <c:v>23.05697</c:v>
                </c:pt>
                <c:pt idx="719">
                  <c:v>22.487660000000002</c:v>
                </c:pt>
                <c:pt idx="720">
                  <c:v>22.203009999999999</c:v>
                </c:pt>
                <c:pt idx="721">
                  <c:v>21.121320000000001</c:v>
                </c:pt>
                <c:pt idx="722">
                  <c:v>22.203009999999999</c:v>
                </c:pt>
                <c:pt idx="723">
                  <c:v>21.349049999999998</c:v>
                </c:pt>
                <c:pt idx="724">
                  <c:v>20.26736</c:v>
                </c:pt>
                <c:pt idx="725">
                  <c:v>19.242609999999999</c:v>
                </c:pt>
                <c:pt idx="726">
                  <c:v>16.96538</c:v>
                </c:pt>
                <c:pt idx="727">
                  <c:v>16.111419999999999</c:v>
                </c:pt>
                <c:pt idx="728">
                  <c:v>16.225280000000001</c:v>
                </c:pt>
                <c:pt idx="729">
                  <c:v>16.111419999999999</c:v>
                </c:pt>
                <c:pt idx="730">
                  <c:v>15.42825</c:v>
                </c:pt>
                <c:pt idx="731">
                  <c:v>15.65597</c:v>
                </c:pt>
                <c:pt idx="732">
                  <c:v>15.88369</c:v>
                </c:pt>
                <c:pt idx="733">
                  <c:v>15.42825</c:v>
                </c:pt>
                <c:pt idx="734">
                  <c:v>14.802009999999999</c:v>
                </c:pt>
                <c:pt idx="735">
                  <c:v>14.802009999999999</c:v>
                </c:pt>
                <c:pt idx="736">
                  <c:v>14.74508</c:v>
                </c:pt>
                <c:pt idx="737">
                  <c:v>15.25745</c:v>
                </c:pt>
                <c:pt idx="738">
                  <c:v>14.802009999999999</c:v>
                </c:pt>
                <c:pt idx="739">
                  <c:v>15.88369</c:v>
                </c:pt>
                <c:pt idx="740">
                  <c:v>16.111419999999999</c:v>
                </c:pt>
                <c:pt idx="741">
                  <c:v>16.111419999999999</c:v>
                </c:pt>
                <c:pt idx="742">
                  <c:v>14.91587</c:v>
                </c:pt>
                <c:pt idx="743">
                  <c:v>14.972799999999999</c:v>
                </c:pt>
                <c:pt idx="744">
                  <c:v>14.51735</c:v>
                </c:pt>
                <c:pt idx="745">
                  <c:v>14.68815</c:v>
                </c:pt>
                <c:pt idx="746">
                  <c:v>14.51735</c:v>
                </c:pt>
                <c:pt idx="747">
                  <c:v>14.232699999999999</c:v>
                </c:pt>
                <c:pt idx="748">
                  <c:v>13.891109999999999</c:v>
                </c:pt>
                <c:pt idx="749">
                  <c:v>12.809430000000001</c:v>
                </c:pt>
                <c:pt idx="750">
                  <c:v>12.638640000000001</c:v>
                </c:pt>
                <c:pt idx="751">
                  <c:v>11.898540000000001</c:v>
                </c:pt>
                <c:pt idx="752">
                  <c:v>13.321809999999999</c:v>
                </c:pt>
                <c:pt idx="753">
                  <c:v>13.83418</c:v>
                </c:pt>
                <c:pt idx="754">
                  <c:v>14.17577</c:v>
                </c:pt>
                <c:pt idx="755">
                  <c:v>13.720319999999999</c:v>
                </c:pt>
                <c:pt idx="756">
                  <c:v>13.77725</c:v>
                </c:pt>
                <c:pt idx="757">
                  <c:v>13.321809999999999</c:v>
                </c:pt>
                <c:pt idx="758">
                  <c:v>13.60646</c:v>
                </c:pt>
                <c:pt idx="759">
                  <c:v>13.03715</c:v>
                </c:pt>
                <c:pt idx="760">
                  <c:v>11.95547</c:v>
                </c:pt>
                <c:pt idx="761">
                  <c:v>13.26488</c:v>
                </c:pt>
                <c:pt idx="762">
                  <c:v>12.7525</c:v>
                </c:pt>
                <c:pt idx="763">
                  <c:v>12.581709999999999</c:v>
                </c:pt>
                <c:pt idx="764">
                  <c:v>12.35398</c:v>
                </c:pt>
                <c:pt idx="765">
                  <c:v>11.727740000000001</c:v>
                </c:pt>
                <c:pt idx="766">
                  <c:v>11.898540000000001</c:v>
                </c:pt>
                <c:pt idx="767">
                  <c:v>11.329230000000001</c:v>
                </c:pt>
                <c:pt idx="768">
                  <c:v>10.5322</c:v>
                </c:pt>
                <c:pt idx="769">
                  <c:v>9.8490280000000006</c:v>
                </c:pt>
                <c:pt idx="770">
                  <c:v>9.7920970000000001</c:v>
                </c:pt>
                <c:pt idx="771">
                  <c:v>9.6782350000000008</c:v>
                </c:pt>
                <c:pt idx="772">
                  <c:v>9.6782350000000008</c:v>
                </c:pt>
                <c:pt idx="773">
                  <c:v>9.3366509999999998</c:v>
                </c:pt>
                <c:pt idx="774">
                  <c:v>9.5074419999999993</c:v>
                </c:pt>
                <c:pt idx="775">
                  <c:v>9.3366509999999998</c:v>
                </c:pt>
                <c:pt idx="776">
                  <c:v>8.9950659999999996</c:v>
                </c:pt>
                <c:pt idx="777">
                  <c:v>9.6213049999999996</c:v>
                </c:pt>
                <c:pt idx="778">
                  <c:v>9.3935809999999993</c:v>
                </c:pt>
                <c:pt idx="779">
                  <c:v>9.0519960000000008</c:v>
                </c:pt>
                <c:pt idx="780">
                  <c:v>8.5396190000000001</c:v>
                </c:pt>
                <c:pt idx="781">
                  <c:v>7.8564499999999997</c:v>
                </c:pt>
                <c:pt idx="782">
                  <c:v>8.1695689999999992</c:v>
                </c:pt>
                <c:pt idx="783">
                  <c:v>8.8242729999999998</c:v>
                </c:pt>
                <c:pt idx="784">
                  <c:v>9.2227890000000006</c:v>
                </c:pt>
                <c:pt idx="785">
                  <c:v>9.5074419999999993</c:v>
                </c:pt>
                <c:pt idx="786">
                  <c:v>9.5643740000000008</c:v>
                </c:pt>
                <c:pt idx="787">
                  <c:v>9.6782350000000008</c:v>
                </c:pt>
                <c:pt idx="788">
                  <c:v>9.5074419999999993</c:v>
                </c:pt>
                <c:pt idx="789">
                  <c:v>9.6782350000000008</c:v>
                </c:pt>
                <c:pt idx="790">
                  <c:v>9.8490280000000006</c:v>
                </c:pt>
                <c:pt idx="791">
                  <c:v>10.247540000000001</c:v>
                </c:pt>
                <c:pt idx="792">
                  <c:v>10.247540000000001</c:v>
                </c:pt>
                <c:pt idx="793">
                  <c:v>10.247540000000001</c:v>
                </c:pt>
                <c:pt idx="794">
                  <c:v>10.076750000000001</c:v>
                </c:pt>
                <c:pt idx="795">
                  <c:v>10.5322</c:v>
                </c:pt>
                <c:pt idx="796">
                  <c:v>9.5643740000000008</c:v>
                </c:pt>
                <c:pt idx="797">
                  <c:v>9.3935809999999993</c:v>
                </c:pt>
                <c:pt idx="798">
                  <c:v>9.5643740000000008</c:v>
                </c:pt>
                <c:pt idx="799">
                  <c:v>9.6213049999999996</c:v>
                </c:pt>
                <c:pt idx="800">
                  <c:v>10.418340000000001</c:v>
                </c:pt>
                <c:pt idx="801">
                  <c:v>11.158440000000001</c:v>
                </c:pt>
                <c:pt idx="802">
                  <c:v>11.101509999999999</c:v>
                </c:pt>
                <c:pt idx="803">
                  <c:v>11.101509999999999</c:v>
                </c:pt>
                <c:pt idx="804">
                  <c:v>10.816850000000001</c:v>
                </c:pt>
                <c:pt idx="805">
                  <c:v>10.64606</c:v>
                </c:pt>
                <c:pt idx="806">
                  <c:v>10.5322</c:v>
                </c:pt>
                <c:pt idx="807">
                  <c:v>10.19061</c:v>
                </c:pt>
                <c:pt idx="808">
                  <c:v>10.418340000000001</c:v>
                </c:pt>
                <c:pt idx="809">
                  <c:v>10.589130000000001</c:v>
                </c:pt>
                <c:pt idx="810">
                  <c:v>10.64606</c:v>
                </c:pt>
                <c:pt idx="811">
                  <c:v>10.47527</c:v>
                </c:pt>
                <c:pt idx="812">
                  <c:v>10.418340000000001</c:v>
                </c:pt>
                <c:pt idx="813">
                  <c:v>10.30447</c:v>
                </c:pt>
                <c:pt idx="814">
                  <c:v>10.13368</c:v>
                </c:pt>
                <c:pt idx="815">
                  <c:v>10.13368</c:v>
                </c:pt>
                <c:pt idx="816">
                  <c:v>10.247540000000001</c:v>
                </c:pt>
                <c:pt idx="817">
                  <c:v>10.930709999999999</c:v>
                </c:pt>
                <c:pt idx="818">
                  <c:v>12.52477</c:v>
                </c:pt>
                <c:pt idx="819">
                  <c:v>13.26488</c:v>
                </c:pt>
                <c:pt idx="820">
                  <c:v>15.542109999999999</c:v>
                </c:pt>
                <c:pt idx="821">
                  <c:v>17.30696</c:v>
                </c:pt>
                <c:pt idx="822">
                  <c:v>17.762409999999999</c:v>
                </c:pt>
                <c:pt idx="823">
                  <c:v>18.331720000000001</c:v>
                </c:pt>
                <c:pt idx="824">
                  <c:v>16.225280000000001</c:v>
                </c:pt>
                <c:pt idx="825">
                  <c:v>15.65597</c:v>
                </c:pt>
                <c:pt idx="826">
                  <c:v>15.65597</c:v>
                </c:pt>
                <c:pt idx="827">
                  <c:v>16.509930000000001</c:v>
                </c:pt>
                <c:pt idx="828">
                  <c:v>17.30696</c:v>
                </c:pt>
                <c:pt idx="829">
                  <c:v>18.388649999999998</c:v>
                </c:pt>
                <c:pt idx="830">
                  <c:v>18.95795</c:v>
                </c:pt>
                <c:pt idx="831">
                  <c:v>18.217849999999999</c:v>
                </c:pt>
                <c:pt idx="832">
                  <c:v>21.06439</c:v>
                </c:pt>
                <c:pt idx="833">
                  <c:v>20.836670000000002</c:v>
                </c:pt>
                <c:pt idx="834">
                  <c:v>22.943110000000001</c:v>
                </c:pt>
                <c:pt idx="835">
                  <c:v>25.04955</c:v>
                </c:pt>
                <c:pt idx="836">
                  <c:v>26.415890000000001</c:v>
                </c:pt>
                <c:pt idx="837">
                  <c:v>26.814409999999999</c:v>
                </c:pt>
                <c:pt idx="838">
                  <c:v>25.618860000000002</c:v>
                </c:pt>
                <c:pt idx="839">
                  <c:v>24.138660000000002</c:v>
                </c:pt>
                <c:pt idx="840">
                  <c:v>22.88618</c:v>
                </c:pt>
                <c:pt idx="841">
                  <c:v>25.334199999999999</c:v>
                </c:pt>
                <c:pt idx="842">
                  <c:v>23.05697</c:v>
                </c:pt>
                <c:pt idx="843">
                  <c:v>24.024799999999999</c:v>
                </c:pt>
                <c:pt idx="844">
                  <c:v>23.91093</c:v>
                </c:pt>
                <c:pt idx="845">
                  <c:v>25.04955</c:v>
                </c:pt>
                <c:pt idx="846">
                  <c:v>25.504999999999999</c:v>
                </c:pt>
                <c:pt idx="847">
                  <c:v>25.789650000000002</c:v>
                </c:pt>
                <c:pt idx="848">
                  <c:v>25.504999999999999</c:v>
                </c:pt>
                <c:pt idx="849">
                  <c:v>23.455490000000001</c:v>
                </c:pt>
                <c:pt idx="850">
                  <c:v>25.277270000000001</c:v>
                </c:pt>
                <c:pt idx="851">
                  <c:v>25.04955</c:v>
                </c:pt>
                <c:pt idx="852">
                  <c:v>25.504999999999999</c:v>
                </c:pt>
                <c:pt idx="853">
                  <c:v>25.163409999999999</c:v>
                </c:pt>
                <c:pt idx="854">
                  <c:v>24.87876</c:v>
                </c:pt>
                <c:pt idx="855">
                  <c:v>24.87876</c:v>
                </c:pt>
                <c:pt idx="856">
                  <c:v>24.53717</c:v>
                </c:pt>
                <c:pt idx="857">
                  <c:v>24.651039999999998</c:v>
                </c:pt>
                <c:pt idx="858">
                  <c:v>24.366379999999999</c:v>
                </c:pt>
                <c:pt idx="859">
                  <c:v>23.22776</c:v>
                </c:pt>
                <c:pt idx="860">
                  <c:v>22.88618</c:v>
                </c:pt>
                <c:pt idx="861">
                  <c:v>24.366379999999999</c:v>
                </c:pt>
                <c:pt idx="862">
                  <c:v>23.967860000000002</c:v>
                </c:pt>
                <c:pt idx="863">
                  <c:v>23.341629999999999</c:v>
                </c:pt>
                <c:pt idx="864">
                  <c:v>21.91836</c:v>
                </c:pt>
                <c:pt idx="865">
                  <c:v>22.487660000000002</c:v>
                </c:pt>
                <c:pt idx="866">
                  <c:v>22.203009999999999</c:v>
                </c:pt>
                <c:pt idx="867">
                  <c:v>20.893599999999999</c:v>
                </c:pt>
                <c:pt idx="868">
                  <c:v>19.356470000000002</c:v>
                </c:pt>
                <c:pt idx="869">
                  <c:v>18.95795</c:v>
                </c:pt>
                <c:pt idx="870">
                  <c:v>21.292120000000001</c:v>
                </c:pt>
                <c:pt idx="871">
                  <c:v>21.349049999999998</c:v>
                </c:pt>
                <c:pt idx="872">
                  <c:v>21.06439</c:v>
                </c:pt>
                <c:pt idx="873">
                  <c:v>21.40598</c:v>
                </c:pt>
                <c:pt idx="874">
                  <c:v>21.40598</c:v>
                </c:pt>
                <c:pt idx="875">
                  <c:v>21.633700000000001</c:v>
                </c:pt>
                <c:pt idx="876">
                  <c:v>21.349049999999998</c:v>
                </c:pt>
                <c:pt idx="877">
                  <c:v>21.007459999999998</c:v>
                </c:pt>
                <c:pt idx="878">
                  <c:v>20.665880000000001</c:v>
                </c:pt>
                <c:pt idx="879">
                  <c:v>20.77974</c:v>
                </c:pt>
                <c:pt idx="880">
                  <c:v>20.26736</c:v>
                </c:pt>
                <c:pt idx="881">
                  <c:v>20.324290000000001</c:v>
                </c:pt>
                <c:pt idx="882">
                  <c:v>19.12875</c:v>
                </c:pt>
                <c:pt idx="883">
                  <c:v>19.754989999999999</c:v>
                </c:pt>
                <c:pt idx="884">
                  <c:v>19.413399999999999</c:v>
                </c:pt>
                <c:pt idx="885">
                  <c:v>20.77974</c:v>
                </c:pt>
                <c:pt idx="886">
                  <c:v>21.690629999999999</c:v>
                </c:pt>
                <c:pt idx="887">
                  <c:v>21.349049999999998</c:v>
                </c:pt>
                <c:pt idx="888">
                  <c:v>21.861429999999999</c:v>
                </c:pt>
                <c:pt idx="889">
                  <c:v>21.74756</c:v>
                </c:pt>
                <c:pt idx="890">
                  <c:v>23.455490000000001</c:v>
                </c:pt>
                <c:pt idx="891">
                  <c:v>23.967860000000002</c:v>
                </c:pt>
                <c:pt idx="892">
                  <c:v>23.284690000000001</c:v>
                </c:pt>
                <c:pt idx="893">
                  <c:v>22.715389999999999</c:v>
                </c:pt>
                <c:pt idx="894">
                  <c:v>23.113900000000001</c:v>
                </c:pt>
                <c:pt idx="895">
                  <c:v>22.88618</c:v>
                </c:pt>
                <c:pt idx="896">
                  <c:v>23.341629999999999</c:v>
                </c:pt>
                <c:pt idx="897">
                  <c:v>23.626280000000001</c:v>
                </c:pt>
                <c:pt idx="898">
                  <c:v>24.366379999999999</c:v>
                </c:pt>
                <c:pt idx="899">
                  <c:v>24.992619999999999</c:v>
                </c:pt>
                <c:pt idx="900">
                  <c:v>24.992619999999999</c:v>
                </c:pt>
                <c:pt idx="901">
                  <c:v>25.504999999999999</c:v>
                </c:pt>
                <c:pt idx="902">
                  <c:v>25.618860000000002</c:v>
                </c:pt>
                <c:pt idx="903">
                  <c:v>25.106480000000001</c:v>
                </c:pt>
                <c:pt idx="904">
                  <c:v>23.91093</c:v>
                </c:pt>
                <c:pt idx="905">
                  <c:v>24.366379999999999</c:v>
                </c:pt>
                <c:pt idx="906">
                  <c:v>24.764900000000001</c:v>
                </c:pt>
                <c:pt idx="907">
                  <c:v>24.480239999999998</c:v>
                </c:pt>
                <c:pt idx="908">
                  <c:v>24.366379999999999</c:v>
                </c:pt>
                <c:pt idx="909">
                  <c:v>24.821829999999999</c:v>
                </c:pt>
                <c:pt idx="910">
                  <c:v>24.252520000000001</c:v>
                </c:pt>
                <c:pt idx="911">
                  <c:v>24.651039999999998</c:v>
                </c:pt>
                <c:pt idx="912">
                  <c:v>25.39113</c:v>
                </c:pt>
                <c:pt idx="913">
                  <c:v>25.334199999999999</c:v>
                </c:pt>
                <c:pt idx="914">
                  <c:v>25.675789999999999</c:v>
                </c:pt>
                <c:pt idx="915">
                  <c:v>25.448060000000002</c:v>
                </c:pt>
                <c:pt idx="916">
                  <c:v>26.637619999999998</c:v>
                </c:pt>
                <c:pt idx="917">
                  <c:v>28.086189999999998</c:v>
                </c:pt>
                <c:pt idx="918">
                  <c:v>29.373809999999999</c:v>
                </c:pt>
                <c:pt idx="919">
                  <c:v>27.522860000000001</c:v>
                </c:pt>
                <c:pt idx="920">
                  <c:v>26.7181</c:v>
                </c:pt>
                <c:pt idx="921">
                  <c:v>26.879049999999999</c:v>
                </c:pt>
                <c:pt idx="922">
                  <c:v>25.591429999999999</c:v>
                </c:pt>
                <c:pt idx="923">
                  <c:v>26.637619999999998</c:v>
                </c:pt>
                <c:pt idx="924">
                  <c:v>27.28143</c:v>
                </c:pt>
                <c:pt idx="925">
                  <c:v>27.04</c:v>
                </c:pt>
                <c:pt idx="926">
                  <c:v>27.04</c:v>
                </c:pt>
                <c:pt idx="927">
                  <c:v>26.7181</c:v>
                </c:pt>
                <c:pt idx="928">
                  <c:v>27.28143</c:v>
                </c:pt>
                <c:pt idx="929">
                  <c:v>29.212859999999999</c:v>
                </c:pt>
                <c:pt idx="930">
                  <c:v>29.534770000000002</c:v>
                </c:pt>
                <c:pt idx="931">
                  <c:v>28.649529999999999</c:v>
                </c:pt>
                <c:pt idx="932">
                  <c:v>28.569050000000001</c:v>
                </c:pt>
                <c:pt idx="933">
                  <c:v>28.086189999999998</c:v>
                </c:pt>
                <c:pt idx="934">
                  <c:v>28.16667</c:v>
                </c:pt>
                <c:pt idx="935">
                  <c:v>28.971430000000002</c:v>
                </c:pt>
                <c:pt idx="936">
                  <c:v>28.488569999999999</c:v>
                </c:pt>
                <c:pt idx="937">
                  <c:v>28.649529999999999</c:v>
                </c:pt>
                <c:pt idx="938">
                  <c:v>28.569050000000001</c:v>
                </c:pt>
                <c:pt idx="939">
                  <c:v>30.822379999999999</c:v>
                </c:pt>
                <c:pt idx="940">
                  <c:v>30.259049999999998</c:v>
                </c:pt>
                <c:pt idx="941">
                  <c:v>29.132390000000001</c:v>
                </c:pt>
                <c:pt idx="942">
                  <c:v>29.937149999999999</c:v>
                </c:pt>
                <c:pt idx="943">
                  <c:v>29.695720000000001</c:v>
                </c:pt>
                <c:pt idx="944">
                  <c:v>29.856670000000001</c:v>
                </c:pt>
                <c:pt idx="945">
                  <c:v>29.77619</c:v>
                </c:pt>
                <c:pt idx="946">
                  <c:v>30.259049999999998</c:v>
                </c:pt>
                <c:pt idx="947">
                  <c:v>30.017620000000001</c:v>
                </c:pt>
                <c:pt idx="948">
                  <c:v>29.45429</c:v>
                </c:pt>
                <c:pt idx="949">
                  <c:v>29.77619</c:v>
                </c:pt>
                <c:pt idx="950">
                  <c:v>29.856670000000001</c:v>
                </c:pt>
                <c:pt idx="951">
                  <c:v>30.90286</c:v>
                </c:pt>
                <c:pt idx="952">
                  <c:v>30.741910000000001</c:v>
                </c:pt>
                <c:pt idx="953">
                  <c:v>32.11</c:v>
                </c:pt>
                <c:pt idx="954">
                  <c:v>31.546669999999999</c:v>
                </c:pt>
                <c:pt idx="955">
                  <c:v>30.259049999999998</c:v>
                </c:pt>
                <c:pt idx="956">
                  <c:v>30.90286</c:v>
                </c:pt>
                <c:pt idx="957">
                  <c:v>30.90286</c:v>
                </c:pt>
                <c:pt idx="958">
                  <c:v>30.822379999999999</c:v>
                </c:pt>
                <c:pt idx="959">
                  <c:v>31.7881</c:v>
                </c:pt>
                <c:pt idx="960">
                  <c:v>30.33953</c:v>
                </c:pt>
                <c:pt idx="961">
                  <c:v>31.868580000000001</c:v>
                </c:pt>
                <c:pt idx="962">
                  <c:v>31.707619999999999</c:v>
                </c:pt>
                <c:pt idx="963">
                  <c:v>33.558570000000003</c:v>
                </c:pt>
                <c:pt idx="964">
                  <c:v>33.075719999999997</c:v>
                </c:pt>
                <c:pt idx="965">
                  <c:v>32.753810000000001</c:v>
                </c:pt>
                <c:pt idx="966">
                  <c:v>32.914760000000001</c:v>
                </c:pt>
                <c:pt idx="967">
                  <c:v>32.753810000000001</c:v>
                </c:pt>
                <c:pt idx="968">
                  <c:v>33.236669999999997</c:v>
                </c:pt>
                <c:pt idx="969">
                  <c:v>33.478099999999998</c:v>
                </c:pt>
                <c:pt idx="970">
                  <c:v>34.282859999999999</c:v>
                </c:pt>
                <c:pt idx="971">
                  <c:v>33.96096</c:v>
                </c:pt>
                <c:pt idx="972">
                  <c:v>34.604770000000002</c:v>
                </c:pt>
                <c:pt idx="973">
                  <c:v>35.892380000000003</c:v>
                </c:pt>
                <c:pt idx="974">
                  <c:v>36.29477</c:v>
                </c:pt>
                <c:pt idx="975">
                  <c:v>36.455719999999999</c:v>
                </c:pt>
                <c:pt idx="976">
                  <c:v>36.536189999999998</c:v>
                </c:pt>
                <c:pt idx="977">
                  <c:v>35.490009999999998</c:v>
                </c:pt>
                <c:pt idx="978">
                  <c:v>37.904290000000003</c:v>
                </c:pt>
                <c:pt idx="979">
                  <c:v>37.823810000000002</c:v>
                </c:pt>
                <c:pt idx="980">
                  <c:v>37.984769999999997</c:v>
                </c:pt>
                <c:pt idx="981">
                  <c:v>35.811909999999997</c:v>
                </c:pt>
                <c:pt idx="982">
                  <c:v>38.226199999999999</c:v>
                </c:pt>
                <c:pt idx="983">
                  <c:v>38.709049999999998</c:v>
                </c:pt>
                <c:pt idx="984">
                  <c:v>38.869999999999997</c:v>
                </c:pt>
                <c:pt idx="985">
                  <c:v>38.387149999999998</c:v>
                </c:pt>
                <c:pt idx="986">
                  <c:v>36.777619999999999</c:v>
                </c:pt>
                <c:pt idx="987">
                  <c:v>37.260480000000001</c:v>
                </c:pt>
                <c:pt idx="988">
                  <c:v>37.904290000000003</c:v>
                </c:pt>
                <c:pt idx="989">
                  <c:v>38.226199999999999</c:v>
                </c:pt>
                <c:pt idx="990">
                  <c:v>38.226199999999999</c:v>
                </c:pt>
                <c:pt idx="991">
                  <c:v>38.467619999999997</c:v>
                </c:pt>
                <c:pt idx="992">
                  <c:v>38.548099999999998</c:v>
                </c:pt>
                <c:pt idx="993">
                  <c:v>38.628570000000003</c:v>
                </c:pt>
                <c:pt idx="994">
                  <c:v>39.03096</c:v>
                </c:pt>
                <c:pt idx="995">
                  <c:v>39.433340000000001</c:v>
                </c:pt>
                <c:pt idx="996">
                  <c:v>39.513809999999999</c:v>
                </c:pt>
                <c:pt idx="997">
                  <c:v>39.433340000000001</c:v>
                </c:pt>
                <c:pt idx="998">
                  <c:v>40.640479999999997</c:v>
                </c:pt>
                <c:pt idx="999">
                  <c:v>40.841670000000001</c:v>
                </c:pt>
                <c:pt idx="1000">
                  <c:v>41.847630000000002</c:v>
                </c:pt>
                <c:pt idx="1001">
                  <c:v>43.658340000000003</c:v>
                </c:pt>
                <c:pt idx="1002">
                  <c:v>42.25</c:v>
                </c:pt>
                <c:pt idx="1003">
                  <c:v>42.853580000000001</c:v>
                </c:pt>
                <c:pt idx="1004">
                  <c:v>42.853580000000001</c:v>
                </c:pt>
                <c:pt idx="1005">
                  <c:v>43.054769999999998</c:v>
                </c:pt>
                <c:pt idx="1006">
                  <c:v>42.652389999999997</c:v>
                </c:pt>
                <c:pt idx="1007">
                  <c:v>42.451189999999997</c:v>
                </c:pt>
                <c:pt idx="1008">
                  <c:v>42.652389999999997</c:v>
                </c:pt>
                <c:pt idx="1009">
                  <c:v>40.841670000000001</c:v>
                </c:pt>
                <c:pt idx="1010">
                  <c:v>41.445239999999998</c:v>
                </c:pt>
                <c:pt idx="1011">
                  <c:v>42.451189999999997</c:v>
                </c:pt>
                <c:pt idx="1012">
                  <c:v>42.25</c:v>
                </c:pt>
                <c:pt idx="1013">
                  <c:v>42.451189999999997</c:v>
                </c:pt>
                <c:pt idx="1014">
                  <c:v>42.25</c:v>
                </c:pt>
                <c:pt idx="1015">
                  <c:v>41.244050000000001</c:v>
                </c:pt>
                <c:pt idx="1016">
                  <c:v>40.43929</c:v>
                </c:pt>
                <c:pt idx="1017">
                  <c:v>39.19191</c:v>
                </c:pt>
                <c:pt idx="1018">
                  <c:v>39.272379999999998</c:v>
                </c:pt>
                <c:pt idx="1019">
                  <c:v>39.91619</c:v>
                </c:pt>
                <c:pt idx="1020">
                  <c:v>41.244050000000001</c:v>
                </c:pt>
                <c:pt idx="1021">
                  <c:v>41.042859999999997</c:v>
                </c:pt>
                <c:pt idx="1022">
                  <c:v>41.042859999999997</c:v>
                </c:pt>
                <c:pt idx="1023">
                  <c:v>41.042859999999997</c:v>
                </c:pt>
                <c:pt idx="1024">
                  <c:v>42.853580000000001</c:v>
                </c:pt>
                <c:pt idx="1025">
                  <c:v>43.255960000000002</c:v>
                </c:pt>
                <c:pt idx="1026">
                  <c:v>42.048810000000003</c:v>
                </c:pt>
                <c:pt idx="1027">
                  <c:v>40.238100000000003</c:v>
                </c:pt>
                <c:pt idx="1028">
                  <c:v>40.238100000000003</c:v>
                </c:pt>
                <c:pt idx="1029">
                  <c:v>38.789529999999999</c:v>
                </c:pt>
                <c:pt idx="1030">
                  <c:v>40.077150000000003</c:v>
                </c:pt>
                <c:pt idx="1031">
                  <c:v>40.238100000000003</c:v>
                </c:pt>
                <c:pt idx="1032">
                  <c:v>41.244050000000001</c:v>
                </c:pt>
                <c:pt idx="1033">
                  <c:v>40.238100000000003</c:v>
                </c:pt>
                <c:pt idx="1034">
                  <c:v>38.789529999999999</c:v>
                </c:pt>
                <c:pt idx="1035">
                  <c:v>40.238100000000003</c:v>
                </c:pt>
                <c:pt idx="1036">
                  <c:v>41.244050000000001</c:v>
                </c:pt>
                <c:pt idx="1037">
                  <c:v>42.451189999999997</c:v>
                </c:pt>
                <c:pt idx="1038">
                  <c:v>42.048810000000003</c:v>
                </c:pt>
                <c:pt idx="1039">
                  <c:v>42.652389999999997</c:v>
                </c:pt>
                <c:pt idx="1040">
                  <c:v>41.646430000000002</c:v>
                </c:pt>
                <c:pt idx="1041">
                  <c:v>41.042859999999997</c:v>
                </c:pt>
                <c:pt idx="1042">
                  <c:v>40.43929</c:v>
                </c:pt>
                <c:pt idx="1043">
                  <c:v>40.43929</c:v>
                </c:pt>
                <c:pt idx="1044">
                  <c:v>40.238100000000003</c:v>
                </c:pt>
                <c:pt idx="1045">
                  <c:v>40.238100000000003</c:v>
                </c:pt>
                <c:pt idx="1046">
                  <c:v>40.43929</c:v>
                </c:pt>
                <c:pt idx="1047">
                  <c:v>40.238100000000003</c:v>
                </c:pt>
                <c:pt idx="1048">
                  <c:v>42.048810000000003</c:v>
                </c:pt>
                <c:pt idx="1049">
                  <c:v>42.048810000000003</c:v>
                </c:pt>
                <c:pt idx="1050">
                  <c:v>42.652389999999997</c:v>
                </c:pt>
                <c:pt idx="1051">
                  <c:v>43.457149999999999</c:v>
                </c:pt>
                <c:pt idx="1052">
                  <c:v>43.658340000000003</c:v>
                </c:pt>
                <c:pt idx="1053">
                  <c:v>44.664290000000001</c:v>
                </c:pt>
                <c:pt idx="1054">
                  <c:v>44.865479999999998</c:v>
                </c:pt>
                <c:pt idx="1055">
                  <c:v>46.273820000000001</c:v>
                </c:pt>
                <c:pt idx="1056">
                  <c:v>45.67024</c:v>
                </c:pt>
                <c:pt idx="1057">
                  <c:v>47.480960000000003</c:v>
                </c:pt>
                <c:pt idx="1058">
                  <c:v>46.072620000000001</c:v>
                </c:pt>
                <c:pt idx="1059">
                  <c:v>46.877389999999998</c:v>
                </c:pt>
                <c:pt idx="1060">
                  <c:v>46.273820000000001</c:v>
                </c:pt>
                <c:pt idx="1061">
                  <c:v>46.273820000000001</c:v>
                </c:pt>
                <c:pt idx="1062">
                  <c:v>47.883339999999997</c:v>
                </c:pt>
                <c:pt idx="1063">
                  <c:v>47.883339999999997</c:v>
                </c:pt>
                <c:pt idx="1064">
                  <c:v>48.084530000000001</c:v>
                </c:pt>
                <c:pt idx="1065">
                  <c:v>47.480960000000003</c:v>
                </c:pt>
                <c:pt idx="1066">
                  <c:v>47.279769999999999</c:v>
                </c:pt>
                <c:pt idx="1067">
                  <c:v>47.883339999999997</c:v>
                </c:pt>
                <c:pt idx="1068">
                  <c:v>48.084530000000001</c:v>
                </c:pt>
                <c:pt idx="1069">
                  <c:v>50.7</c:v>
                </c:pt>
                <c:pt idx="1070">
                  <c:v>50.901200000000003</c:v>
                </c:pt>
                <c:pt idx="1071">
                  <c:v>50.7</c:v>
                </c:pt>
                <c:pt idx="1072">
                  <c:v>49.694049999999997</c:v>
                </c:pt>
                <c:pt idx="1073">
                  <c:v>49.291670000000003</c:v>
                </c:pt>
                <c:pt idx="1074">
                  <c:v>49.090479999999999</c:v>
                </c:pt>
                <c:pt idx="1075">
                  <c:v>48.486910000000002</c:v>
                </c:pt>
                <c:pt idx="1076">
                  <c:v>47.078580000000002</c:v>
                </c:pt>
                <c:pt idx="1077">
                  <c:v>47.480960000000003</c:v>
                </c:pt>
                <c:pt idx="1078">
                  <c:v>49.090479999999999</c:v>
                </c:pt>
                <c:pt idx="1079">
                  <c:v>49.090479999999999</c:v>
                </c:pt>
                <c:pt idx="1080">
                  <c:v>48.084530000000001</c:v>
                </c:pt>
                <c:pt idx="1081">
                  <c:v>48.486910000000002</c:v>
                </c:pt>
                <c:pt idx="1082">
                  <c:v>49.49286</c:v>
                </c:pt>
                <c:pt idx="1083">
                  <c:v>48.889290000000003</c:v>
                </c:pt>
                <c:pt idx="1084">
                  <c:v>46.676200000000001</c:v>
                </c:pt>
                <c:pt idx="1085">
                  <c:v>45.469050000000003</c:v>
                </c:pt>
                <c:pt idx="1086">
                  <c:v>45.469050000000003</c:v>
                </c:pt>
                <c:pt idx="1087">
                  <c:v>45.066670000000002</c:v>
                </c:pt>
                <c:pt idx="1088">
                  <c:v>41.847630000000002</c:v>
                </c:pt>
                <c:pt idx="1089">
                  <c:v>40.077150000000003</c:v>
                </c:pt>
                <c:pt idx="1090">
                  <c:v>36.8581</c:v>
                </c:pt>
                <c:pt idx="1091">
                  <c:v>36.8581</c:v>
                </c:pt>
                <c:pt idx="1092">
                  <c:v>39.03096</c:v>
                </c:pt>
                <c:pt idx="1093">
                  <c:v>40.43929</c:v>
                </c:pt>
                <c:pt idx="1094">
                  <c:v>39.513809999999999</c:v>
                </c:pt>
                <c:pt idx="1095">
                  <c:v>40.841670000000001</c:v>
                </c:pt>
                <c:pt idx="1096">
                  <c:v>38.226199999999999</c:v>
                </c:pt>
                <c:pt idx="1097">
                  <c:v>38.387149999999998</c:v>
                </c:pt>
                <c:pt idx="1098">
                  <c:v>39.19191</c:v>
                </c:pt>
                <c:pt idx="1099">
                  <c:v>37.904290000000003</c:v>
                </c:pt>
                <c:pt idx="1100">
                  <c:v>36.455719999999999</c:v>
                </c:pt>
                <c:pt idx="1101">
                  <c:v>36.455719999999999</c:v>
                </c:pt>
                <c:pt idx="1102">
                  <c:v>37.904290000000003</c:v>
                </c:pt>
                <c:pt idx="1103">
                  <c:v>37.260480000000001</c:v>
                </c:pt>
                <c:pt idx="1104">
                  <c:v>37.099530000000001</c:v>
                </c:pt>
                <c:pt idx="1105">
                  <c:v>37.984769999999997</c:v>
                </c:pt>
                <c:pt idx="1106">
                  <c:v>40.238100000000003</c:v>
                </c:pt>
                <c:pt idx="1107">
                  <c:v>39.433340000000001</c:v>
                </c:pt>
                <c:pt idx="1108">
                  <c:v>40.43929</c:v>
                </c:pt>
                <c:pt idx="1109">
                  <c:v>39.91619</c:v>
                </c:pt>
                <c:pt idx="1110">
                  <c:v>41.847630000000002</c:v>
                </c:pt>
                <c:pt idx="1111">
                  <c:v>41.847630000000002</c:v>
                </c:pt>
                <c:pt idx="1112">
                  <c:v>38.869999999999997</c:v>
                </c:pt>
                <c:pt idx="1113">
                  <c:v>40.077150000000003</c:v>
                </c:pt>
                <c:pt idx="1114">
                  <c:v>39.272379999999998</c:v>
                </c:pt>
                <c:pt idx="1115">
                  <c:v>39.594290000000001</c:v>
                </c:pt>
                <c:pt idx="1116">
                  <c:v>41.646430000000002</c:v>
                </c:pt>
                <c:pt idx="1117">
                  <c:v>41.646430000000002</c:v>
                </c:pt>
                <c:pt idx="1118">
                  <c:v>42.451189999999997</c:v>
                </c:pt>
                <c:pt idx="1119">
                  <c:v>42.853580000000001</c:v>
                </c:pt>
                <c:pt idx="1120">
                  <c:v>42.048810000000003</c:v>
                </c:pt>
                <c:pt idx="1121">
                  <c:v>41.244050000000001</c:v>
                </c:pt>
                <c:pt idx="1122">
                  <c:v>41.445239999999998</c:v>
                </c:pt>
                <c:pt idx="1123">
                  <c:v>41.847630000000002</c:v>
                </c:pt>
                <c:pt idx="1124">
                  <c:v>42.652389999999997</c:v>
                </c:pt>
                <c:pt idx="1125">
                  <c:v>42.25</c:v>
                </c:pt>
                <c:pt idx="1126">
                  <c:v>40.640479999999997</c:v>
                </c:pt>
                <c:pt idx="1127">
                  <c:v>39.35286</c:v>
                </c:pt>
                <c:pt idx="1128">
                  <c:v>37.421430000000001</c:v>
                </c:pt>
                <c:pt idx="1129">
                  <c:v>37.662860000000002</c:v>
                </c:pt>
                <c:pt idx="1130">
                  <c:v>37.662860000000002</c:v>
                </c:pt>
                <c:pt idx="1131">
                  <c:v>36.697150000000001</c:v>
                </c:pt>
                <c:pt idx="1132">
                  <c:v>36.29477</c:v>
                </c:pt>
                <c:pt idx="1133">
                  <c:v>37.099530000000001</c:v>
                </c:pt>
                <c:pt idx="1134">
                  <c:v>37.904290000000003</c:v>
                </c:pt>
                <c:pt idx="1135">
                  <c:v>37.501910000000002</c:v>
                </c:pt>
                <c:pt idx="1136">
                  <c:v>38.306669999999997</c:v>
                </c:pt>
                <c:pt idx="1137">
                  <c:v>37.340960000000003</c:v>
                </c:pt>
                <c:pt idx="1138">
                  <c:v>39.03096</c:v>
                </c:pt>
                <c:pt idx="1139">
                  <c:v>38.467619999999997</c:v>
                </c:pt>
                <c:pt idx="1140">
                  <c:v>38.467619999999997</c:v>
                </c:pt>
                <c:pt idx="1141">
                  <c:v>37.743340000000003</c:v>
                </c:pt>
                <c:pt idx="1142">
                  <c:v>37.743340000000003</c:v>
                </c:pt>
                <c:pt idx="1143">
                  <c:v>37.501910000000002</c:v>
                </c:pt>
                <c:pt idx="1144">
                  <c:v>38.789529999999999</c:v>
                </c:pt>
                <c:pt idx="1145">
                  <c:v>38.548099999999998</c:v>
                </c:pt>
                <c:pt idx="1146">
                  <c:v>38.145719999999997</c:v>
                </c:pt>
                <c:pt idx="1147">
                  <c:v>38.065240000000003</c:v>
                </c:pt>
                <c:pt idx="1148">
                  <c:v>38.065240000000003</c:v>
                </c:pt>
                <c:pt idx="1149">
                  <c:v>37.662860000000002</c:v>
                </c:pt>
                <c:pt idx="1150">
                  <c:v>37.662860000000002</c:v>
                </c:pt>
                <c:pt idx="1151">
                  <c:v>37.823810000000002</c:v>
                </c:pt>
                <c:pt idx="1152">
                  <c:v>37.823810000000002</c:v>
                </c:pt>
                <c:pt idx="1153">
                  <c:v>37.823810000000002</c:v>
                </c:pt>
                <c:pt idx="1154">
                  <c:v>37.904290000000003</c:v>
                </c:pt>
                <c:pt idx="1155">
                  <c:v>37.904290000000003</c:v>
                </c:pt>
                <c:pt idx="1156">
                  <c:v>38.226199999999999</c:v>
                </c:pt>
                <c:pt idx="1157">
                  <c:v>38.145719999999997</c:v>
                </c:pt>
                <c:pt idx="1158">
                  <c:v>37.421430000000001</c:v>
                </c:pt>
                <c:pt idx="1159">
                  <c:v>35.650959999999998</c:v>
                </c:pt>
                <c:pt idx="1160">
                  <c:v>35.409529999999997</c:v>
                </c:pt>
                <c:pt idx="1161">
                  <c:v>35.409529999999997</c:v>
                </c:pt>
                <c:pt idx="1162">
                  <c:v>35.650959999999998</c:v>
                </c:pt>
                <c:pt idx="1163">
                  <c:v>35.892380000000003</c:v>
                </c:pt>
                <c:pt idx="1164">
                  <c:v>36.455719999999999</c:v>
                </c:pt>
                <c:pt idx="1165">
                  <c:v>35.409529999999997</c:v>
                </c:pt>
                <c:pt idx="1166">
                  <c:v>33.799999999999997</c:v>
                </c:pt>
                <c:pt idx="1167">
                  <c:v>34.12191</c:v>
                </c:pt>
                <c:pt idx="1168">
                  <c:v>33.478099999999998</c:v>
                </c:pt>
                <c:pt idx="1169">
                  <c:v>33.156190000000002</c:v>
                </c:pt>
                <c:pt idx="1170">
                  <c:v>33.397620000000003</c:v>
                </c:pt>
                <c:pt idx="1171">
                  <c:v>33.397620000000003</c:v>
                </c:pt>
                <c:pt idx="1172">
                  <c:v>34.443809999999999</c:v>
                </c:pt>
                <c:pt idx="1173">
                  <c:v>33.558570000000003</c:v>
                </c:pt>
                <c:pt idx="1174">
                  <c:v>33.880479999999999</c:v>
                </c:pt>
                <c:pt idx="1175">
                  <c:v>35.731430000000003</c:v>
                </c:pt>
                <c:pt idx="1176">
                  <c:v>36.214289999999998</c:v>
                </c:pt>
                <c:pt idx="1177">
                  <c:v>36.938580000000002</c:v>
                </c:pt>
                <c:pt idx="1178">
                  <c:v>37.099530000000001</c:v>
                </c:pt>
                <c:pt idx="1179">
                  <c:v>36.214289999999998</c:v>
                </c:pt>
                <c:pt idx="1180">
                  <c:v>36.375239999999998</c:v>
                </c:pt>
                <c:pt idx="1181">
                  <c:v>37.01905</c:v>
                </c:pt>
                <c:pt idx="1182">
                  <c:v>37.260480000000001</c:v>
                </c:pt>
                <c:pt idx="1183">
                  <c:v>36.616669999999999</c:v>
                </c:pt>
                <c:pt idx="1184">
                  <c:v>37.501910000000002</c:v>
                </c:pt>
                <c:pt idx="1185">
                  <c:v>37.904290000000003</c:v>
                </c:pt>
                <c:pt idx="1186">
                  <c:v>38.709049999999998</c:v>
                </c:pt>
                <c:pt idx="1187">
                  <c:v>39.513809999999999</c:v>
                </c:pt>
                <c:pt idx="1188">
                  <c:v>41.042859999999997</c:v>
                </c:pt>
                <c:pt idx="1189">
                  <c:v>40.841670000000001</c:v>
                </c:pt>
                <c:pt idx="1190">
                  <c:v>39.755240000000001</c:v>
                </c:pt>
                <c:pt idx="1191">
                  <c:v>39.35286</c:v>
                </c:pt>
                <c:pt idx="1192">
                  <c:v>40.43929</c:v>
                </c:pt>
                <c:pt idx="1193">
                  <c:v>40.077150000000003</c:v>
                </c:pt>
                <c:pt idx="1194">
                  <c:v>41.244050000000001</c:v>
                </c:pt>
                <c:pt idx="1195">
                  <c:v>40.640479999999997</c:v>
                </c:pt>
                <c:pt idx="1196">
                  <c:v>41.042859999999997</c:v>
                </c:pt>
                <c:pt idx="1197">
                  <c:v>40.841670000000001</c:v>
                </c:pt>
                <c:pt idx="1198">
                  <c:v>39.91619</c:v>
                </c:pt>
                <c:pt idx="1199">
                  <c:v>40.640479999999997</c:v>
                </c:pt>
                <c:pt idx="1200">
                  <c:v>41.042859999999997</c:v>
                </c:pt>
                <c:pt idx="1201">
                  <c:v>41.847630000000002</c:v>
                </c:pt>
                <c:pt idx="1202">
                  <c:v>41.847630000000002</c:v>
                </c:pt>
                <c:pt idx="1203">
                  <c:v>41.646430000000002</c:v>
                </c:pt>
                <c:pt idx="1204">
                  <c:v>41.244050000000001</c:v>
                </c:pt>
                <c:pt idx="1205">
                  <c:v>41.646430000000002</c:v>
                </c:pt>
                <c:pt idx="1206">
                  <c:v>41.244050000000001</c:v>
                </c:pt>
                <c:pt idx="1207">
                  <c:v>40.640479999999997</c:v>
                </c:pt>
                <c:pt idx="1208">
                  <c:v>40.43929</c:v>
                </c:pt>
                <c:pt idx="1209">
                  <c:v>41.445239999999998</c:v>
                </c:pt>
                <c:pt idx="1210">
                  <c:v>42.25</c:v>
                </c:pt>
                <c:pt idx="1211">
                  <c:v>42.853580000000001</c:v>
                </c:pt>
                <c:pt idx="1212">
                  <c:v>42.652389999999997</c:v>
                </c:pt>
                <c:pt idx="1213">
                  <c:v>43.255960000000002</c:v>
                </c:pt>
                <c:pt idx="1214">
                  <c:v>43.457149999999999</c:v>
                </c:pt>
                <c:pt idx="1215">
                  <c:v>43.658340000000003</c:v>
                </c:pt>
                <c:pt idx="1216">
                  <c:v>43.658340000000003</c:v>
                </c:pt>
                <c:pt idx="1217">
                  <c:v>43.859529999999999</c:v>
                </c:pt>
                <c:pt idx="1218">
                  <c:v>44.060720000000003</c:v>
                </c:pt>
                <c:pt idx="1219">
                  <c:v>44.664290000000001</c:v>
                </c:pt>
                <c:pt idx="1220">
                  <c:v>45.066670000000002</c:v>
                </c:pt>
                <c:pt idx="1221">
                  <c:v>45.267859999999999</c:v>
                </c:pt>
                <c:pt idx="1222">
                  <c:v>45.267859999999999</c:v>
                </c:pt>
                <c:pt idx="1223">
                  <c:v>47.883339999999997</c:v>
                </c:pt>
                <c:pt idx="1224">
                  <c:v>47.078580000000002</c:v>
                </c:pt>
                <c:pt idx="1225">
                  <c:v>46.676200000000001</c:v>
                </c:pt>
                <c:pt idx="1226">
                  <c:v>46.273820000000001</c:v>
                </c:pt>
                <c:pt idx="1227">
                  <c:v>45.469050000000003</c:v>
                </c:pt>
                <c:pt idx="1228">
                  <c:v>45.267859999999999</c:v>
                </c:pt>
                <c:pt idx="1229">
                  <c:v>44.060720000000003</c:v>
                </c:pt>
                <c:pt idx="1230">
                  <c:v>45.67024</c:v>
                </c:pt>
                <c:pt idx="1231">
                  <c:v>46.273820000000001</c:v>
                </c:pt>
                <c:pt idx="1232">
                  <c:v>46.475009999999997</c:v>
                </c:pt>
                <c:pt idx="1233">
                  <c:v>45.267859999999999</c:v>
                </c:pt>
                <c:pt idx="1234">
                  <c:v>44.664290000000001</c:v>
                </c:pt>
                <c:pt idx="1235">
                  <c:v>44.26191</c:v>
                </c:pt>
                <c:pt idx="1236">
                  <c:v>44.664290000000001</c:v>
                </c:pt>
                <c:pt idx="1237">
                  <c:v>45.871429999999997</c:v>
                </c:pt>
                <c:pt idx="1238">
                  <c:v>45.066670000000002</c:v>
                </c:pt>
                <c:pt idx="1239">
                  <c:v>45.066670000000002</c:v>
                </c:pt>
                <c:pt idx="1240">
                  <c:v>45.67024</c:v>
                </c:pt>
                <c:pt idx="1241">
                  <c:v>47.078580000000002</c:v>
                </c:pt>
                <c:pt idx="1242">
                  <c:v>46.273820000000001</c:v>
                </c:pt>
                <c:pt idx="1243">
                  <c:v>46.676200000000001</c:v>
                </c:pt>
                <c:pt idx="1244">
                  <c:v>46.475009999999997</c:v>
                </c:pt>
                <c:pt idx="1245">
                  <c:v>46.676200000000001</c:v>
                </c:pt>
                <c:pt idx="1246">
                  <c:v>46.676200000000001</c:v>
                </c:pt>
                <c:pt idx="1247">
                  <c:v>46.676200000000001</c:v>
                </c:pt>
                <c:pt idx="1248">
                  <c:v>46.475009999999997</c:v>
                </c:pt>
                <c:pt idx="1249">
                  <c:v>46.273820000000001</c:v>
                </c:pt>
                <c:pt idx="1250">
                  <c:v>46.877389999999998</c:v>
                </c:pt>
                <c:pt idx="1251">
                  <c:v>46.475009999999997</c:v>
                </c:pt>
                <c:pt idx="1252">
                  <c:v>45.871429999999997</c:v>
                </c:pt>
                <c:pt idx="1253">
                  <c:v>45.871429999999997</c:v>
                </c:pt>
                <c:pt idx="1254">
                  <c:v>47.078580000000002</c:v>
                </c:pt>
                <c:pt idx="1255">
                  <c:v>46.877389999999998</c:v>
                </c:pt>
                <c:pt idx="1256">
                  <c:v>46.475009999999997</c:v>
                </c:pt>
                <c:pt idx="1257">
                  <c:v>46.273820000000001</c:v>
                </c:pt>
                <c:pt idx="1258">
                  <c:v>46.273820000000001</c:v>
                </c:pt>
                <c:pt idx="1259">
                  <c:v>46.475009999999997</c:v>
                </c:pt>
                <c:pt idx="1260">
                  <c:v>46.475009999999997</c:v>
                </c:pt>
                <c:pt idx="1261">
                  <c:v>46.676200000000001</c:v>
                </c:pt>
                <c:pt idx="1262">
                  <c:v>46.676200000000001</c:v>
                </c:pt>
                <c:pt idx="1263">
                  <c:v>47.480960000000003</c:v>
                </c:pt>
                <c:pt idx="1264">
                  <c:v>47.480960000000003</c:v>
                </c:pt>
                <c:pt idx="1265">
                  <c:v>48.688099999999999</c:v>
                </c:pt>
                <c:pt idx="1266">
                  <c:v>48.889290000000003</c:v>
                </c:pt>
                <c:pt idx="1267">
                  <c:v>49.895240000000001</c:v>
                </c:pt>
                <c:pt idx="1268">
                  <c:v>50.7</c:v>
                </c:pt>
                <c:pt idx="1269">
                  <c:v>51.504770000000001</c:v>
                </c:pt>
                <c:pt idx="1270">
                  <c:v>51.10239</c:v>
                </c:pt>
                <c:pt idx="1271">
                  <c:v>50.7</c:v>
                </c:pt>
                <c:pt idx="1272">
                  <c:v>51.10239</c:v>
                </c:pt>
                <c:pt idx="1273">
                  <c:v>49.694049999999997</c:v>
                </c:pt>
                <c:pt idx="1274">
                  <c:v>48.285719999999998</c:v>
                </c:pt>
                <c:pt idx="1275">
                  <c:v>50.498809999999999</c:v>
                </c:pt>
                <c:pt idx="1276">
                  <c:v>50.7</c:v>
                </c:pt>
                <c:pt idx="1277">
                  <c:v>53.114289999999997</c:v>
                </c:pt>
                <c:pt idx="1278">
                  <c:v>53.114289999999997</c:v>
                </c:pt>
                <c:pt idx="1279">
                  <c:v>53.114289999999997</c:v>
                </c:pt>
                <c:pt idx="1280">
                  <c:v>51.907150000000001</c:v>
                </c:pt>
                <c:pt idx="1281">
                  <c:v>51.705959999999997</c:v>
                </c:pt>
                <c:pt idx="1282">
                  <c:v>51.907150000000001</c:v>
                </c:pt>
                <c:pt idx="1283">
                  <c:v>50.096440000000001</c:v>
                </c:pt>
                <c:pt idx="1284">
                  <c:v>49.694049999999997</c:v>
                </c:pt>
                <c:pt idx="1285">
                  <c:v>50.096440000000001</c:v>
                </c:pt>
                <c:pt idx="1286">
                  <c:v>50.297629999999998</c:v>
                </c:pt>
                <c:pt idx="1287">
                  <c:v>49.49286</c:v>
                </c:pt>
                <c:pt idx="1288">
                  <c:v>49.694049999999997</c:v>
                </c:pt>
                <c:pt idx="1289">
                  <c:v>49.49286</c:v>
                </c:pt>
                <c:pt idx="1290">
                  <c:v>50.498809999999999</c:v>
                </c:pt>
                <c:pt idx="1291">
                  <c:v>52.309530000000002</c:v>
                </c:pt>
                <c:pt idx="1292">
                  <c:v>52.309530000000002</c:v>
                </c:pt>
                <c:pt idx="1293">
                  <c:v>52.9131</c:v>
                </c:pt>
                <c:pt idx="1294">
                  <c:v>53.114289999999997</c:v>
                </c:pt>
                <c:pt idx="1295">
                  <c:v>52.309530000000002</c:v>
                </c:pt>
                <c:pt idx="1296">
                  <c:v>51.504770000000001</c:v>
                </c:pt>
                <c:pt idx="1297">
                  <c:v>52.309530000000002</c:v>
                </c:pt>
                <c:pt idx="1298">
                  <c:v>52.108339999999998</c:v>
                </c:pt>
                <c:pt idx="1299">
                  <c:v>52.510719999999999</c:v>
                </c:pt>
                <c:pt idx="1300">
                  <c:v>52.9131</c:v>
                </c:pt>
                <c:pt idx="1301">
                  <c:v>55.126199999999997</c:v>
                </c:pt>
                <c:pt idx="1302">
                  <c:v>53.114289999999997</c:v>
                </c:pt>
                <c:pt idx="1303">
                  <c:v>54.321429999999999</c:v>
                </c:pt>
                <c:pt idx="1304">
                  <c:v>54.522620000000003</c:v>
                </c:pt>
                <c:pt idx="1305">
                  <c:v>54.522620000000003</c:v>
                </c:pt>
                <c:pt idx="1306">
                  <c:v>55.126199999999997</c:v>
                </c:pt>
                <c:pt idx="1307">
                  <c:v>55.126199999999997</c:v>
                </c:pt>
                <c:pt idx="1308">
                  <c:v>54.321429999999999</c:v>
                </c:pt>
                <c:pt idx="1309">
                  <c:v>52.510719999999999</c:v>
                </c:pt>
                <c:pt idx="1310">
                  <c:v>52.510719999999999</c:v>
                </c:pt>
                <c:pt idx="1311">
                  <c:v>52.711910000000003</c:v>
                </c:pt>
                <c:pt idx="1312">
                  <c:v>51.907150000000001</c:v>
                </c:pt>
                <c:pt idx="1313">
                  <c:v>51.907150000000001</c:v>
                </c:pt>
                <c:pt idx="1314">
                  <c:v>50.096440000000001</c:v>
                </c:pt>
                <c:pt idx="1315">
                  <c:v>51.705959999999997</c:v>
                </c:pt>
                <c:pt idx="1316">
                  <c:v>51.705959999999997</c:v>
                </c:pt>
                <c:pt idx="1317">
                  <c:v>52.510719999999999</c:v>
                </c:pt>
                <c:pt idx="1318">
                  <c:v>53.516669999999998</c:v>
                </c:pt>
                <c:pt idx="1319">
                  <c:v>53.114289999999997</c:v>
                </c:pt>
                <c:pt idx="1320">
                  <c:v>53.717860000000002</c:v>
                </c:pt>
                <c:pt idx="1321">
                  <c:v>55.528579999999998</c:v>
                </c:pt>
                <c:pt idx="1322">
                  <c:v>56.735720000000001</c:v>
                </c:pt>
                <c:pt idx="1323">
                  <c:v>56.534529999999997</c:v>
                </c:pt>
                <c:pt idx="1324">
                  <c:v>57.741669999999999</c:v>
                </c:pt>
                <c:pt idx="1325">
                  <c:v>57.540480000000002</c:v>
                </c:pt>
                <c:pt idx="1326">
                  <c:v>57.741669999999999</c:v>
                </c:pt>
                <c:pt idx="1327">
                  <c:v>59.753579999999999</c:v>
                </c:pt>
                <c:pt idx="1328">
                  <c:v>59.351199999999999</c:v>
                </c:pt>
                <c:pt idx="1329">
                  <c:v>59.150010000000002</c:v>
                </c:pt>
                <c:pt idx="1330">
                  <c:v>59.351199999999999</c:v>
                </c:pt>
                <c:pt idx="1331">
                  <c:v>58.747630000000001</c:v>
                </c:pt>
                <c:pt idx="1332">
                  <c:v>58.747630000000001</c:v>
                </c:pt>
                <c:pt idx="1333">
                  <c:v>58.546439999999997</c:v>
                </c:pt>
                <c:pt idx="1334">
                  <c:v>57.339289999999998</c:v>
                </c:pt>
                <c:pt idx="1335">
                  <c:v>57.540480000000002</c:v>
                </c:pt>
                <c:pt idx="1336">
                  <c:v>57.339289999999998</c:v>
                </c:pt>
                <c:pt idx="1337">
                  <c:v>57.339289999999998</c:v>
                </c:pt>
                <c:pt idx="1338">
                  <c:v>58.747630000000001</c:v>
                </c:pt>
                <c:pt idx="1339">
                  <c:v>58.747630000000001</c:v>
                </c:pt>
                <c:pt idx="1340">
                  <c:v>61.161909999999999</c:v>
                </c:pt>
                <c:pt idx="1341">
                  <c:v>58.747630000000001</c:v>
                </c:pt>
                <c:pt idx="1342">
                  <c:v>58.34525</c:v>
                </c:pt>
                <c:pt idx="1343">
                  <c:v>59.150010000000002</c:v>
                </c:pt>
                <c:pt idx="1344">
                  <c:v>59.954770000000003</c:v>
                </c:pt>
                <c:pt idx="1345">
                  <c:v>59.351199999999999</c:v>
                </c:pt>
                <c:pt idx="1346">
                  <c:v>59.351199999999999</c:v>
                </c:pt>
                <c:pt idx="1347">
                  <c:v>59.150010000000002</c:v>
                </c:pt>
                <c:pt idx="1348">
                  <c:v>59.150010000000002</c:v>
                </c:pt>
                <c:pt idx="1349">
                  <c:v>57.942860000000003</c:v>
                </c:pt>
                <c:pt idx="1350">
                  <c:v>53.717860000000002</c:v>
                </c:pt>
                <c:pt idx="1351">
                  <c:v>53.516669999999998</c:v>
                </c:pt>
                <c:pt idx="1352">
                  <c:v>55.930959999999999</c:v>
                </c:pt>
                <c:pt idx="1353">
                  <c:v>55.729770000000002</c:v>
                </c:pt>
                <c:pt idx="1354">
                  <c:v>56.33334</c:v>
                </c:pt>
                <c:pt idx="1355">
                  <c:v>55.126199999999997</c:v>
                </c:pt>
                <c:pt idx="1356">
                  <c:v>55.327390000000001</c:v>
                </c:pt>
                <c:pt idx="1357">
                  <c:v>55.126199999999997</c:v>
                </c:pt>
                <c:pt idx="1358">
                  <c:v>54.522620000000003</c:v>
                </c:pt>
                <c:pt idx="1359">
                  <c:v>54.92501</c:v>
                </c:pt>
                <c:pt idx="1360">
                  <c:v>54.522620000000003</c:v>
                </c:pt>
                <c:pt idx="1361">
                  <c:v>54.120240000000003</c:v>
                </c:pt>
                <c:pt idx="1362">
                  <c:v>53.717860000000002</c:v>
                </c:pt>
                <c:pt idx="1363">
                  <c:v>51.705959999999997</c:v>
                </c:pt>
                <c:pt idx="1364">
                  <c:v>51.504770000000001</c:v>
                </c:pt>
                <c:pt idx="1365">
                  <c:v>55.327390000000001</c:v>
                </c:pt>
                <c:pt idx="1366">
                  <c:v>55.327390000000001</c:v>
                </c:pt>
                <c:pt idx="1367">
                  <c:v>55.126199999999997</c:v>
                </c:pt>
                <c:pt idx="1368">
                  <c:v>55.327390000000001</c:v>
                </c:pt>
                <c:pt idx="1369">
                  <c:v>55.528579999999998</c:v>
                </c:pt>
                <c:pt idx="1370">
                  <c:v>55.126199999999997</c:v>
                </c:pt>
                <c:pt idx="1371">
                  <c:v>53.717860000000002</c:v>
                </c:pt>
                <c:pt idx="1372">
                  <c:v>52.108339999999998</c:v>
                </c:pt>
                <c:pt idx="1373">
                  <c:v>52.510719999999999</c:v>
                </c:pt>
                <c:pt idx="1374">
                  <c:v>52.309530000000002</c:v>
                </c:pt>
                <c:pt idx="1375">
                  <c:v>51.504770000000001</c:v>
                </c:pt>
                <c:pt idx="1376">
                  <c:v>50.901200000000003</c:v>
                </c:pt>
                <c:pt idx="1377">
                  <c:v>52.108339999999998</c:v>
                </c:pt>
                <c:pt idx="1378">
                  <c:v>50.7</c:v>
                </c:pt>
                <c:pt idx="1379">
                  <c:v>49.090479999999999</c:v>
                </c:pt>
                <c:pt idx="1380">
                  <c:v>49.694049999999997</c:v>
                </c:pt>
                <c:pt idx="1381">
                  <c:v>50.297629999999998</c:v>
                </c:pt>
                <c:pt idx="1382">
                  <c:v>51.10239</c:v>
                </c:pt>
                <c:pt idx="1383">
                  <c:v>50.498809999999999</c:v>
                </c:pt>
                <c:pt idx="1384">
                  <c:v>49.694049999999997</c:v>
                </c:pt>
                <c:pt idx="1385">
                  <c:v>49.895240000000001</c:v>
                </c:pt>
                <c:pt idx="1386">
                  <c:v>50.901200000000003</c:v>
                </c:pt>
                <c:pt idx="1387">
                  <c:v>52.108339999999998</c:v>
                </c:pt>
                <c:pt idx="1388">
                  <c:v>53.114289999999997</c:v>
                </c:pt>
                <c:pt idx="1389">
                  <c:v>53.114289999999997</c:v>
                </c:pt>
                <c:pt idx="1390">
                  <c:v>52.309530000000002</c:v>
                </c:pt>
                <c:pt idx="1391">
                  <c:v>52.309530000000002</c:v>
                </c:pt>
                <c:pt idx="1392">
                  <c:v>51.907150000000001</c:v>
                </c:pt>
                <c:pt idx="1393">
                  <c:v>53.114289999999997</c:v>
                </c:pt>
                <c:pt idx="1394">
                  <c:v>51.504770000000001</c:v>
                </c:pt>
                <c:pt idx="1395">
                  <c:v>49.291670000000003</c:v>
                </c:pt>
                <c:pt idx="1396">
                  <c:v>49.895240000000001</c:v>
                </c:pt>
                <c:pt idx="1397">
                  <c:v>50.901200000000003</c:v>
                </c:pt>
                <c:pt idx="1398">
                  <c:v>50.7</c:v>
                </c:pt>
                <c:pt idx="1399">
                  <c:v>49.895240000000001</c:v>
                </c:pt>
                <c:pt idx="1400">
                  <c:v>49.090479999999999</c:v>
                </c:pt>
                <c:pt idx="1401">
                  <c:v>50.297629999999998</c:v>
                </c:pt>
                <c:pt idx="1402">
                  <c:v>50.901200000000003</c:v>
                </c:pt>
                <c:pt idx="1403">
                  <c:v>40.238100000000003</c:v>
                </c:pt>
                <c:pt idx="1404">
                  <c:v>40.841670000000001</c:v>
                </c:pt>
                <c:pt idx="1405">
                  <c:v>40.238100000000003</c:v>
                </c:pt>
                <c:pt idx="1406">
                  <c:v>38.226199999999999</c:v>
                </c:pt>
                <c:pt idx="1407">
                  <c:v>37.099530000000001</c:v>
                </c:pt>
                <c:pt idx="1408">
                  <c:v>37.18</c:v>
                </c:pt>
                <c:pt idx="1409">
                  <c:v>37.823810000000002</c:v>
                </c:pt>
                <c:pt idx="1410">
                  <c:v>38.387149999999998</c:v>
                </c:pt>
                <c:pt idx="1411">
                  <c:v>36.697150000000001</c:v>
                </c:pt>
                <c:pt idx="1412">
                  <c:v>36.455719999999999</c:v>
                </c:pt>
                <c:pt idx="1413">
                  <c:v>36.133809999999997</c:v>
                </c:pt>
                <c:pt idx="1414">
                  <c:v>37.823810000000002</c:v>
                </c:pt>
                <c:pt idx="1415">
                  <c:v>38.628570000000003</c:v>
                </c:pt>
                <c:pt idx="1416">
                  <c:v>38.467619999999997</c:v>
                </c:pt>
                <c:pt idx="1417">
                  <c:v>38.065240000000003</c:v>
                </c:pt>
                <c:pt idx="1418">
                  <c:v>36.455719999999999</c:v>
                </c:pt>
                <c:pt idx="1419">
                  <c:v>38.065240000000003</c:v>
                </c:pt>
                <c:pt idx="1420">
                  <c:v>37.18</c:v>
                </c:pt>
                <c:pt idx="1421">
                  <c:v>39.03096</c:v>
                </c:pt>
                <c:pt idx="1422">
                  <c:v>39.835720000000002</c:v>
                </c:pt>
                <c:pt idx="1423">
                  <c:v>40.157620000000001</c:v>
                </c:pt>
                <c:pt idx="1424">
                  <c:v>41.646430000000002</c:v>
                </c:pt>
                <c:pt idx="1425">
                  <c:v>40.43929</c:v>
                </c:pt>
                <c:pt idx="1426">
                  <c:v>41.445239999999998</c:v>
                </c:pt>
                <c:pt idx="1427">
                  <c:v>40.841670000000001</c:v>
                </c:pt>
                <c:pt idx="1428">
                  <c:v>41.042859999999997</c:v>
                </c:pt>
                <c:pt idx="1429">
                  <c:v>39.111429999999999</c:v>
                </c:pt>
                <c:pt idx="1430">
                  <c:v>40.157620000000001</c:v>
                </c:pt>
                <c:pt idx="1431">
                  <c:v>39.433340000000001</c:v>
                </c:pt>
                <c:pt idx="1432">
                  <c:v>37.984769999999997</c:v>
                </c:pt>
                <c:pt idx="1433">
                  <c:v>38.548099999999998</c:v>
                </c:pt>
                <c:pt idx="1434">
                  <c:v>40.238100000000003</c:v>
                </c:pt>
                <c:pt idx="1435">
                  <c:v>39.996670000000002</c:v>
                </c:pt>
                <c:pt idx="1436">
                  <c:v>40.077150000000003</c:v>
                </c:pt>
                <c:pt idx="1437">
                  <c:v>43.457149999999999</c:v>
                </c:pt>
                <c:pt idx="1438">
                  <c:v>42.652389999999997</c:v>
                </c:pt>
                <c:pt idx="1439">
                  <c:v>40.157620000000001</c:v>
                </c:pt>
                <c:pt idx="1440">
                  <c:v>39.674770000000002</c:v>
                </c:pt>
                <c:pt idx="1441">
                  <c:v>39.674770000000002</c:v>
                </c:pt>
                <c:pt idx="1442">
                  <c:v>43.457149999999999</c:v>
                </c:pt>
                <c:pt idx="1443">
                  <c:v>43.859529999999999</c:v>
                </c:pt>
                <c:pt idx="1444">
                  <c:v>43.054769999999998</c:v>
                </c:pt>
                <c:pt idx="1445">
                  <c:v>44.463099999999997</c:v>
                </c:pt>
                <c:pt idx="1446">
                  <c:v>40.841670000000001</c:v>
                </c:pt>
                <c:pt idx="1447">
                  <c:v>41.244050000000001</c:v>
                </c:pt>
                <c:pt idx="1448">
                  <c:v>44.060720000000003</c:v>
                </c:pt>
                <c:pt idx="1449">
                  <c:v>42.652389999999997</c:v>
                </c:pt>
                <c:pt idx="1450">
                  <c:v>42.451189999999997</c:v>
                </c:pt>
                <c:pt idx="1451">
                  <c:v>43.255960000000002</c:v>
                </c:pt>
                <c:pt idx="1452">
                  <c:v>41.646430000000002</c:v>
                </c:pt>
                <c:pt idx="1453">
                  <c:v>40.640479999999997</c:v>
                </c:pt>
                <c:pt idx="1454">
                  <c:v>40.238100000000003</c:v>
                </c:pt>
                <c:pt idx="1455">
                  <c:v>39.594290000000001</c:v>
                </c:pt>
                <c:pt idx="1456">
                  <c:v>39.91619</c:v>
                </c:pt>
                <c:pt idx="1457">
                  <c:v>39.755240000000001</c:v>
                </c:pt>
                <c:pt idx="1458">
                  <c:v>41.244050000000001</c:v>
                </c:pt>
                <c:pt idx="1459">
                  <c:v>42.853580000000001</c:v>
                </c:pt>
                <c:pt idx="1460">
                  <c:v>43.054769999999998</c:v>
                </c:pt>
                <c:pt idx="1461">
                  <c:v>44.060720000000003</c:v>
                </c:pt>
                <c:pt idx="1462">
                  <c:v>43.859529999999999</c:v>
                </c:pt>
                <c:pt idx="1463">
                  <c:v>43.457149999999999</c:v>
                </c:pt>
                <c:pt idx="1464">
                  <c:v>43.457149999999999</c:v>
                </c:pt>
                <c:pt idx="1465">
                  <c:v>43.457149999999999</c:v>
                </c:pt>
                <c:pt idx="1466">
                  <c:v>43.054769999999998</c:v>
                </c:pt>
                <c:pt idx="1467">
                  <c:v>41.042859999999997</c:v>
                </c:pt>
                <c:pt idx="1468">
                  <c:v>41.847630000000002</c:v>
                </c:pt>
                <c:pt idx="1469">
                  <c:v>41.042859999999997</c:v>
                </c:pt>
                <c:pt idx="1470">
                  <c:v>42.048810000000003</c:v>
                </c:pt>
                <c:pt idx="1471">
                  <c:v>40.841670000000001</c:v>
                </c:pt>
                <c:pt idx="1472">
                  <c:v>41.244050000000001</c:v>
                </c:pt>
                <c:pt idx="1473">
                  <c:v>43.054769999999998</c:v>
                </c:pt>
                <c:pt idx="1474">
                  <c:v>43.054769999999998</c:v>
                </c:pt>
                <c:pt idx="1475">
                  <c:v>44.865479999999998</c:v>
                </c:pt>
                <c:pt idx="1476">
                  <c:v>45.267859999999999</c:v>
                </c:pt>
                <c:pt idx="1477">
                  <c:v>46.273820000000001</c:v>
                </c:pt>
                <c:pt idx="1478">
                  <c:v>46.072620000000001</c:v>
                </c:pt>
                <c:pt idx="1479">
                  <c:v>45.871429999999997</c:v>
                </c:pt>
                <c:pt idx="1480">
                  <c:v>45.871429999999997</c:v>
                </c:pt>
                <c:pt idx="1481">
                  <c:v>46.273820000000001</c:v>
                </c:pt>
                <c:pt idx="1482">
                  <c:v>47.279769999999999</c:v>
                </c:pt>
                <c:pt idx="1483">
                  <c:v>48.285719999999998</c:v>
                </c:pt>
                <c:pt idx="1484">
                  <c:v>47.480960000000003</c:v>
                </c:pt>
                <c:pt idx="1485">
                  <c:v>47.68215</c:v>
                </c:pt>
                <c:pt idx="1486">
                  <c:v>47.68215</c:v>
                </c:pt>
                <c:pt idx="1487">
                  <c:v>47.68215</c:v>
                </c:pt>
                <c:pt idx="1488">
                  <c:v>47.883339999999997</c:v>
                </c:pt>
                <c:pt idx="1489">
                  <c:v>48.889290000000003</c:v>
                </c:pt>
                <c:pt idx="1490">
                  <c:v>48.486910000000002</c:v>
                </c:pt>
                <c:pt idx="1491">
                  <c:v>47.68215</c:v>
                </c:pt>
                <c:pt idx="1492">
                  <c:v>48.486910000000002</c:v>
                </c:pt>
                <c:pt idx="1493">
                  <c:v>49.895240000000001</c:v>
                </c:pt>
                <c:pt idx="1494">
                  <c:v>50.297629999999998</c:v>
                </c:pt>
                <c:pt idx="1495">
                  <c:v>50.498809999999999</c:v>
                </c:pt>
                <c:pt idx="1496">
                  <c:v>49.895240000000001</c:v>
                </c:pt>
                <c:pt idx="1497">
                  <c:v>50.297629999999998</c:v>
                </c:pt>
                <c:pt idx="1498">
                  <c:v>50.096440000000001</c:v>
                </c:pt>
                <c:pt idx="1499">
                  <c:v>49.694049999999997</c:v>
                </c:pt>
                <c:pt idx="1500">
                  <c:v>48.889290000000003</c:v>
                </c:pt>
                <c:pt idx="1501">
                  <c:v>48.889290000000003</c:v>
                </c:pt>
                <c:pt idx="1502">
                  <c:v>47.68215</c:v>
                </c:pt>
                <c:pt idx="1503">
                  <c:v>45.267859999999999</c:v>
                </c:pt>
                <c:pt idx="1504">
                  <c:v>47.480960000000003</c:v>
                </c:pt>
                <c:pt idx="1505">
                  <c:v>49.694049999999997</c:v>
                </c:pt>
                <c:pt idx="1506">
                  <c:v>50.096440000000001</c:v>
                </c:pt>
                <c:pt idx="1507">
                  <c:v>50.096440000000001</c:v>
                </c:pt>
                <c:pt idx="1508">
                  <c:v>49.291670000000003</c:v>
                </c:pt>
                <c:pt idx="1509">
                  <c:v>50.096440000000001</c:v>
                </c:pt>
                <c:pt idx="1510">
                  <c:v>50.297629999999998</c:v>
                </c:pt>
                <c:pt idx="1511">
                  <c:v>50.096440000000001</c:v>
                </c:pt>
                <c:pt idx="1512">
                  <c:v>49.090479999999999</c:v>
                </c:pt>
                <c:pt idx="1513">
                  <c:v>49.090479999999999</c:v>
                </c:pt>
                <c:pt idx="1514">
                  <c:v>50.096440000000001</c:v>
                </c:pt>
                <c:pt idx="1515">
                  <c:v>50.096440000000001</c:v>
                </c:pt>
                <c:pt idx="1516">
                  <c:v>50.297629999999998</c:v>
                </c:pt>
                <c:pt idx="1517">
                  <c:v>50.096440000000001</c:v>
                </c:pt>
                <c:pt idx="1518">
                  <c:v>49.895240000000001</c:v>
                </c:pt>
                <c:pt idx="1519">
                  <c:v>49.49286</c:v>
                </c:pt>
                <c:pt idx="1520">
                  <c:v>49.895240000000001</c:v>
                </c:pt>
                <c:pt idx="1521">
                  <c:v>49.49286</c:v>
                </c:pt>
                <c:pt idx="1522">
                  <c:v>49.090479999999999</c:v>
                </c:pt>
                <c:pt idx="1523">
                  <c:v>48.889290000000003</c:v>
                </c:pt>
                <c:pt idx="1524">
                  <c:v>48.889290000000003</c:v>
                </c:pt>
                <c:pt idx="1525">
                  <c:v>49.694049999999997</c:v>
                </c:pt>
                <c:pt idx="1526">
                  <c:v>50.096440000000001</c:v>
                </c:pt>
                <c:pt idx="1527">
                  <c:v>49.895240000000001</c:v>
                </c:pt>
                <c:pt idx="1528">
                  <c:v>47.078580000000002</c:v>
                </c:pt>
                <c:pt idx="1529">
                  <c:v>47.480960000000003</c:v>
                </c:pt>
                <c:pt idx="1530">
                  <c:v>47.480960000000003</c:v>
                </c:pt>
                <c:pt idx="1531">
                  <c:v>49.291670000000003</c:v>
                </c:pt>
                <c:pt idx="1532">
                  <c:v>49.694049999999997</c:v>
                </c:pt>
                <c:pt idx="1533">
                  <c:v>50.7</c:v>
                </c:pt>
                <c:pt idx="1534">
                  <c:v>50.7</c:v>
                </c:pt>
                <c:pt idx="1535">
                  <c:v>50.901200000000003</c:v>
                </c:pt>
                <c:pt idx="1536">
                  <c:v>50.7</c:v>
                </c:pt>
                <c:pt idx="1537">
                  <c:v>49.895240000000001</c:v>
                </c:pt>
                <c:pt idx="1538">
                  <c:v>49.49286</c:v>
                </c:pt>
                <c:pt idx="1539">
                  <c:v>48.688099999999999</c:v>
                </c:pt>
                <c:pt idx="1540">
                  <c:v>48.285719999999998</c:v>
                </c:pt>
                <c:pt idx="1541">
                  <c:v>49.291670000000003</c:v>
                </c:pt>
                <c:pt idx="1542">
                  <c:v>50.498809999999999</c:v>
                </c:pt>
                <c:pt idx="1543">
                  <c:v>50.297629999999998</c:v>
                </c:pt>
                <c:pt idx="1544">
                  <c:v>49.090479999999999</c:v>
                </c:pt>
                <c:pt idx="1545">
                  <c:v>49.090479999999999</c:v>
                </c:pt>
                <c:pt idx="1546">
                  <c:v>46.676200000000001</c:v>
                </c:pt>
                <c:pt idx="1547">
                  <c:v>47.68215</c:v>
                </c:pt>
                <c:pt idx="1548">
                  <c:v>48.486910000000002</c:v>
                </c:pt>
                <c:pt idx="1549">
                  <c:v>48.285719999999998</c:v>
                </c:pt>
                <c:pt idx="1550">
                  <c:v>48.889290000000003</c:v>
                </c:pt>
                <c:pt idx="1551">
                  <c:v>48.889290000000003</c:v>
                </c:pt>
                <c:pt idx="1552">
                  <c:v>48.688099999999999</c:v>
                </c:pt>
                <c:pt idx="1553">
                  <c:v>48.285719999999998</c:v>
                </c:pt>
                <c:pt idx="1554">
                  <c:v>47.883339999999997</c:v>
                </c:pt>
                <c:pt idx="1555">
                  <c:v>46.877389999999998</c:v>
                </c:pt>
                <c:pt idx="1556">
                  <c:v>48.285719999999998</c:v>
                </c:pt>
                <c:pt idx="1557">
                  <c:v>49.895240000000001</c:v>
                </c:pt>
                <c:pt idx="1558">
                  <c:v>49.895240000000001</c:v>
                </c:pt>
                <c:pt idx="1559">
                  <c:v>52.108339999999998</c:v>
                </c:pt>
                <c:pt idx="1560">
                  <c:v>52.510719999999999</c:v>
                </c:pt>
                <c:pt idx="1561">
                  <c:v>51.504770000000001</c:v>
                </c:pt>
                <c:pt idx="1562">
                  <c:v>51.504770000000001</c:v>
                </c:pt>
                <c:pt idx="1563">
                  <c:v>49.694049999999997</c:v>
                </c:pt>
                <c:pt idx="1564">
                  <c:v>50.901200000000003</c:v>
                </c:pt>
                <c:pt idx="1565">
                  <c:v>50.7</c:v>
                </c:pt>
                <c:pt idx="1566">
                  <c:v>47.883339999999997</c:v>
                </c:pt>
                <c:pt idx="1567">
                  <c:v>47.279769999999999</c:v>
                </c:pt>
                <c:pt idx="1568">
                  <c:v>47.883339999999997</c:v>
                </c:pt>
                <c:pt idx="1569">
                  <c:v>47.68215</c:v>
                </c:pt>
                <c:pt idx="1570">
                  <c:v>46.273820000000001</c:v>
                </c:pt>
                <c:pt idx="1571">
                  <c:v>43.859529999999999</c:v>
                </c:pt>
                <c:pt idx="1572">
                  <c:v>43.457149999999999</c:v>
                </c:pt>
                <c:pt idx="1573">
                  <c:v>46.676200000000001</c:v>
                </c:pt>
                <c:pt idx="1574">
                  <c:v>46.475009999999997</c:v>
                </c:pt>
                <c:pt idx="1575">
                  <c:v>46.072620000000001</c:v>
                </c:pt>
                <c:pt idx="1576">
                  <c:v>45.871429999999997</c:v>
                </c:pt>
                <c:pt idx="1577">
                  <c:v>46.475009999999997</c:v>
                </c:pt>
                <c:pt idx="1578">
                  <c:v>46.475009999999997</c:v>
                </c:pt>
                <c:pt idx="1579">
                  <c:v>46.676200000000001</c:v>
                </c:pt>
                <c:pt idx="1580">
                  <c:v>46.072620000000001</c:v>
                </c:pt>
                <c:pt idx="1581">
                  <c:v>45.267859999999999</c:v>
                </c:pt>
                <c:pt idx="1582">
                  <c:v>42.451189999999997</c:v>
                </c:pt>
                <c:pt idx="1583">
                  <c:v>42.451189999999997</c:v>
                </c:pt>
                <c:pt idx="1584">
                  <c:v>42.25</c:v>
                </c:pt>
                <c:pt idx="1585">
                  <c:v>44.060720000000003</c:v>
                </c:pt>
                <c:pt idx="1586">
                  <c:v>45.066670000000002</c:v>
                </c:pt>
                <c:pt idx="1587">
                  <c:v>43.658340000000003</c:v>
                </c:pt>
                <c:pt idx="1588">
                  <c:v>43.457149999999999</c:v>
                </c:pt>
                <c:pt idx="1589">
                  <c:v>42.25</c:v>
                </c:pt>
                <c:pt idx="1590">
                  <c:v>42.451189999999997</c:v>
                </c:pt>
                <c:pt idx="1591">
                  <c:v>44.26191</c:v>
                </c:pt>
                <c:pt idx="1592">
                  <c:v>43.658340000000003</c:v>
                </c:pt>
                <c:pt idx="1593">
                  <c:v>45.469050000000003</c:v>
                </c:pt>
                <c:pt idx="1594">
                  <c:v>47.68215</c:v>
                </c:pt>
                <c:pt idx="1595">
                  <c:v>51.504770000000001</c:v>
                </c:pt>
                <c:pt idx="1596">
                  <c:v>50.297629999999998</c:v>
                </c:pt>
                <c:pt idx="1597">
                  <c:v>50.297629999999998</c:v>
                </c:pt>
                <c:pt idx="1598">
                  <c:v>49.895240000000001</c:v>
                </c:pt>
                <c:pt idx="1599">
                  <c:v>50.498809999999999</c:v>
                </c:pt>
                <c:pt idx="1600">
                  <c:v>51.504770000000001</c:v>
                </c:pt>
                <c:pt idx="1601">
                  <c:v>50.7</c:v>
                </c:pt>
                <c:pt idx="1602">
                  <c:v>51.10239</c:v>
                </c:pt>
                <c:pt idx="1603">
                  <c:v>51.303579999999997</c:v>
                </c:pt>
                <c:pt idx="1604">
                  <c:v>51.504770000000001</c:v>
                </c:pt>
                <c:pt idx="1605">
                  <c:v>49.895240000000001</c:v>
                </c:pt>
                <c:pt idx="1606">
                  <c:v>49.49286</c:v>
                </c:pt>
                <c:pt idx="1607">
                  <c:v>49.090479999999999</c:v>
                </c:pt>
                <c:pt idx="1608">
                  <c:v>49.090479999999999</c:v>
                </c:pt>
                <c:pt idx="1609">
                  <c:v>48.688099999999999</c:v>
                </c:pt>
                <c:pt idx="1610">
                  <c:v>49.090479999999999</c:v>
                </c:pt>
                <c:pt idx="1611">
                  <c:v>48.285719999999998</c:v>
                </c:pt>
                <c:pt idx="1612">
                  <c:v>47.480960000000003</c:v>
                </c:pt>
                <c:pt idx="1613">
                  <c:v>46.676200000000001</c:v>
                </c:pt>
                <c:pt idx="1614">
                  <c:v>50.7</c:v>
                </c:pt>
                <c:pt idx="1615">
                  <c:v>50.297629999999998</c:v>
                </c:pt>
                <c:pt idx="1616">
                  <c:v>49.090479999999999</c:v>
                </c:pt>
                <c:pt idx="1617">
                  <c:v>49.090479999999999</c:v>
                </c:pt>
                <c:pt idx="1618">
                  <c:v>49.291670000000003</c:v>
                </c:pt>
                <c:pt idx="1619">
                  <c:v>49.090479999999999</c:v>
                </c:pt>
                <c:pt idx="1620">
                  <c:v>49.090479999999999</c:v>
                </c:pt>
                <c:pt idx="1621">
                  <c:v>49.49286</c:v>
                </c:pt>
                <c:pt idx="1622">
                  <c:v>49.090479999999999</c:v>
                </c:pt>
                <c:pt idx="1623">
                  <c:v>47.480960000000003</c:v>
                </c:pt>
                <c:pt idx="1624">
                  <c:v>47.480960000000003</c:v>
                </c:pt>
                <c:pt idx="1625">
                  <c:v>47.883339999999997</c:v>
                </c:pt>
                <c:pt idx="1626">
                  <c:v>47.883339999999997</c:v>
                </c:pt>
                <c:pt idx="1627">
                  <c:v>48.889290000000003</c:v>
                </c:pt>
                <c:pt idx="1628">
                  <c:v>49.895240000000001</c:v>
                </c:pt>
                <c:pt idx="1629">
                  <c:v>49.49286</c:v>
                </c:pt>
                <c:pt idx="1630">
                  <c:v>48.688099999999999</c:v>
                </c:pt>
                <c:pt idx="1631">
                  <c:v>48.486910000000002</c:v>
                </c:pt>
                <c:pt idx="1632">
                  <c:v>47.078580000000002</c:v>
                </c:pt>
                <c:pt idx="1633">
                  <c:v>46.273820000000001</c:v>
                </c:pt>
                <c:pt idx="1634">
                  <c:v>45.469050000000003</c:v>
                </c:pt>
                <c:pt idx="1635">
                  <c:v>45.469050000000003</c:v>
                </c:pt>
                <c:pt idx="1636">
                  <c:v>44.664290000000001</c:v>
                </c:pt>
                <c:pt idx="1637">
                  <c:v>44.865479999999998</c:v>
                </c:pt>
                <c:pt idx="1638">
                  <c:v>44.26191</c:v>
                </c:pt>
                <c:pt idx="1639">
                  <c:v>44.463099999999997</c:v>
                </c:pt>
                <c:pt idx="1640">
                  <c:v>44.26191</c:v>
                </c:pt>
                <c:pt idx="1641">
                  <c:v>42.853580000000001</c:v>
                </c:pt>
                <c:pt idx="1642">
                  <c:v>42.853580000000001</c:v>
                </c:pt>
                <c:pt idx="1643">
                  <c:v>43.054769999999998</c:v>
                </c:pt>
                <c:pt idx="1644">
                  <c:v>43.054769999999998</c:v>
                </c:pt>
                <c:pt idx="1645">
                  <c:v>44.463099999999997</c:v>
                </c:pt>
                <c:pt idx="1646">
                  <c:v>45.066670000000002</c:v>
                </c:pt>
                <c:pt idx="1647">
                  <c:v>44.865479999999998</c:v>
                </c:pt>
                <c:pt idx="1648">
                  <c:v>46.072620000000001</c:v>
                </c:pt>
                <c:pt idx="1649">
                  <c:v>46.877389999999998</c:v>
                </c:pt>
                <c:pt idx="1650">
                  <c:v>47.68215</c:v>
                </c:pt>
                <c:pt idx="1651">
                  <c:v>46.877389999999998</c:v>
                </c:pt>
                <c:pt idx="1652">
                  <c:v>47.68215</c:v>
                </c:pt>
                <c:pt idx="1653">
                  <c:v>47.883339999999997</c:v>
                </c:pt>
                <c:pt idx="1654">
                  <c:v>47.883339999999997</c:v>
                </c:pt>
                <c:pt idx="1655">
                  <c:v>48.285719999999998</c:v>
                </c:pt>
                <c:pt idx="1656">
                  <c:v>47.68215</c:v>
                </c:pt>
                <c:pt idx="1657">
                  <c:v>47.883339999999997</c:v>
                </c:pt>
                <c:pt idx="1658">
                  <c:v>48.084530000000001</c:v>
                </c:pt>
                <c:pt idx="1659">
                  <c:v>48.688099999999999</c:v>
                </c:pt>
                <c:pt idx="1660">
                  <c:v>48.285719999999998</c:v>
                </c:pt>
                <c:pt idx="1661">
                  <c:v>50.096440000000001</c:v>
                </c:pt>
                <c:pt idx="1662">
                  <c:v>49.895240000000001</c:v>
                </c:pt>
                <c:pt idx="1663">
                  <c:v>48.889290000000003</c:v>
                </c:pt>
                <c:pt idx="1664">
                  <c:v>49.49286</c:v>
                </c:pt>
                <c:pt idx="1665">
                  <c:v>48.688099999999999</c:v>
                </c:pt>
                <c:pt idx="1666">
                  <c:v>48.889290000000003</c:v>
                </c:pt>
                <c:pt idx="1667">
                  <c:v>49.291670000000003</c:v>
                </c:pt>
                <c:pt idx="1668">
                  <c:v>48.688099999999999</c:v>
                </c:pt>
                <c:pt idx="1669">
                  <c:v>49.291670000000003</c:v>
                </c:pt>
                <c:pt idx="1670">
                  <c:v>49.090479999999999</c:v>
                </c:pt>
                <c:pt idx="1671">
                  <c:v>48.889290000000003</c:v>
                </c:pt>
                <c:pt idx="1672">
                  <c:v>48.486910000000002</c:v>
                </c:pt>
                <c:pt idx="1673">
                  <c:v>48.285719999999998</c:v>
                </c:pt>
                <c:pt idx="1674">
                  <c:v>48.084530000000001</c:v>
                </c:pt>
                <c:pt idx="1675">
                  <c:v>48.285719999999998</c:v>
                </c:pt>
                <c:pt idx="1676">
                  <c:v>48.486910000000002</c:v>
                </c:pt>
                <c:pt idx="1677">
                  <c:v>47.883339999999997</c:v>
                </c:pt>
                <c:pt idx="1678">
                  <c:v>47.68215</c:v>
                </c:pt>
                <c:pt idx="1679">
                  <c:v>47.279769999999999</c:v>
                </c:pt>
                <c:pt idx="1680">
                  <c:v>48.889290000000003</c:v>
                </c:pt>
                <c:pt idx="1681">
                  <c:v>49.895240000000001</c:v>
                </c:pt>
                <c:pt idx="1682">
                  <c:v>50.096440000000001</c:v>
                </c:pt>
                <c:pt idx="1683">
                  <c:v>49.895240000000001</c:v>
                </c:pt>
                <c:pt idx="1684">
                  <c:v>50.297629999999998</c:v>
                </c:pt>
                <c:pt idx="1685">
                  <c:v>50.498809999999999</c:v>
                </c:pt>
                <c:pt idx="1686">
                  <c:v>50.901200000000003</c:v>
                </c:pt>
                <c:pt idx="1687">
                  <c:v>51.504770000000001</c:v>
                </c:pt>
                <c:pt idx="1688">
                  <c:v>51.907150000000001</c:v>
                </c:pt>
                <c:pt idx="1689">
                  <c:v>52.711910000000003</c:v>
                </c:pt>
                <c:pt idx="1690">
                  <c:v>51.504770000000001</c:v>
                </c:pt>
                <c:pt idx="1691">
                  <c:v>51.504770000000001</c:v>
                </c:pt>
                <c:pt idx="1692">
                  <c:v>52.309530000000002</c:v>
                </c:pt>
                <c:pt idx="1693">
                  <c:v>51.705959999999997</c:v>
                </c:pt>
                <c:pt idx="1694">
                  <c:v>51.504770000000001</c:v>
                </c:pt>
                <c:pt idx="1695">
                  <c:v>51.10239</c:v>
                </c:pt>
                <c:pt idx="1696">
                  <c:v>51.504770000000001</c:v>
                </c:pt>
                <c:pt idx="1697">
                  <c:v>53.114289999999997</c:v>
                </c:pt>
                <c:pt idx="1698">
                  <c:v>53.717860000000002</c:v>
                </c:pt>
                <c:pt idx="1699">
                  <c:v>53.516669999999998</c:v>
                </c:pt>
                <c:pt idx="1700">
                  <c:v>53.114289999999997</c:v>
                </c:pt>
                <c:pt idx="1701">
                  <c:v>53.315480000000001</c:v>
                </c:pt>
                <c:pt idx="1702">
                  <c:v>53.717860000000002</c:v>
                </c:pt>
                <c:pt idx="1703">
                  <c:v>54.321429999999999</c:v>
                </c:pt>
                <c:pt idx="1704">
                  <c:v>55.528579999999998</c:v>
                </c:pt>
                <c:pt idx="1705">
                  <c:v>53.717860000000002</c:v>
                </c:pt>
                <c:pt idx="1706">
                  <c:v>56.132150000000003</c:v>
                </c:pt>
                <c:pt idx="1707">
                  <c:v>56.735720000000001</c:v>
                </c:pt>
                <c:pt idx="1708">
                  <c:v>56.75</c:v>
                </c:pt>
                <c:pt idx="1709">
                  <c:v>59</c:v>
                </c:pt>
                <c:pt idx="1710">
                  <c:v>58.25</c:v>
                </c:pt>
                <c:pt idx="1711">
                  <c:v>60</c:v>
                </c:pt>
                <c:pt idx="1712">
                  <c:v>59.25</c:v>
                </c:pt>
                <c:pt idx="1713">
                  <c:v>58.5</c:v>
                </c:pt>
                <c:pt idx="1714">
                  <c:v>57.75</c:v>
                </c:pt>
                <c:pt idx="1715">
                  <c:v>56.5</c:v>
                </c:pt>
                <c:pt idx="1716">
                  <c:v>53.75</c:v>
                </c:pt>
                <c:pt idx="1717">
                  <c:v>56</c:v>
                </c:pt>
                <c:pt idx="1718">
                  <c:v>56.25</c:v>
                </c:pt>
                <c:pt idx="1719">
                  <c:v>59.5</c:v>
                </c:pt>
                <c:pt idx="1720">
                  <c:v>61</c:v>
                </c:pt>
                <c:pt idx="1721">
                  <c:v>62.75</c:v>
                </c:pt>
                <c:pt idx="1722">
                  <c:v>62</c:v>
                </c:pt>
                <c:pt idx="1723">
                  <c:v>60.75</c:v>
                </c:pt>
                <c:pt idx="1724">
                  <c:v>62</c:v>
                </c:pt>
                <c:pt idx="1725">
                  <c:v>62.5</c:v>
                </c:pt>
                <c:pt idx="1726">
                  <c:v>62.95</c:v>
                </c:pt>
                <c:pt idx="1727">
                  <c:v>62.4</c:v>
                </c:pt>
                <c:pt idx="1728">
                  <c:v>62.35</c:v>
                </c:pt>
                <c:pt idx="1729">
                  <c:v>63</c:v>
                </c:pt>
                <c:pt idx="1730">
                  <c:v>65</c:v>
                </c:pt>
                <c:pt idx="1731">
                  <c:v>64</c:v>
                </c:pt>
                <c:pt idx="1732">
                  <c:v>64.5</c:v>
                </c:pt>
                <c:pt idx="1733">
                  <c:v>64</c:v>
                </c:pt>
                <c:pt idx="1734">
                  <c:v>62.7</c:v>
                </c:pt>
                <c:pt idx="1735">
                  <c:v>62.75</c:v>
                </c:pt>
                <c:pt idx="1736">
                  <c:v>64.900000000000006</c:v>
                </c:pt>
                <c:pt idx="1737">
                  <c:v>64.25</c:v>
                </c:pt>
                <c:pt idx="1738">
                  <c:v>65</c:v>
                </c:pt>
                <c:pt idx="1739">
                  <c:v>64.25</c:v>
                </c:pt>
                <c:pt idx="1740">
                  <c:v>61</c:v>
                </c:pt>
                <c:pt idx="1741">
                  <c:v>67.75</c:v>
                </c:pt>
                <c:pt idx="1742">
                  <c:v>69.95</c:v>
                </c:pt>
                <c:pt idx="1743">
                  <c:v>69.45</c:v>
                </c:pt>
                <c:pt idx="1744">
                  <c:v>69.75</c:v>
                </c:pt>
                <c:pt idx="1745">
                  <c:v>69</c:v>
                </c:pt>
                <c:pt idx="1746">
                  <c:v>67.5</c:v>
                </c:pt>
                <c:pt idx="1747">
                  <c:v>69.95</c:v>
                </c:pt>
                <c:pt idx="1748">
                  <c:v>66.95</c:v>
                </c:pt>
                <c:pt idx="1749">
                  <c:v>66.5</c:v>
                </c:pt>
                <c:pt idx="1750">
                  <c:v>66</c:v>
                </c:pt>
                <c:pt idx="1751">
                  <c:v>66.75</c:v>
                </c:pt>
                <c:pt idx="1752">
                  <c:v>64.3</c:v>
                </c:pt>
                <c:pt idx="1753">
                  <c:v>62.7</c:v>
                </c:pt>
                <c:pt idx="1754">
                  <c:v>64.55</c:v>
                </c:pt>
                <c:pt idx="1755">
                  <c:v>64.05</c:v>
                </c:pt>
                <c:pt idx="1756">
                  <c:v>63.05</c:v>
                </c:pt>
                <c:pt idx="1757">
                  <c:v>63.5</c:v>
                </c:pt>
                <c:pt idx="1758">
                  <c:v>63.25</c:v>
                </c:pt>
                <c:pt idx="1759">
                  <c:v>65.599999999999994</c:v>
                </c:pt>
                <c:pt idx="1760">
                  <c:v>65.599999999999994</c:v>
                </c:pt>
                <c:pt idx="1761">
                  <c:v>64.25</c:v>
                </c:pt>
                <c:pt idx="1762">
                  <c:v>64.8</c:v>
                </c:pt>
                <c:pt idx="1763">
                  <c:v>63.85</c:v>
                </c:pt>
                <c:pt idx="1764">
                  <c:v>63.55</c:v>
                </c:pt>
                <c:pt idx="1765">
                  <c:v>64.349999999999994</c:v>
                </c:pt>
                <c:pt idx="1766">
                  <c:v>65.099999999999994</c:v>
                </c:pt>
                <c:pt idx="1767">
                  <c:v>64.25</c:v>
                </c:pt>
                <c:pt idx="1768">
                  <c:v>64.25</c:v>
                </c:pt>
                <c:pt idx="1769">
                  <c:v>65</c:v>
                </c:pt>
                <c:pt idx="1770">
                  <c:v>63.1</c:v>
                </c:pt>
                <c:pt idx="1771">
                  <c:v>63.75</c:v>
                </c:pt>
                <c:pt idx="1772">
                  <c:v>64</c:v>
                </c:pt>
                <c:pt idx="1773">
                  <c:v>64.55</c:v>
                </c:pt>
                <c:pt idx="1774">
                  <c:v>63.9</c:v>
                </c:pt>
                <c:pt idx="1775">
                  <c:v>63.8</c:v>
                </c:pt>
                <c:pt idx="1776">
                  <c:v>63.5</c:v>
                </c:pt>
                <c:pt idx="1777">
                  <c:v>60.95</c:v>
                </c:pt>
                <c:pt idx="1778">
                  <c:v>61.2</c:v>
                </c:pt>
                <c:pt idx="1779">
                  <c:v>59.95</c:v>
                </c:pt>
                <c:pt idx="1780">
                  <c:v>60.8</c:v>
                </c:pt>
                <c:pt idx="1781">
                  <c:v>61.35</c:v>
                </c:pt>
                <c:pt idx="1782">
                  <c:v>61.05</c:v>
                </c:pt>
                <c:pt idx="1783">
                  <c:v>61.2</c:v>
                </c:pt>
                <c:pt idx="1784">
                  <c:v>62.1</c:v>
                </c:pt>
                <c:pt idx="1785">
                  <c:v>61.95</c:v>
                </c:pt>
                <c:pt idx="1786">
                  <c:v>63</c:v>
                </c:pt>
                <c:pt idx="1787">
                  <c:v>63.25</c:v>
                </c:pt>
                <c:pt idx="1788">
                  <c:v>62.7</c:v>
                </c:pt>
                <c:pt idx="1789">
                  <c:v>60.7</c:v>
                </c:pt>
                <c:pt idx="1790">
                  <c:v>59.6</c:v>
                </c:pt>
                <c:pt idx="1791">
                  <c:v>58.6</c:v>
                </c:pt>
                <c:pt idx="1792">
                  <c:v>58.5</c:v>
                </c:pt>
                <c:pt idx="1793">
                  <c:v>59.9</c:v>
                </c:pt>
                <c:pt idx="1794">
                  <c:v>58.8</c:v>
                </c:pt>
                <c:pt idx="1795">
                  <c:v>58.9</c:v>
                </c:pt>
                <c:pt idx="1796">
                  <c:v>57.45</c:v>
                </c:pt>
                <c:pt idx="1797">
                  <c:v>58.6</c:v>
                </c:pt>
                <c:pt idx="1798">
                  <c:v>57.75</c:v>
                </c:pt>
                <c:pt idx="1799">
                  <c:v>56.55</c:v>
                </c:pt>
                <c:pt idx="1800">
                  <c:v>56.1</c:v>
                </c:pt>
                <c:pt idx="1801">
                  <c:v>57.05</c:v>
                </c:pt>
                <c:pt idx="1802">
                  <c:v>60.15</c:v>
                </c:pt>
                <c:pt idx="1803">
                  <c:v>60.55</c:v>
                </c:pt>
                <c:pt idx="1804">
                  <c:v>62.7</c:v>
                </c:pt>
                <c:pt idx="1805">
                  <c:v>64.150000000000006</c:v>
                </c:pt>
                <c:pt idx="1806">
                  <c:v>64</c:v>
                </c:pt>
                <c:pt idx="1807">
                  <c:v>64.150000000000006</c:v>
                </c:pt>
                <c:pt idx="1808">
                  <c:v>64.3</c:v>
                </c:pt>
                <c:pt idx="1809">
                  <c:v>65.400000000000006</c:v>
                </c:pt>
                <c:pt idx="1810">
                  <c:v>66.099999999999994</c:v>
                </c:pt>
                <c:pt idx="1811">
                  <c:v>64.45</c:v>
                </c:pt>
                <c:pt idx="1812">
                  <c:v>64.95</c:v>
                </c:pt>
                <c:pt idx="1813">
                  <c:v>63.8</c:v>
                </c:pt>
                <c:pt idx="1814">
                  <c:v>63.4</c:v>
                </c:pt>
                <c:pt idx="1815">
                  <c:v>64</c:v>
                </c:pt>
                <c:pt idx="1816">
                  <c:v>63.7</c:v>
                </c:pt>
                <c:pt idx="1817">
                  <c:v>64.099999999999994</c:v>
                </c:pt>
                <c:pt idx="1818">
                  <c:v>64.400000000000006</c:v>
                </c:pt>
                <c:pt idx="1819">
                  <c:v>64.7</c:v>
                </c:pt>
                <c:pt idx="1820">
                  <c:v>63.9</c:v>
                </c:pt>
                <c:pt idx="1821">
                  <c:v>62.9</c:v>
                </c:pt>
                <c:pt idx="1822">
                  <c:v>61.9</c:v>
                </c:pt>
                <c:pt idx="1823">
                  <c:v>62.4</c:v>
                </c:pt>
                <c:pt idx="1824">
                  <c:v>62.4</c:v>
                </c:pt>
                <c:pt idx="1825">
                  <c:v>63.5</c:v>
                </c:pt>
                <c:pt idx="1826">
                  <c:v>62.15</c:v>
                </c:pt>
                <c:pt idx="1827">
                  <c:v>63.15</c:v>
                </c:pt>
                <c:pt idx="1828">
                  <c:v>63.3</c:v>
                </c:pt>
                <c:pt idx="1829">
                  <c:v>62.8</c:v>
                </c:pt>
                <c:pt idx="1830">
                  <c:v>61.45</c:v>
                </c:pt>
                <c:pt idx="1831">
                  <c:v>60.1</c:v>
                </c:pt>
                <c:pt idx="1832">
                  <c:v>60.95</c:v>
                </c:pt>
                <c:pt idx="1833">
                  <c:v>60.15</c:v>
                </c:pt>
                <c:pt idx="1834">
                  <c:v>59.1</c:v>
                </c:pt>
                <c:pt idx="1835">
                  <c:v>58.8</c:v>
                </c:pt>
                <c:pt idx="1836">
                  <c:v>60.6</c:v>
                </c:pt>
                <c:pt idx="1837">
                  <c:v>60.9</c:v>
                </c:pt>
                <c:pt idx="1838">
                  <c:v>61.5</c:v>
                </c:pt>
                <c:pt idx="1839">
                  <c:v>61.3</c:v>
                </c:pt>
                <c:pt idx="1840">
                  <c:v>59.9</c:v>
                </c:pt>
                <c:pt idx="1841">
                  <c:v>57.85</c:v>
                </c:pt>
                <c:pt idx="1842">
                  <c:v>57.85</c:v>
                </c:pt>
                <c:pt idx="1843">
                  <c:v>57.75</c:v>
                </c:pt>
                <c:pt idx="1844">
                  <c:v>59.25</c:v>
                </c:pt>
                <c:pt idx="1845">
                  <c:v>60.2</c:v>
                </c:pt>
                <c:pt idx="1846">
                  <c:v>63</c:v>
                </c:pt>
                <c:pt idx="1847">
                  <c:v>62.2</c:v>
                </c:pt>
                <c:pt idx="1848">
                  <c:v>62.15</c:v>
                </c:pt>
                <c:pt idx="1849">
                  <c:v>62.2</c:v>
                </c:pt>
                <c:pt idx="1850">
                  <c:v>64</c:v>
                </c:pt>
                <c:pt idx="1851">
                  <c:v>61.9</c:v>
                </c:pt>
                <c:pt idx="1852">
                  <c:v>61.5</c:v>
                </c:pt>
                <c:pt idx="1853">
                  <c:v>61.3</c:v>
                </c:pt>
                <c:pt idx="1854">
                  <c:v>61.8</c:v>
                </c:pt>
                <c:pt idx="1855">
                  <c:v>62.45</c:v>
                </c:pt>
                <c:pt idx="1856">
                  <c:v>63.6</c:v>
                </c:pt>
                <c:pt idx="1857">
                  <c:v>64.25</c:v>
                </c:pt>
                <c:pt idx="1858">
                  <c:v>63.8</c:v>
                </c:pt>
                <c:pt idx="1859">
                  <c:v>64.45</c:v>
                </c:pt>
                <c:pt idx="1860">
                  <c:v>60.8</c:v>
                </c:pt>
                <c:pt idx="1861">
                  <c:v>60.5</c:v>
                </c:pt>
                <c:pt idx="1862">
                  <c:v>59.1</c:v>
                </c:pt>
                <c:pt idx="1863">
                  <c:v>59</c:v>
                </c:pt>
                <c:pt idx="1864">
                  <c:v>59.5</c:v>
                </c:pt>
                <c:pt idx="1865">
                  <c:v>59.65</c:v>
                </c:pt>
                <c:pt idx="1866">
                  <c:v>60.35</c:v>
                </c:pt>
                <c:pt idx="1867">
                  <c:v>60.4</c:v>
                </c:pt>
                <c:pt idx="1868">
                  <c:v>60.5</c:v>
                </c:pt>
                <c:pt idx="1869">
                  <c:v>61.4</c:v>
                </c:pt>
                <c:pt idx="1870">
                  <c:v>62.4</c:v>
                </c:pt>
                <c:pt idx="1871">
                  <c:v>61.65</c:v>
                </c:pt>
                <c:pt idx="1872">
                  <c:v>60.9</c:v>
                </c:pt>
                <c:pt idx="1873">
                  <c:v>60.25</c:v>
                </c:pt>
                <c:pt idx="1874">
                  <c:v>59.65</c:v>
                </c:pt>
                <c:pt idx="1875">
                  <c:v>60.3</c:v>
                </c:pt>
                <c:pt idx="1876">
                  <c:v>60.95</c:v>
                </c:pt>
                <c:pt idx="1877">
                  <c:v>61.35</c:v>
                </c:pt>
                <c:pt idx="1878">
                  <c:v>62.75</c:v>
                </c:pt>
                <c:pt idx="1879">
                  <c:v>62.4</c:v>
                </c:pt>
                <c:pt idx="1880">
                  <c:v>61.7</c:v>
                </c:pt>
                <c:pt idx="1881">
                  <c:v>62.65</c:v>
                </c:pt>
                <c:pt idx="1882">
                  <c:v>62.25</c:v>
                </c:pt>
                <c:pt idx="1883">
                  <c:v>62.75</c:v>
                </c:pt>
                <c:pt idx="1884">
                  <c:v>61.95</c:v>
                </c:pt>
                <c:pt idx="1885">
                  <c:v>62.25</c:v>
                </c:pt>
                <c:pt idx="1886">
                  <c:v>61.65</c:v>
                </c:pt>
                <c:pt idx="1887">
                  <c:v>61.25</c:v>
                </c:pt>
                <c:pt idx="1888">
                  <c:v>60.25</c:v>
                </c:pt>
                <c:pt idx="1889">
                  <c:v>59.95</c:v>
                </c:pt>
                <c:pt idx="1890">
                  <c:v>60.35</c:v>
                </c:pt>
                <c:pt idx="1891">
                  <c:v>60.2</c:v>
                </c:pt>
                <c:pt idx="1892">
                  <c:v>60.75</c:v>
                </c:pt>
                <c:pt idx="1893">
                  <c:v>61.25</c:v>
                </c:pt>
                <c:pt idx="1894">
                  <c:v>61.55</c:v>
                </c:pt>
                <c:pt idx="1895">
                  <c:v>63</c:v>
                </c:pt>
                <c:pt idx="1896">
                  <c:v>64.05</c:v>
                </c:pt>
                <c:pt idx="1897">
                  <c:v>63.65</c:v>
                </c:pt>
                <c:pt idx="1898">
                  <c:v>65.5</c:v>
                </c:pt>
                <c:pt idx="1899">
                  <c:v>65.25</c:v>
                </c:pt>
                <c:pt idx="1900">
                  <c:v>64.95</c:v>
                </c:pt>
                <c:pt idx="1901">
                  <c:v>65.75</c:v>
                </c:pt>
                <c:pt idx="1902">
                  <c:v>66</c:v>
                </c:pt>
                <c:pt idx="1903">
                  <c:v>66.150000000000006</c:v>
                </c:pt>
                <c:pt idx="1904">
                  <c:v>67</c:v>
                </c:pt>
                <c:pt idx="1905">
                  <c:v>66.900000000000006</c:v>
                </c:pt>
                <c:pt idx="1906">
                  <c:v>66.150000000000006</c:v>
                </c:pt>
                <c:pt idx="1907">
                  <c:v>66.400000000000006</c:v>
                </c:pt>
                <c:pt idx="1908">
                  <c:v>66.3</c:v>
                </c:pt>
                <c:pt idx="1909">
                  <c:v>65.75</c:v>
                </c:pt>
                <c:pt idx="1910">
                  <c:v>65.5</c:v>
                </c:pt>
                <c:pt idx="1911">
                  <c:v>64.8</c:v>
                </c:pt>
                <c:pt idx="1912">
                  <c:v>64.400000000000006</c:v>
                </c:pt>
                <c:pt idx="1913">
                  <c:v>64.25</c:v>
                </c:pt>
                <c:pt idx="1914">
                  <c:v>64.95</c:v>
                </c:pt>
                <c:pt idx="1915">
                  <c:v>65</c:v>
                </c:pt>
                <c:pt idx="1916">
                  <c:v>64.349999999999994</c:v>
                </c:pt>
                <c:pt idx="1917">
                  <c:v>64.3</c:v>
                </c:pt>
                <c:pt idx="1918">
                  <c:v>64.150000000000006</c:v>
                </c:pt>
                <c:pt idx="1919">
                  <c:v>64.55</c:v>
                </c:pt>
                <c:pt idx="1920">
                  <c:v>66</c:v>
                </c:pt>
                <c:pt idx="1921">
                  <c:v>65.3</c:v>
                </c:pt>
                <c:pt idx="1922">
                  <c:v>65.8</c:v>
                </c:pt>
                <c:pt idx="1923">
                  <c:v>67</c:v>
                </c:pt>
                <c:pt idx="1924">
                  <c:v>67.7</c:v>
                </c:pt>
                <c:pt idx="1925">
                  <c:v>69.2</c:v>
                </c:pt>
                <c:pt idx="1926">
                  <c:v>68.75</c:v>
                </c:pt>
                <c:pt idx="1927">
                  <c:v>67.8</c:v>
                </c:pt>
                <c:pt idx="1928">
                  <c:v>67.95</c:v>
                </c:pt>
                <c:pt idx="1929">
                  <c:v>68.05</c:v>
                </c:pt>
                <c:pt idx="1930">
                  <c:v>69.5</c:v>
                </c:pt>
                <c:pt idx="1931">
                  <c:v>72.900000000000006</c:v>
                </c:pt>
                <c:pt idx="1932">
                  <c:v>74.45</c:v>
                </c:pt>
                <c:pt idx="1933">
                  <c:v>76.099999999999994</c:v>
                </c:pt>
                <c:pt idx="1934">
                  <c:v>75.45</c:v>
                </c:pt>
                <c:pt idx="1935">
                  <c:v>75.75</c:v>
                </c:pt>
                <c:pt idx="1936">
                  <c:v>76.2</c:v>
                </c:pt>
                <c:pt idx="1937">
                  <c:v>75.650000000000006</c:v>
                </c:pt>
                <c:pt idx="1938">
                  <c:v>75.8</c:v>
                </c:pt>
                <c:pt idx="1939">
                  <c:v>74.7</c:v>
                </c:pt>
                <c:pt idx="1940">
                  <c:v>74.55</c:v>
                </c:pt>
                <c:pt idx="1941">
                  <c:v>77.5</c:v>
                </c:pt>
                <c:pt idx="1942">
                  <c:v>78.5</c:v>
                </c:pt>
                <c:pt idx="1943">
                  <c:v>77.400000000000006</c:v>
                </c:pt>
                <c:pt idx="1944">
                  <c:v>77.2</c:v>
                </c:pt>
                <c:pt idx="1945">
                  <c:v>76.45</c:v>
                </c:pt>
                <c:pt idx="1946">
                  <c:v>76.349999999999994</c:v>
                </c:pt>
                <c:pt idx="1947">
                  <c:v>78.5</c:v>
                </c:pt>
                <c:pt idx="1948">
                  <c:v>77.8</c:v>
                </c:pt>
                <c:pt idx="1949">
                  <c:v>78.599999999999994</c:v>
                </c:pt>
                <c:pt idx="1950">
                  <c:v>78.650000000000006</c:v>
                </c:pt>
                <c:pt idx="1951">
                  <c:v>79</c:v>
                </c:pt>
                <c:pt idx="1952">
                  <c:v>79.5</c:v>
                </c:pt>
                <c:pt idx="1953">
                  <c:v>78.150000000000006</c:v>
                </c:pt>
                <c:pt idx="1954">
                  <c:v>77.150000000000006</c:v>
                </c:pt>
                <c:pt idx="1955">
                  <c:v>77.150000000000006</c:v>
                </c:pt>
                <c:pt idx="1956">
                  <c:v>77.349999999999994</c:v>
                </c:pt>
                <c:pt idx="1957">
                  <c:v>78.5</c:v>
                </c:pt>
                <c:pt idx="1958">
                  <c:v>80</c:v>
                </c:pt>
                <c:pt idx="1959">
                  <c:v>79</c:v>
                </c:pt>
                <c:pt idx="1960">
                  <c:v>79.400000000000006</c:v>
                </c:pt>
                <c:pt idx="1961">
                  <c:v>78.05</c:v>
                </c:pt>
                <c:pt idx="1962">
                  <c:v>77</c:v>
                </c:pt>
                <c:pt idx="1963">
                  <c:v>78.650000000000006</c:v>
                </c:pt>
                <c:pt idx="1964">
                  <c:v>78.849999999999994</c:v>
                </c:pt>
                <c:pt idx="1965">
                  <c:v>79</c:v>
                </c:pt>
                <c:pt idx="1966">
                  <c:v>78.599999999999994</c:v>
                </c:pt>
                <c:pt idx="1967">
                  <c:v>79.349999999999994</c:v>
                </c:pt>
                <c:pt idx="1968">
                  <c:v>79.95</c:v>
                </c:pt>
                <c:pt idx="1969">
                  <c:v>81.849999999999994</c:v>
                </c:pt>
                <c:pt idx="1970">
                  <c:v>81.25</c:v>
                </c:pt>
                <c:pt idx="1971">
                  <c:v>81.400000000000006</c:v>
                </c:pt>
                <c:pt idx="1972">
                  <c:v>81.5</c:v>
                </c:pt>
                <c:pt idx="1973">
                  <c:v>81.5</c:v>
                </c:pt>
                <c:pt idx="1974">
                  <c:v>81</c:v>
                </c:pt>
                <c:pt idx="1975">
                  <c:v>81</c:v>
                </c:pt>
                <c:pt idx="1976">
                  <c:v>82.25</c:v>
                </c:pt>
                <c:pt idx="1977">
                  <c:v>81.5</c:v>
                </c:pt>
                <c:pt idx="1978">
                  <c:v>81</c:v>
                </c:pt>
                <c:pt idx="1979">
                  <c:v>81.8</c:v>
                </c:pt>
                <c:pt idx="1980">
                  <c:v>81.95</c:v>
                </c:pt>
                <c:pt idx="1981">
                  <c:v>83</c:v>
                </c:pt>
                <c:pt idx="1982">
                  <c:v>82</c:v>
                </c:pt>
                <c:pt idx="1983">
                  <c:v>82.55</c:v>
                </c:pt>
                <c:pt idx="1984">
                  <c:v>84.05</c:v>
                </c:pt>
                <c:pt idx="1985">
                  <c:v>82.4</c:v>
                </c:pt>
                <c:pt idx="1986">
                  <c:v>80</c:v>
                </c:pt>
                <c:pt idx="1987">
                  <c:v>78.95</c:v>
                </c:pt>
                <c:pt idx="1988">
                  <c:v>79.5</c:v>
                </c:pt>
                <c:pt idx="1989">
                  <c:v>79.2</c:v>
                </c:pt>
                <c:pt idx="1990">
                  <c:v>78.5</c:v>
                </c:pt>
                <c:pt idx="1991">
                  <c:v>78.55</c:v>
                </c:pt>
                <c:pt idx="1992">
                  <c:v>77</c:v>
                </c:pt>
                <c:pt idx="1993">
                  <c:v>77.5</c:v>
                </c:pt>
                <c:pt idx="1994">
                  <c:v>78.05</c:v>
                </c:pt>
                <c:pt idx="1995">
                  <c:v>80</c:v>
                </c:pt>
                <c:pt idx="1996">
                  <c:v>79.2</c:v>
                </c:pt>
                <c:pt idx="1997">
                  <c:v>79</c:v>
                </c:pt>
                <c:pt idx="1998">
                  <c:v>80.900000000000006</c:v>
                </c:pt>
                <c:pt idx="1999">
                  <c:v>81.05</c:v>
                </c:pt>
                <c:pt idx="2000">
                  <c:v>82.2</c:v>
                </c:pt>
                <c:pt idx="2001">
                  <c:v>84.6</c:v>
                </c:pt>
                <c:pt idx="2002">
                  <c:v>84.8</c:v>
                </c:pt>
                <c:pt idx="2003">
                  <c:v>84.1</c:v>
                </c:pt>
                <c:pt idx="2004">
                  <c:v>85.9</c:v>
                </c:pt>
                <c:pt idx="2005">
                  <c:v>87.25</c:v>
                </c:pt>
                <c:pt idx="2006">
                  <c:v>88.2</c:v>
                </c:pt>
                <c:pt idx="2007">
                  <c:v>88</c:v>
                </c:pt>
                <c:pt idx="2008">
                  <c:v>89</c:v>
                </c:pt>
                <c:pt idx="2009">
                  <c:v>88.2</c:v>
                </c:pt>
                <c:pt idx="2010">
                  <c:v>88.85</c:v>
                </c:pt>
                <c:pt idx="2011">
                  <c:v>87.7</c:v>
                </c:pt>
                <c:pt idx="2012">
                  <c:v>86.5</c:v>
                </c:pt>
                <c:pt idx="2013">
                  <c:v>88.25</c:v>
                </c:pt>
                <c:pt idx="2014">
                  <c:v>87.75</c:v>
                </c:pt>
                <c:pt idx="2015">
                  <c:v>87.05</c:v>
                </c:pt>
                <c:pt idx="2016">
                  <c:v>85.5</c:v>
                </c:pt>
                <c:pt idx="2017">
                  <c:v>84.95</c:v>
                </c:pt>
                <c:pt idx="2018">
                  <c:v>84</c:v>
                </c:pt>
                <c:pt idx="2019">
                  <c:v>83.8</c:v>
                </c:pt>
                <c:pt idx="2020">
                  <c:v>82.1</c:v>
                </c:pt>
                <c:pt idx="2021">
                  <c:v>82.5</c:v>
                </c:pt>
                <c:pt idx="2022">
                  <c:v>85.6</c:v>
                </c:pt>
                <c:pt idx="2023">
                  <c:v>86</c:v>
                </c:pt>
                <c:pt idx="2024">
                  <c:v>85.75</c:v>
                </c:pt>
                <c:pt idx="2025">
                  <c:v>85.15</c:v>
                </c:pt>
                <c:pt idx="2026">
                  <c:v>85.1</c:v>
                </c:pt>
                <c:pt idx="2027">
                  <c:v>83.4</c:v>
                </c:pt>
                <c:pt idx="2028">
                  <c:v>87</c:v>
                </c:pt>
                <c:pt idx="2029">
                  <c:v>88</c:v>
                </c:pt>
                <c:pt idx="2030">
                  <c:v>88.05</c:v>
                </c:pt>
                <c:pt idx="2031">
                  <c:v>88.4</c:v>
                </c:pt>
                <c:pt idx="2032">
                  <c:v>89.5</c:v>
                </c:pt>
                <c:pt idx="2033">
                  <c:v>91</c:v>
                </c:pt>
                <c:pt idx="2034">
                  <c:v>91</c:v>
                </c:pt>
                <c:pt idx="2035">
                  <c:v>90.55</c:v>
                </c:pt>
                <c:pt idx="2036">
                  <c:v>90.95</c:v>
                </c:pt>
                <c:pt idx="2037">
                  <c:v>91.5</c:v>
                </c:pt>
                <c:pt idx="2038">
                  <c:v>91.5</c:v>
                </c:pt>
                <c:pt idx="2039">
                  <c:v>91.8</c:v>
                </c:pt>
                <c:pt idx="2040">
                  <c:v>92.05</c:v>
                </c:pt>
                <c:pt idx="2041">
                  <c:v>90.75</c:v>
                </c:pt>
                <c:pt idx="2042">
                  <c:v>91</c:v>
                </c:pt>
                <c:pt idx="2043">
                  <c:v>90.8</c:v>
                </c:pt>
                <c:pt idx="2044">
                  <c:v>92</c:v>
                </c:pt>
                <c:pt idx="2045">
                  <c:v>94.75</c:v>
                </c:pt>
                <c:pt idx="2046">
                  <c:v>95.5</c:v>
                </c:pt>
                <c:pt idx="2047">
                  <c:v>98</c:v>
                </c:pt>
                <c:pt idx="2048">
                  <c:v>95.3</c:v>
                </c:pt>
                <c:pt idx="2049">
                  <c:v>95.6</c:v>
                </c:pt>
                <c:pt idx="2050">
                  <c:v>95</c:v>
                </c:pt>
                <c:pt idx="2051">
                  <c:v>94.8</c:v>
                </c:pt>
                <c:pt idx="2052">
                  <c:v>94.95</c:v>
                </c:pt>
                <c:pt idx="2053">
                  <c:v>95.3</c:v>
                </c:pt>
                <c:pt idx="2054">
                  <c:v>95.35</c:v>
                </c:pt>
                <c:pt idx="2055">
                  <c:v>93.9</c:v>
                </c:pt>
                <c:pt idx="2056">
                  <c:v>93</c:v>
                </c:pt>
                <c:pt idx="2057">
                  <c:v>95</c:v>
                </c:pt>
                <c:pt idx="2058">
                  <c:v>94.8</c:v>
                </c:pt>
                <c:pt idx="2059">
                  <c:v>95.5</c:v>
                </c:pt>
                <c:pt idx="2060">
                  <c:v>97.55</c:v>
                </c:pt>
                <c:pt idx="2061">
                  <c:v>95.65</c:v>
                </c:pt>
                <c:pt idx="2062">
                  <c:v>96</c:v>
                </c:pt>
                <c:pt idx="2063">
                  <c:v>94.95</c:v>
                </c:pt>
                <c:pt idx="2064">
                  <c:v>94.5</c:v>
                </c:pt>
                <c:pt idx="2065">
                  <c:v>93.75</c:v>
                </c:pt>
                <c:pt idx="2066">
                  <c:v>93.05</c:v>
                </c:pt>
                <c:pt idx="2067">
                  <c:v>93.8</c:v>
                </c:pt>
                <c:pt idx="2068">
                  <c:v>95.6</c:v>
                </c:pt>
                <c:pt idx="2069">
                  <c:v>95.6</c:v>
                </c:pt>
                <c:pt idx="2070">
                  <c:v>96.7</c:v>
                </c:pt>
                <c:pt idx="2071">
                  <c:v>100.4</c:v>
                </c:pt>
                <c:pt idx="2072">
                  <c:v>99.45</c:v>
                </c:pt>
                <c:pt idx="2073">
                  <c:v>99.4</c:v>
                </c:pt>
                <c:pt idx="2074">
                  <c:v>98.45</c:v>
                </c:pt>
                <c:pt idx="2075">
                  <c:v>99.45</c:v>
                </c:pt>
                <c:pt idx="2076">
                  <c:v>99.4</c:v>
                </c:pt>
                <c:pt idx="2077">
                  <c:v>100</c:v>
                </c:pt>
                <c:pt idx="2078">
                  <c:v>100</c:v>
                </c:pt>
                <c:pt idx="2079">
                  <c:v>97.8</c:v>
                </c:pt>
                <c:pt idx="2080">
                  <c:v>96.5</c:v>
                </c:pt>
                <c:pt idx="2081">
                  <c:v>96.25</c:v>
                </c:pt>
                <c:pt idx="2082">
                  <c:v>95</c:v>
                </c:pt>
                <c:pt idx="2083">
                  <c:v>95</c:v>
                </c:pt>
                <c:pt idx="2084">
                  <c:v>95.05</c:v>
                </c:pt>
                <c:pt idx="2085">
                  <c:v>96</c:v>
                </c:pt>
                <c:pt idx="2086">
                  <c:v>98.65</c:v>
                </c:pt>
                <c:pt idx="2087">
                  <c:v>97.25</c:v>
                </c:pt>
                <c:pt idx="2088">
                  <c:v>97.2</c:v>
                </c:pt>
                <c:pt idx="2089">
                  <c:v>96.85</c:v>
                </c:pt>
                <c:pt idx="2090">
                  <c:v>96</c:v>
                </c:pt>
                <c:pt idx="2091">
                  <c:v>97</c:v>
                </c:pt>
                <c:pt idx="2092">
                  <c:v>98.8</c:v>
                </c:pt>
                <c:pt idx="2093">
                  <c:v>99.4</c:v>
                </c:pt>
                <c:pt idx="2094">
                  <c:v>103.1</c:v>
                </c:pt>
                <c:pt idx="2095">
                  <c:v>101.7</c:v>
                </c:pt>
                <c:pt idx="2096">
                  <c:v>101.7</c:v>
                </c:pt>
                <c:pt idx="2097">
                  <c:v>102.6</c:v>
                </c:pt>
                <c:pt idx="2098">
                  <c:v>103.4</c:v>
                </c:pt>
                <c:pt idx="2099">
                  <c:v>102.1</c:v>
                </c:pt>
                <c:pt idx="2100">
                  <c:v>102</c:v>
                </c:pt>
                <c:pt idx="2101">
                  <c:v>104</c:v>
                </c:pt>
                <c:pt idx="2102">
                  <c:v>103.7</c:v>
                </c:pt>
                <c:pt idx="2103">
                  <c:v>104</c:v>
                </c:pt>
                <c:pt idx="2104">
                  <c:v>103</c:v>
                </c:pt>
                <c:pt idx="2105">
                  <c:v>104.1</c:v>
                </c:pt>
                <c:pt idx="2106">
                  <c:v>103.5</c:v>
                </c:pt>
                <c:pt idx="2107">
                  <c:v>104.3</c:v>
                </c:pt>
                <c:pt idx="2108">
                  <c:v>105.1</c:v>
                </c:pt>
                <c:pt idx="2109">
                  <c:v>104.5</c:v>
                </c:pt>
                <c:pt idx="2110">
                  <c:v>105.1</c:v>
                </c:pt>
                <c:pt idx="2111">
                  <c:v>104.1</c:v>
                </c:pt>
                <c:pt idx="2112">
                  <c:v>104.1</c:v>
                </c:pt>
                <c:pt idx="2113">
                  <c:v>103.5</c:v>
                </c:pt>
                <c:pt idx="2114">
                  <c:v>102</c:v>
                </c:pt>
                <c:pt idx="2115">
                  <c:v>100.2</c:v>
                </c:pt>
                <c:pt idx="2116">
                  <c:v>101.3</c:v>
                </c:pt>
                <c:pt idx="2117">
                  <c:v>100.7</c:v>
                </c:pt>
                <c:pt idx="2118">
                  <c:v>98.15</c:v>
                </c:pt>
                <c:pt idx="2119">
                  <c:v>96.95</c:v>
                </c:pt>
                <c:pt idx="2120">
                  <c:v>97</c:v>
                </c:pt>
                <c:pt idx="2121">
                  <c:v>98.8</c:v>
                </c:pt>
                <c:pt idx="2122">
                  <c:v>97.8</c:v>
                </c:pt>
                <c:pt idx="2123">
                  <c:v>98.05</c:v>
                </c:pt>
                <c:pt idx="2124">
                  <c:v>97.6</c:v>
                </c:pt>
                <c:pt idx="2125">
                  <c:v>96.5</c:v>
                </c:pt>
                <c:pt idx="2126">
                  <c:v>98.7</c:v>
                </c:pt>
                <c:pt idx="2127">
                  <c:v>98.75</c:v>
                </c:pt>
                <c:pt idx="2128">
                  <c:v>97.4</c:v>
                </c:pt>
                <c:pt idx="2129">
                  <c:v>100</c:v>
                </c:pt>
                <c:pt idx="2130">
                  <c:v>99.8</c:v>
                </c:pt>
                <c:pt idx="2131">
                  <c:v>100.1</c:v>
                </c:pt>
                <c:pt idx="2132">
                  <c:v>102</c:v>
                </c:pt>
                <c:pt idx="2133">
                  <c:v>101.9</c:v>
                </c:pt>
                <c:pt idx="2134">
                  <c:v>101.4</c:v>
                </c:pt>
                <c:pt idx="2135">
                  <c:v>100.5</c:v>
                </c:pt>
                <c:pt idx="2136">
                  <c:v>101</c:v>
                </c:pt>
                <c:pt idx="2137">
                  <c:v>102.8</c:v>
                </c:pt>
                <c:pt idx="2138">
                  <c:v>104.2</c:v>
                </c:pt>
                <c:pt idx="2139">
                  <c:v>104.3</c:v>
                </c:pt>
                <c:pt idx="2140">
                  <c:v>104.5</c:v>
                </c:pt>
                <c:pt idx="2141">
                  <c:v>103.8</c:v>
                </c:pt>
                <c:pt idx="2142">
                  <c:v>101</c:v>
                </c:pt>
                <c:pt idx="2143">
                  <c:v>101.5</c:v>
                </c:pt>
                <c:pt idx="2144">
                  <c:v>102</c:v>
                </c:pt>
                <c:pt idx="2145">
                  <c:v>102.7</c:v>
                </c:pt>
                <c:pt idx="2146">
                  <c:v>104.6</c:v>
                </c:pt>
                <c:pt idx="2147">
                  <c:v>104.4</c:v>
                </c:pt>
                <c:pt idx="2148">
                  <c:v>106</c:v>
                </c:pt>
                <c:pt idx="2149">
                  <c:v>105.3</c:v>
                </c:pt>
                <c:pt idx="2150">
                  <c:v>104</c:v>
                </c:pt>
                <c:pt idx="2151">
                  <c:v>104</c:v>
                </c:pt>
                <c:pt idx="2152">
                  <c:v>101.7</c:v>
                </c:pt>
                <c:pt idx="2153">
                  <c:v>100.6</c:v>
                </c:pt>
                <c:pt idx="2154">
                  <c:v>100.2</c:v>
                </c:pt>
                <c:pt idx="2155">
                  <c:v>101.4</c:v>
                </c:pt>
                <c:pt idx="2156">
                  <c:v>101.5</c:v>
                </c:pt>
                <c:pt idx="2157">
                  <c:v>102.3</c:v>
                </c:pt>
                <c:pt idx="2158">
                  <c:v>100.6</c:v>
                </c:pt>
                <c:pt idx="2159">
                  <c:v>99.7</c:v>
                </c:pt>
                <c:pt idx="2160">
                  <c:v>102.9</c:v>
                </c:pt>
                <c:pt idx="2161">
                  <c:v>101.8</c:v>
                </c:pt>
                <c:pt idx="2162">
                  <c:v>97.45</c:v>
                </c:pt>
                <c:pt idx="2163">
                  <c:v>95.8</c:v>
                </c:pt>
                <c:pt idx="2164">
                  <c:v>94.4</c:v>
                </c:pt>
                <c:pt idx="2165">
                  <c:v>93.35</c:v>
                </c:pt>
                <c:pt idx="2166">
                  <c:v>92</c:v>
                </c:pt>
                <c:pt idx="2167">
                  <c:v>93</c:v>
                </c:pt>
                <c:pt idx="2168">
                  <c:v>90.9</c:v>
                </c:pt>
                <c:pt idx="2169">
                  <c:v>89.45</c:v>
                </c:pt>
                <c:pt idx="2170">
                  <c:v>94</c:v>
                </c:pt>
                <c:pt idx="2171">
                  <c:v>93.15</c:v>
                </c:pt>
                <c:pt idx="2172">
                  <c:v>96.5</c:v>
                </c:pt>
                <c:pt idx="2173">
                  <c:v>96.9</c:v>
                </c:pt>
                <c:pt idx="2174">
                  <c:v>98.65</c:v>
                </c:pt>
                <c:pt idx="2175">
                  <c:v>98.5</c:v>
                </c:pt>
                <c:pt idx="2176">
                  <c:v>100.9</c:v>
                </c:pt>
                <c:pt idx="2177">
                  <c:v>104</c:v>
                </c:pt>
                <c:pt idx="2178">
                  <c:v>103.7</c:v>
                </c:pt>
                <c:pt idx="2179">
                  <c:v>108.2</c:v>
                </c:pt>
                <c:pt idx="2180">
                  <c:v>107.3</c:v>
                </c:pt>
                <c:pt idx="2181">
                  <c:v>107.1</c:v>
                </c:pt>
                <c:pt idx="2182">
                  <c:v>108.2</c:v>
                </c:pt>
                <c:pt idx="2183">
                  <c:v>108.4</c:v>
                </c:pt>
                <c:pt idx="2184">
                  <c:v>109</c:v>
                </c:pt>
                <c:pt idx="2185">
                  <c:v>107.9</c:v>
                </c:pt>
                <c:pt idx="2186">
                  <c:v>108.7</c:v>
                </c:pt>
                <c:pt idx="2187">
                  <c:v>109.5</c:v>
                </c:pt>
                <c:pt idx="2188">
                  <c:v>109</c:v>
                </c:pt>
                <c:pt idx="2189">
                  <c:v>108.6</c:v>
                </c:pt>
                <c:pt idx="2190">
                  <c:v>107</c:v>
                </c:pt>
                <c:pt idx="2191">
                  <c:v>108</c:v>
                </c:pt>
                <c:pt idx="2192">
                  <c:v>108.2</c:v>
                </c:pt>
                <c:pt idx="2193">
                  <c:v>109.3</c:v>
                </c:pt>
                <c:pt idx="2194">
                  <c:v>108.9</c:v>
                </c:pt>
                <c:pt idx="2195">
                  <c:v>108.6</c:v>
                </c:pt>
                <c:pt idx="2196">
                  <c:v>109</c:v>
                </c:pt>
                <c:pt idx="2197">
                  <c:v>110.8</c:v>
                </c:pt>
                <c:pt idx="2198">
                  <c:v>109.8</c:v>
                </c:pt>
                <c:pt idx="2199">
                  <c:v>109.7</c:v>
                </c:pt>
                <c:pt idx="2200">
                  <c:v>109.9</c:v>
                </c:pt>
                <c:pt idx="2201">
                  <c:v>110.4</c:v>
                </c:pt>
                <c:pt idx="2202">
                  <c:v>110.3</c:v>
                </c:pt>
                <c:pt idx="2203">
                  <c:v>110.8</c:v>
                </c:pt>
                <c:pt idx="2204">
                  <c:v>110.6</c:v>
                </c:pt>
                <c:pt idx="2205">
                  <c:v>112.5</c:v>
                </c:pt>
                <c:pt idx="2206">
                  <c:v>110.6</c:v>
                </c:pt>
                <c:pt idx="2207">
                  <c:v>108.8</c:v>
                </c:pt>
                <c:pt idx="2208">
                  <c:v>110.1</c:v>
                </c:pt>
                <c:pt idx="2209">
                  <c:v>109.4</c:v>
                </c:pt>
                <c:pt idx="2210">
                  <c:v>107.4</c:v>
                </c:pt>
                <c:pt idx="2211">
                  <c:v>106.8</c:v>
                </c:pt>
                <c:pt idx="2212">
                  <c:v>107.4</c:v>
                </c:pt>
                <c:pt idx="2213">
                  <c:v>108.7</c:v>
                </c:pt>
                <c:pt idx="2214">
                  <c:v>111.5</c:v>
                </c:pt>
                <c:pt idx="2215">
                  <c:v>112</c:v>
                </c:pt>
                <c:pt idx="2216">
                  <c:v>112.7</c:v>
                </c:pt>
                <c:pt idx="2217">
                  <c:v>113</c:v>
                </c:pt>
                <c:pt idx="2218">
                  <c:v>112.7</c:v>
                </c:pt>
                <c:pt idx="2219">
                  <c:v>112.5</c:v>
                </c:pt>
                <c:pt idx="2220">
                  <c:v>112.3</c:v>
                </c:pt>
                <c:pt idx="2221">
                  <c:v>111.8</c:v>
                </c:pt>
                <c:pt idx="2222">
                  <c:v>109.9</c:v>
                </c:pt>
                <c:pt idx="2223">
                  <c:v>112.4</c:v>
                </c:pt>
                <c:pt idx="2224">
                  <c:v>113.2</c:v>
                </c:pt>
                <c:pt idx="2225">
                  <c:v>116.4</c:v>
                </c:pt>
                <c:pt idx="2226">
                  <c:v>117.7</c:v>
                </c:pt>
                <c:pt idx="2227">
                  <c:v>115.6</c:v>
                </c:pt>
                <c:pt idx="2228">
                  <c:v>117</c:v>
                </c:pt>
                <c:pt idx="2229">
                  <c:v>117</c:v>
                </c:pt>
                <c:pt idx="2230">
                  <c:v>118.9</c:v>
                </c:pt>
                <c:pt idx="2231">
                  <c:v>119.3</c:v>
                </c:pt>
                <c:pt idx="2232">
                  <c:v>119.2</c:v>
                </c:pt>
                <c:pt idx="2233">
                  <c:v>118.6</c:v>
                </c:pt>
                <c:pt idx="2234">
                  <c:v>119.9</c:v>
                </c:pt>
                <c:pt idx="2235">
                  <c:v>123.6</c:v>
                </c:pt>
                <c:pt idx="2236">
                  <c:v>122.5</c:v>
                </c:pt>
                <c:pt idx="2237">
                  <c:v>123.5</c:v>
                </c:pt>
                <c:pt idx="2238">
                  <c:v>124.8</c:v>
                </c:pt>
                <c:pt idx="2239">
                  <c:v>126</c:v>
                </c:pt>
                <c:pt idx="2240">
                  <c:v>126.4</c:v>
                </c:pt>
                <c:pt idx="2241">
                  <c:v>125</c:v>
                </c:pt>
                <c:pt idx="2242">
                  <c:v>127.7</c:v>
                </c:pt>
                <c:pt idx="2243">
                  <c:v>125.9</c:v>
                </c:pt>
                <c:pt idx="2244">
                  <c:v>127.8</c:v>
                </c:pt>
                <c:pt idx="2245">
                  <c:v>127.4</c:v>
                </c:pt>
                <c:pt idx="2246">
                  <c:v>128.6</c:v>
                </c:pt>
                <c:pt idx="2247">
                  <c:v>128.1</c:v>
                </c:pt>
                <c:pt idx="2248">
                  <c:v>131.80000000000001</c:v>
                </c:pt>
                <c:pt idx="2249">
                  <c:v>132</c:v>
                </c:pt>
                <c:pt idx="2250">
                  <c:v>131.30000000000001</c:v>
                </c:pt>
                <c:pt idx="2251">
                  <c:v>130.5</c:v>
                </c:pt>
                <c:pt idx="2252">
                  <c:v>132.80000000000001</c:v>
                </c:pt>
                <c:pt idx="2253">
                  <c:v>133.6</c:v>
                </c:pt>
                <c:pt idx="2254">
                  <c:v>133.69999999999999</c:v>
                </c:pt>
                <c:pt idx="2255">
                  <c:v>133.69999999999999</c:v>
                </c:pt>
                <c:pt idx="2256">
                  <c:v>133.5</c:v>
                </c:pt>
                <c:pt idx="2257">
                  <c:v>134.4</c:v>
                </c:pt>
                <c:pt idx="2258">
                  <c:v>133</c:v>
                </c:pt>
                <c:pt idx="2259">
                  <c:v>132.4</c:v>
                </c:pt>
                <c:pt idx="2260">
                  <c:v>132.80000000000001</c:v>
                </c:pt>
                <c:pt idx="2261">
                  <c:v>133</c:v>
                </c:pt>
                <c:pt idx="2262">
                  <c:v>131.80000000000001</c:v>
                </c:pt>
                <c:pt idx="2263">
                  <c:v>134.19999999999999</c:v>
                </c:pt>
                <c:pt idx="2264">
                  <c:v>134.19999999999999</c:v>
                </c:pt>
                <c:pt idx="2265">
                  <c:v>134</c:v>
                </c:pt>
                <c:pt idx="2266">
                  <c:v>133.4</c:v>
                </c:pt>
                <c:pt idx="2267">
                  <c:v>136.4</c:v>
                </c:pt>
                <c:pt idx="2268">
                  <c:v>135.4</c:v>
                </c:pt>
                <c:pt idx="2269">
                  <c:v>137.1</c:v>
                </c:pt>
                <c:pt idx="2270">
                  <c:v>139.6</c:v>
                </c:pt>
                <c:pt idx="2271">
                  <c:v>140.1</c:v>
                </c:pt>
                <c:pt idx="2272">
                  <c:v>140.19999999999999</c:v>
                </c:pt>
                <c:pt idx="2273">
                  <c:v>140.80000000000001</c:v>
                </c:pt>
                <c:pt idx="2274">
                  <c:v>139</c:v>
                </c:pt>
                <c:pt idx="2275">
                  <c:v>138.5</c:v>
                </c:pt>
                <c:pt idx="2276">
                  <c:v>139.4</c:v>
                </c:pt>
                <c:pt idx="2277">
                  <c:v>138.80000000000001</c:v>
                </c:pt>
                <c:pt idx="2278">
                  <c:v>136.19999999999999</c:v>
                </c:pt>
                <c:pt idx="2279">
                  <c:v>136.19999999999999</c:v>
                </c:pt>
                <c:pt idx="2280">
                  <c:v>139.1</c:v>
                </c:pt>
                <c:pt idx="2281">
                  <c:v>139.19999999999999</c:v>
                </c:pt>
                <c:pt idx="2282">
                  <c:v>138.5</c:v>
                </c:pt>
                <c:pt idx="2283">
                  <c:v>140</c:v>
                </c:pt>
                <c:pt idx="2284">
                  <c:v>142.80000000000001</c:v>
                </c:pt>
                <c:pt idx="2285">
                  <c:v>143.30000000000001</c:v>
                </c:pt>
                <c:pt idx="2286">
                  <c:v>146.80000000000001</c:v>
                </c:pt>
                <c:pt idx="2287">
                  <c:v>147.30000000000001</c:v>
                </c:pt>
                <c:pt idx="2288">
                  <c:v>148.19999999999999</c:v>
                </c:pt>
                <c:pt idx="2289">
                  <c:v>149.6</c:v>
                </c:pt>
                <c:pt idx="2290">
                  <c:v>149</c:v>
                </c:pt>
                <c:pt idx="2291">
                  <c:v>148.4</c:v>
                </c:pt>
                <c:pt idx="2292">
                  <c:v>146.4</c:v>
                </c:pt>
                <c:pt idx="2293">
                  <c:v>149.30000000000001</c:v>
                </c:pt>
                <c:pt idx="2294">
                  <c:v>155.5</c:v>
                </c:pt>
                <c:pt idx="2295">
                  <c:v>153.69999999999999</c:v>
                </c:pt>
                <c:pt idx="2296">
                  <c:v>153.5</c:v>
                </c:pt>
                <c:pt idx="2297">
                  <c:v>154.19999999999999</c:v>
                </c:pt>
                <c:pt idx="2298">
                  <c:v>155.1</c:v>
                </c:pt>
                <c:pt idx="2299">
                  <c:v>151.9</c:v>
                </c:pt>
                <c:pt idx="2300">
                  <c:v>145.80000000000001</c:v>
                </c:pt>
                <c:pt idx="2301">
                  <c:v>144.6</c:v>
                </c:pt>
                <c:pt idx="2302">
                  <c:v>148</c:v>
                </c:pt>
                <c:pt idx="2303">
                  <c:v>144.19999999999999</c:v>
                </c:pt>
                <c:pt idx="2304">
                  <c:v>138.4</c:v>
                </c:pt>
                <c:pt idx="2305">
                  <c:v>137.9</c:v>
                </c:pt>
                <c:pt idx="2306">
                  <c:v>140.69999999999999</c:v>
                </c:pt>
                <c:pt idx="2307">
                  <c:v>140.5</c:v>
                </c:pt>
                <c:pt idx="2308">
                  <c:v>137.1</c:v>
                </c:pt>
                <c:pt idx="2309">
                  <c:v>141.30000000000001</c:v>
                </c:pt>
                <c:pt idx="2310">
                  <c:v>143.1</c:v>
                </c:pt>
                <c:pt idx="2311">
                  <c:v>144.80000000000001</c:v>
                </c:pt>
                <c:pt idx="2312">
                  <c:v>147</c:v>
                </c:pt>
                <c:pt idx="2313">
                  <c:v>147.1</c:v>
                </c:pt>
                <c:pt idx="2314">
                  <c:v>146.80000000000001</c:v>
                </c:pt>
                <c:pt idx="2315">
                  <c:v>147</c:v>
                </c:pt>
                <c:pt idx="2316">
                  <c:v>146.19999999999999</c:v>
                </c:pt>
                <c:pt idx="2317">
                  <c:v>145.1</c:v>
                </c:pt>
                <c:pt idx="2318">
                  <c:v>146.6</c:v>
                </c:pt>
                <c:pt idx="2319">
                  <c:v>146.30000000000001</c:v>
                </c:pt>
                <c:pt idx="2320">
                  <c:v>144.5</c:v>
                </c:pt>
                <c:pt idx="2321">
                  <c:v>144.6</c:v>
                </c:pt>
                <c:pt idx="2322">
                  <c:v>144</c:v>
                </c:pt>
                <c:pt idx="2323">
                  <c:v>143.30000000000001</c:v>
                </c:pt>
                <c:pt idx="2324">
                  <c:v>141.1</c:v>
                </c:pt>
                <c:pt idx="2325">
                  <c:v>139.4</c:v>
                </c:pt>
                <c:pt idx="2326">
                  <c:v>136.9</c:v>
                </c:pt>
                <c:pt idx="2327">
                  <c:v>136.4</c:v>
                </c:pt>
                <c:pt idx="2328">
                  <c:v>137.5</c:v>
                </c:pt>
                <c:pt idx="2329">
                  <c:v>136.80000000000001</c:v>
                </c:pt>
                <c:pt idx="2330">
                  <c:v>134.4</c:v>
                </c:pt>
                <c:pt idx="2331">
                  <c:v>130</c:v>
                </c:pt>
                <c:pt idx="2332">
                  <c:v>130.5</c:v>
                </c:pt>
                <c:pt idx="2333">
                  <c:v>127.7</c:v>
                </c:pt>
                <c:pt idx="2334">
                  <c:v>128.80000000000001</c:v>
                </c:pt>
                <c:pt idx="2335">
                  <c:v>132.4</c:v>
                </c:pt>
                <c:pt idx="2336">
                  <c:v>135</c:v>
                </c:pt>
                <c:pt idx="2337">
                  <c:v>132.69999999999999</c:v>
                </c:pt>
                <c:pt idx="2338">
                  <c:v>134</c:v>
                </c:pt>
                <c:pt idx="2339">
                  <c:v>135.30000000000001</c:v>
                </c:pt>
                <c:pt idx="2340">
                  <c:v>130.6</c:v>
                </c:pt>
                <c:pt idx="2341">
                  <c:v>130.30000000000001</c:v>
                </c:pt>
                <c:pt idx="2342">
                  <c:v>134</c:v>
                </c:pt>
                <c:pt idx="2343">
                  <c:v>132.19999999999999</c:v>
                </c:pt>
                <c:pt idx="2344">
                  <c:v>131.6</c:v>
                </c:pt>
                <c:pt idx="2345">
                  <c:v>129.80000000000001</c:v>
                </c:pt>
                <c:pt idx="2346">
                  <c:v>127.9</c:v>
                </c:pt>
                <c:pt idx="2347">
                  <c:v>127.5</c:v>
                </c:pt>
                <c:pt idx="2348">
                  <c:v>131.1</c:v>
                </c:pt>
                <c:pt idx="2349">
                  <c:v>134.5</c:v>
                </c:pt>
                <c:pt idx="2350">
                  <c:v>137</c:v>
                </c:pt>
                <c:pt idx="2351">
                  <c:v>136.80000000000001</c:v>
                </c:pt>
                <c:pt idx="2352">
                  <c:v>138</c:v>
                </c:pt>
                <c:pt idx="2353">
                  <c:v>140.1</c:v>
                </c:pt>
                <c:pt idx="2354">
                  <c:v>140.80000000000001</c:v>
                </c:pt>
                <c:pt idx="2355">
                  <c:v>140.30000000000001</c:v>
                </c:pt>
                <c:pt idx="2356">
                  <c:v>137.80000000000001</c:v>
                </c:pt>
                <c:pt idx="2357">
                  <c:v>135.1</c:v>
                </c:pt>
                <c:pt idx="2358">
                  <c:v>135</c:v>
                </c:pt>
                <c:pt idx="2359">
                  <c:v>134.80000000000001</c:v>
                </c:pt>
                <c:pt idx="2360">
                  <c:v>131.9</c:v>
                </c:pt>
                <c:pt idx="2361">
                  <c:v>134</c:v>
                </c:pt>
                <c:pt idx="2362">
                  <c:v>133.80000000000001</c:v>
                </c:pt>
                <c:pt idx="2363">
                  <c:v>132.4</c:v>
                </c:pt>
                <c:pt idx="2364">
                  <c:v>132.5</c:v>
                </c:pt>
                <c:pt idx="2365">
                  <c:v>133.4</c:v>
                </c:pt>
                <c:pt idx="2366">
                  <c:v>134</c:v>
                </c:pt>
                <c:pt idx="2367">
                  <c:v>135.30000000000001</c:v>
                </c:pt>
                <c:pt idx="2368">
                  <c:v>133.1</c:v>
                </c:pt>
                <c:pt idx="2369">
                  <c:v>131.19999999999999</c:v>
                </c:pt>
                <c:pt idx="2370">
                  <c:v>135.30000000000001</c:v>
                </c:pt>
                <c:pt idx="2371">
                  <c:v>132.80000000000001</c:v>
                </c:pt>
                <c:pt idx="2372">
                  <c:v>131.30000000000001</c:v>
                </c:pt>
                <c:pt idx="2373">
                  <c:v>132.5</c:v>
                </c:pt>
                <c:pt idx="2374">
                  <c:v>133.6</c:v>
                </c:pt>
                <c:pt idx="2375">
                  <c:v>133.5</c:v>
                </c:pt>
                <c:pt idx="2376">
                  <c:v>133</c:v>
                </c:pt>
                <c:pt idx="2377">
                  <c:v>129.19999999999999</c:v>
                </c:pt>
                <c:pt idx="2378">
                  <c:v>127.2</c:v>
                </c:pt>
                <c:pt idx="2379">
                  <c:v>123.5</c:v>
                </c:pt>
                <c:pt idx="2380">
                  <c:v>116.8</c:v>
                </c:pt>
                <c:pt idx="2381">
                  <c:v>122.2</c:v>
                </c:pt>
                <c:pt idx="2382">
                  <c:v>124.3</c:v>
                </c:pt>
                <c:pt idx="2383">
                  <c:v>129.69999999999999</c:v>
                </c:pt>
                <c:pt idx="2384">
                  <c:v>129.9</c:v>
                </c:pt>
                <c:pt idx="2385">
                  <c:v>129.5</c:v>
                </c:pt>
                <c:pt idx="2386">
                  <c:v>125.4</c:v>
                </c:pt>
                <c:pt idx="2387">
                  <c:v>125</c:v>
                </c:pt>
                <c:pt idx="2388">
                  <c:v>128</c:v>
                </c:pt>
                <c:pt idx="2389">
                  <c:v>124.4</c:v>
                </c:pt>
                <c:pt idx="2390">
                  <c:v>125.5</c:v>
                </c:pt>
                <c:pt idx="2391">
                  <c:v>127.7</c:v>
                </c:pt>
                <c:pt idx="2392">
                  <c:v>129.80000000000001</c:v>
                </c:pt>
                <c:pt idx="2393">
                  <c:v>128.5</c:v>
                </c:pt>
                <c:pt idx="2394">
                  <c:v>127.1</c:v>
                </c:pt>
                <c:pt idx="2395">
                  <c:v>126</c:v>
                </c:pt>
                <c:pt idx="2396">
                  <c:v>125.1</c:v>
                </c:pt>
                <c:pt idx="2397">
                  <c:v>125.3</c:v>
                </c:pt>
                <c:pt idx="2398">
                  <c:v>124.6</c:v>
                </c:pt>
                <c:pt idx="2399">
                  <c:v>121.3</c:v>
                </c:pt>
                <c:pt idx="2400">
                  <c:v>122.1</c:v>
                </c:pt>
                <c:pt idx="2401">
                  <c:v>118</c:v>
                </c:pt>
                <c:pt idx="2402">
                  <c:v>119.3</c:v>
                </c:pt>
                <c:pt idx="2403">
                  <c:v>116.2</c:v>
                </c:pt>
                <c:pt idx="2404">
                  <c:v>119.3</c:v>
                </c:pt>
                <c:pt idx="2405">
                  <c:v>118.2</c:v>
                </c:pt>
                <c:pt idx="2406">
                  <c:v>118.6</c:v>
                </c:pt>
                <c:pt idx="2407">
                  <c:v>120.3</c:v>
                </c:pt>
                <c:pt idx="2408">
                  <c:v>119.9</c:v>
                </c:pt>
                <c:pt idx="2409">
                  <c:v>122.6</c:v>
                </c:pt>
                <c:pt idx="2410">
                  <c:v>126</c:v>
                </c:pt>
                <c:pt idx="2411">
                  <c:v>126.8</c:v>
                </c:pt>
                <c:pt idx="2412">
                  <c:v>124.9</c:v>
                </c:pt>
                <c:pt idx="2413">
                  <c:v>125.5</c:v>
                </c:pt>
                <c:pt idx="2414">
                  <c:v>126.6</c:v>
                </c:pt>
                <c:pt idx="2415">
                  <c:v>128.1</c:v>
                </c:pt>
                <c:pt idx="2416">
                  <c:v>126.5</c:v>
                </c:pt>
                <c:pt idx="2417">
                  <c:v>125.7</c:v>
                </c:pt>
                <c:pt idx="2418">
                  <c:v>126.1</c:v>
                </c:pt>
                <c:pt idx="2419">
                  <c:v>125.9</c:v>
                </c:pt>
                <c:pt idx="2420">
                  <c:v>126.6</c:v>
                </c:pt>
                <c:pt idx="2421">
                  <c:v>128.9</c:v>
                </c:pt>
                <c:pt idx="2422">
                  <c:v>136.19999999999999</c:v>
                </c:pt>
                <c:pt idx="2423">
                  <c:v>140.80000000000001</c:v>
                </c:pt>
                <c:pt idx="2424">
                  <c:v>146.1</c:v>
                </c:pt>
                <c:pt idx="2425">
                  <c:v>148.1</c:v>
                </c:pt>
                <c:pt idx="2426">
                  <c:v>149.19999999999999</c:v>
                </c:pt>
                <c:pt idx="2427">
                  <c:v>149.30000000000001</c:v>
                </c:pt>
                <c:pt idx="2428">
                  <c:v>150.9</c:v>
                </c:pt>
                <c:pt idx="2429">
                  <c:v>154.9</c:v>
                </c:pt>
                <c:pt idx="2430">
                  <c:v>152.80000000000001</c:v>
                </c:pt>
                <c:pt idx="2431">
                  <c:v>153.5</c:v>
                </c:pt>
                <c:pt idx="2432">
                  <c:v>155</c:v>
                </c:pt>
                <c:pt idx="2433">
                  <c:v>153</c:v>
                </c:pt>
                <c:pt idx="2434">
                  <c:v>156.5</c:v>
                </c:pt>
                <c:pt idx="2435">
                  <c:v>153.19999999999999</c:v>
                </c:pt>
                <c:pt idx="2436">
                  <c:v>153.1</c:v>
                </c:pt>
                <c:pt idx="2437">
                  <c:v>157</c:v>
                </c:pt>
                <c:pt idx="2438">
                  <c:v>156.1</c:v>
                </c:pt>
                <c:pt idx="2439">
                  <c:v>154.9</c:v>
                </c:pt>
                <c:pt idx="2440">
                  <c:v>157.5</c:v>
                </c:pt>
                <c:pt idx="2441">
                  <c:v>160.5</c:v>
                </c:pt>
                <c:pt idx="2442">
                  <c:v>161.5</c:v>
                </c:pt>
                <c:pt idx="2443">
                  <c:v>161.19999999999999</c:v>
                </c:pt>
                <c:pt idx="2444">
                  <c:v>161.6</c:v>
                </c:pt>
                <c:pt idx="2445">
                  <c:v>162.30000000000001</c:v>
                </c:pt>
                <c:pt idx="2446">
                  <c:v>159.4</c:v>
                </c:pt>
                <c:pt idx="2447">
                  <c:v>161.1</c:v>
                </c:pt>
                <c:pt idx="2448">
                  <c:v>161.69999999999999</c:v>
                </c:pt>
                <c:pt idx="2449">
                  <c:v>163.6</c:v>
                </c:pt>
                <c:pt idx="2450">
                  <c:v>166.7</c:v>
                </c:pt>
                <c:pt idx="2451">
                  <c:v>166.6</c:v>
                </c:pt>
                <c:pt idx="2452">
                  <c:v>167.1</c:v>
                </c:pt>
                <c:pt idx="2453">
                  <c:v>164.7</c:v>
                </c:pt>
                <c:pt idx="2454">
                  <c:v>157.1</c:v>
                </c:pt>
                <c:pt idx="2455">
                  <c:v>158.69999999999999</c:v>
                </c:pt>
                <c:pt idx="2456">
                  <c:v>156.1</c:v>
                </c:pt>
                <c:pt idx="2457">
                  <c:v>154.4</c:v>
                </c:pt>
                <c:pt idx="2458">
                  <c:v>154</c:v>
                </c:pt>
                <c:pt idx="2459">
                  <c:v>153.69999999999999</c:v>
                </c:pt>
                <c:pt idx="2460">
                  <c:v>151.69999999999999</c:v>
                </c:pt>
                <c:pt idx="2461">
                  <c:v>155.4</c:v>
                </c:pt>
                <c:pt idx="2462">
                  <c:v>155.6</c:v>
                </c:pt>
                <c:pt idx="2463">
                  <c:v>156.80000000000001</c:v>
                </c:pt>
                <c:pt idx="2464">
                  <c:v>155.9</c:v>
                </c:pt>
                <c:pt idx="2465">
                  <c:v>154</c:v>
                </c:pt>
                <c:pt idx="2466">
                  <c:v>154</c:v>
                </c:pt>
                <c:pt idx="2467">
                  <c:v>155.69999999999999</c:v>
                </c:pt>
                <c:pt idx="2468">
                  <c:v>153.80000000000001</c:v>
                </c:pt>
                <c:pt idx="2469">
                  <c:v>155.6</c:v>
                </c:pt>
                <c:pt idx="2470">
                  <c:v>157.19999999999999</c:v>
                </c:pt>
                <c:pt idx="2471">
                  <c:v>152</c:v>
                </c:pt>
                <c:pt idx="2472">
                  <c:v>151.5</c:v>
                </c:pt>
                <c:pt idx="2473">
                  <c:v>148</c:v>
                </c:pt>
                <c:pt idx="2474">
                  <c:v>143.6</c:v>
                </c:pt>
                <c:pt idx="2475">
                  <c:v>145.5</c:v>
                </c:pt>
                <c:pt idx="2476">
                  <c:v>145.1</c:v>
                </c:pt>
                <c:pt idx="2477">
                  <c:v>144.69999999999999</c:v>
                </c:pt>
                <c:pt idx="2478">
                  <c:v>141.5</c:v>
                </c:pt>
                <c:pt idx="2479">
                  <c:v>135.6</c:v>
                </c:pt>
                <c:pt idx="2480">
                  <c:v>136.5</c:v>
                </c:pt>
                <c:pt idx="2481">
                  <c:v>138.5</c:v>
                </c:pt>
                <c:pt idx="2482">
                  <c:v>135.9</c:v>
                </c:pt>
                <c:pt idx="2483">
                  <c:v>138.30000000000001</c:v>
                </c:pt>
                <c:pt idx="2484">
                  <c:v>136.5</c:v>
                </c:pt>
                <c:pt idx="2485">
                  <c:v>135.9</c:v>
                </c:pt>
                <c:pt idx="2486">
                  <c:v>136.4</c:v>
                </c:pt>
                <c:pt idx="2487">
                  <c:v>136.5</c:v>
                </c:pt>
                <c:pt idx="2488">
                  <c:v>132.69999999999999</c:v>
                </c:pt>
                <c:pt idx="2489">
                  <c:v>136.1</c:v>
                </c:pt>
                <c:pt idx="2490">
                  <c:v>137.1</c:v>
                </c:pt>
                <c:pt idx="2491">
                  <c:v>135.5</c:v>
                </c:pt>
                <c:pt idx="2492">
                  <c:v>133.5</c:v>
                </c:pt>
                <c:pt idx="2493">
                  <c:v>130.19999999999999</c:v>
                </c:pt>
                <c:pt idx="2494">
                  <c:v>128.80000000000001</c:v>
                </c:pt>
                <c:pt idx="2495">
                  <c:v>121.7</c:v>
                </c:pt>
                <c:pt idx="2496">
                  <c:v>122.2</c:v>
                </c:pt>
                <c:pt idx="2497">
                  <c:v>131.6</c:v>
                </c:pt>
                <c:pt idx="2498">
                  <c:v>126.9</c:v>
                </c:pt>
                <c:pt idx="2499">
                  <c:v>129.30000000000001</c:v>
                </c:pt>
                <c:pt idx="2500">
                  <c:v>132.9</c:v>
                </c:pt>
                <c:pt idx="2501">
                  <c:v>131.6</c:v>
                </c:pt>
                <c:pt idx="2502">
                  <c:v>136</c:v>
                </c:pt>
                <c:pt idx="2503">
                  <c:v>138.4</c:v>
                </c:pt>
                <c:pt idx="2504">
                  <c:v>136.6</c:v>
                </c:pt>
                <c:pt idx="2505">
                  <c:v>138.5</c:v>
                </c:pt>
                <c:pt idx="2506">
                  <c:v>134.6</c:v>
                </c:pt>
                <c:pt idx="2507">
                  <c:v>130.80000000000001</c:v>
                </c:pt>
                <c:pt idx="2508">
                  <c:v>133.5</c:v>
                </c:pt>
                <c:pt idx="2509">
                  <c:v>133.9</c:v>
                </c:pt>
                <c:pt idx="2510">
                  <c:v>135.4</c:v>
                </c:pt>
                <c:pt idx="2511">
                  <c:v>136.4</c:v>
                </c:pt>
                <c:pt idx="2512">
                  <c:v>134</c:v>
                </c:pt>
                <c:pt idx="2513">
                  <c:v>133.4</c:v>
                </c:pt>
                <c:pt idx="2514">
                  <c:v>134.1</c:v>
                </c:pt>
                <c:pt idx="2515">
                  <c:v>131.80000000000001</c:v>
                </c:pt>
                <c:pt idx="2516">
                  <c:v>131.4</c:v>
                </c:pt>
                <c:pt idx="2517">
                  <c:v>132.80000000000001</c:v>
                </c:pt>
                <c:pt idx="2518">
                  <c:v>131.5</c:v>
                </c:pt>
                <c:pt idx="2519">
                  <c:v>134</c:v>
                </c:pt>
                <c:pt idx="2520">
                  <c:v>138</c:v>
                </c:pt>
                <c:pt idx="2521">
                  <c:v>136.9</c:v>
                </c:pt>
                <c:pt idx="2522">
                  <c:v>136.6</c:v>
                </c:pt>
                <c:pt idx="2523">
                  <c:v>136.69999999999999</c:v>
                </c:pt>
                <c:pt idx="2524">
                  <c:v>135.1</c:v>
                </c:pt>
                <c:pt idx="2525">
                  <c:v>135.69999999999999</c:v>
                </c:pt>
                <c:pt idx="2526">
                  <c:v>133.9</c:v>
                </c:pt>
                <c:pt idx="2527">
                  <c:v>135.9</c:v>
                </c:pt>
                <c:pt idx="2528">
                  <c:v>136.1</c:v>
                </c:pt>
                <c:pt idx="2529">
                  <c:v>134.80000000000001</c:v>
                </c:pt>
                <c:pt idx="2530">
                  <c:v>138</c:v>
                </c:pt>
                <c:pt idx="2531">
                  <c:v>132.69999999999999</c:v>
                </c:pt>
                <c:pt idx="2532">
                  <c:v>131.9</c:v>
                </c:pt>
                <c:pt idx="2533">
                  <c:v>133</c:v>
                </c:pt>
                <c:pt idx="2534">
                  <c:v>128.9</c:v>
                </c:pt>
                <c:pt idx="2535">
                  <c:v>128.9</c:v>
                </c:pt>
                <c:pt idx="2536">
                  <c:v>126.1</c:v>
                </c:pt>
                <c:pt idx="2537">
                  <c:v>127.4</c:v>
                </c:pt>
                <c:pt idx="2538">
                  <c:v>128.19999999999999</c:v>
                </c:pt>
                <c:pt idx="2539">
                  <c:v>128.19999999999999</c:v>
                </c:pt>
                <c:pt idx="2540">
                  <c:v>130.6</c:v>
                </c:pt>
                <c:pt idx="2541">
                  <c:v>128.30000000000001</c:v>
                </c:pt>
                <c:pt idx="2542">
                  <c:v>127.3</c:v>
                </c:pt>
                <c:pt idx="2543">
                  <c:v>125.3</c:v>
                </c:pt>
                <c:pt idx="2544">
                  <c:v>126.5</c:v>
                </c:pt>
                <c:pt idx="2545">
                  <c:v>126.3</c:v>
                </c:pt>
                <c:pt idx="2546">
                  <c:v>125.9</c:v>
                </c:pt>
                <c:pt idx="2547">
                  <c:v>124.4</c:v>
                </c:pt>
                <c:pt idx="2548">
                  <c:v>122.6</c:v>
                </c:pt>
                <c:pt idx="2549">
                  <c:v>123.6</c:v>
                </c:pt>
                <c:pt idx="2550">
                  <c:v>127.5</c:v>
                </c:pt>
                <c:pt idx="2551">
                  <c:v>127</c:v>
                </c:pt>
                <c:pt idx="2552">
                  <c:v>124.7</c:v>
                </c:pt>
                <c:pt idx="2553">
                  <c:v>124.7</c:v>
                </c:pt>
                <c:pt idx="2554">
                  <c:v>123.1</c:v>
                </c:pt>
                <c:pt idx="2555">
                  <c:v>122</c:v>
                </c:pt>
                <c:pt idx="2556">
                  <c:v>123.9</c:v>
                </c:pt>
                <c:pt idx="2557">
                  <c:v>126.1</c:v>
                </c:pt>
                <c:pt idx="2558">
                  <c:v>125.8</c:v>
                </c:pt>
                <c:pt idx="2559">
                  <c:v>121.4</c:v>
                </c:pt>
                <c:pt idx="2560">
                  <c:v>121.8</c:v>
                </c:pt>
                <c:pt idx="2561">
                  <c:v>122.1</c:v>
                </c:pt>
                <c:pt idx="2562">
                  <c:v>122.6</c:v>
                </c:pt>
                <c:pt idx="2563">
                  <c:v>122.2</c:v>
                </c:pt>
                <c:pt idx="2564">
                  <c:v>121.5</c:v>
                </c:pt>
                <c:pt idx="2565">
                  <c:v>120.7</c:v>
                </c:pt>
                <c:pt idx="2566">
                  <c:v>123</c:v>
                </c:pt>
                <c:pt idx="2567">
                  <c:v>123.8</c:v>
                </c:pt>
                <c:pt idx="2568">
                  <c:v>124.4</c:v>
                </c:pt>
                <c:pt idx="2569">
                  <c:v>124.9</c:v>
                </c:pt>
                <c:pt idx="2570">
                  <c:v>125.6</c:v>
                </c:pt>
                <c:pt idx="2571">
                  <c:v>127</c:v>
                </c:pt>
                <c:pt idx="2572">
                  <c:v>127.4</c:v>
                </c:pt>
                <c:pt idx="2573">
                  <c:v>127.7</c:v>
                </c:pt>
                <c:pt idx="2574">
                  <c:v>126</c:v>
                </c:pt>
                <c:pt idx="2575">
                  <c:v>126</c:v>
                </c:pt>
                <c:pt idx="2576">
                  <c:v>125.3</c:v>
                </c:pt>
                <c:pt idx="2577">
                  <c:v>127.2</c:v>
                </c:pt>
                <c:pt idx="2578">
                  <c:v>128.30000000000001</c:v>
                </c:pt>
                <c:pt idx="2579">
                  <c:v>127.9</c:v>
                </c:pt>
                <c:pt idx="2580">
                  <c:v>126.5</c:v>
                </c:pt>
                <c:pt idx="2581">
                  <c:v>123.7</c:v>
                </c:pt>
                <c:pt idx="2582">
                  <c:v>120</c:v>
                </c:pt>
                <c:pt idx="2583">
                  <c:v>119.2</c:v>
                </c:pt>
                <c:pt idx="2584">
                  <c:v>117.9</c:v>
                </c:pt>
                <c:pt idx="2585">
                  <c:v>118.8</c:v>
                </c:pt>
                <c:pt idx="2586">
                  <c:v>124.7</c:v>
                </c:pt>
                <c:pt idx="2587">
                  <c:v>123.4</c:v>
                </c:pt>
                <c:pt idx="2588">
                  <c:v>123.4</c:v>
                </c:pt>
                <c:pt idx="2589">
                  <c:v>126.8</c:v>
                </c:pt>
                <c:pt idx="2590">
                  <c:v>114.5</c:v>
                </c:pt>
                <c:pt idx="2591">
                  <c:v>117.3</c:v>
                </c:pt>
                <c:pt idx="2592">
                  <c:v>121</c:v>
                </c:pt>
                <c:pt idx="2593">
                  <c:v>125.3</c:v>
                </c:pt>
                <c:pt idx="2594">
                  <c:v>129.30000000000001</c:v>
                </c:pt>
                <c:pt idx="2595">
                  <c:v>126.2</c:v>
                </c:pt>
                <c:pt idx="2596">
                  <c:v>124.1</c:v>
                </c:pt>
                <c:pt idx="2597">
                  <c:v>121.8</c:v>
                </c:pt>
                <c:pt idx="2598">
                  <c:v>120.5</c:v>
                </c:pt>
                <c:pt idx="2599">
                  <c:v>123.6</c:v>
                </c:pt>
                <c:pt idx="2600">
                  <c:v>127.8</c:v>
                </c:pt>
                <c:pt idx="2601">
                  <c:v>128.69999999999999</c:v>
                </c:pt>
                <c:pt idx="2602">
                  <c:v>129</c:v>
                </c:pt>
                <c:pt idx="2603">
                  <c:v>129.69999999999999</c:v>
                </c:pt>
                <c:pt idx="2604">
                  <c:v>130.1</c:v>
                </c:pt>
                <c:pt idx="2605">
                  <c:v>131.19999999999999</c:v>
                </c:pt>
                <c:pt idx="2606">
                  <c:v>131</c:v>
                </c:pt>
                <c:pt idx="2607">
                  <c:v>140.4</c:v>
                </c:pt>
                <c:pt idx="2608">
                  <c:v>146.19999999999999</c:v>
                </c:pt>
                <c:pt idx="2609">
                  <c:v>146.80000000000001</c:v>
                </c:pt>
                <c:pt idx="2610">
                  <c:v>148</c:v>
                </c:pt>
                <c:pt idx="2611">
                  <c:v>148.69999999999999</c:v>
                </c:pt>
                <c:pt idx="2612">
                  <c:v>149.4</c:v>
                </c:pt>
                <c:pt idx="2613">
                  <c:v>148.19999999999999</c:v>
                </c:pt>
                <c:pt idx="2614">
                  <c:v>148.80000000000001</c:v>
                </c:pt>
                <c:pt idx="2615">
                  <c:v>147.19999999999999</c:v>
                </c:pt>
                <c:pt idx="2616">
                  <c:v>144.1</c:v>
                </c:pt>
                <c:pt idx="2617">
                  <c:v>143.30000000000001</c:v>
                </c:pt>
                <c:pt idx="2618">
                  <c:v>144</c:v>
                </c:pt>
                <c:pt idx="2619">
                  <c:v>146.1</c:v>
                </c:pt>
                <c:pt idx="2620">
                  <c:v>146.80000000000001</c:v>
                </c:pt>
                <c:pt idx="2621">
                  <c:v>149.69999999999999</c:v>
                </c:pt>
                <c:pt idx="2622">
                  <c:v>147.69999999999999</c:v>
                </c:pt>
                <c:pt idx="2623">
                  <c:v>148.30000000000001</c:v>
                </c:pt>
                <c:pt idx="2624">
                  <c:v>147.5</c:v>
                </c:pt>
                <c:pt idx="2625">
                  <c:v>147.80000000000001</c:v>
                </c:pt>
                <c:pt idx="2626">
                  <c:v>145.6</c:v>
                </c:pt>
                <c:pt idx="2627">
                  <c:v>142.9</c:v>
                </c:pt>
                <c:pt idx="2628">
                  <c:v>144.9</c:v>
                </c:pt>
                <c:pt idx="2629">
                  <c:v>143.19999999999999</c:v>
                </c:pt>
                <c:pt idx="2630">
                  <c:v>143.4</c:v>
                </c:pt>
                <c:pt idx="2631">
                  <c:v>144.1</c:v>
                </c:pt>
                <c:pt idx="2632">
                  <c:v>144</c:v>
                </c:pt>
                <c:pt idx="2633">
                  <c:v>143.69999999999999</c:v>
                </c:pt>
                <c:pt idx="2634">
                  <c:v>146.19999999999999</c:v>
                </c:pt>
                <c:pt idx="2635">
                  <c:v>146.5</c:v>
                </c:pt>
                <c:pt idx="2636">
                  <c:v>146.19999999999999</c:v>
                </c:pt>
                <c:pt idx="2637">
                  <c:v>146.1</c:v>
                </c:pt>
                <c:pt idx="2638">
                  <c:v>146.30000000000001</c:v>
                </c:pt>
                <c:pt idx="2639">
                  <c:v>149.1</c:v>
                </c:pt>
                <c:pt idx="2640">
                  <c:v>149</c:v>
                </c:pt>
                <c:pt idx="2641">
                  <c:v>149.1</c:v>
                </c:pt>
                <c:pt idx="2642">
                  <c:v>151.69999999999999</c:v>
                </c:pt>
                <c:pt idx="2643">
                  <c:v>149.80000000000001</c:v>
                </c:pt>
                <c:pt idx="2644">
                  <c:v>147.19999999999999</c:v>
                </c:pt>
                <c:pt idx="2645">
                  <c:v>146.1</c:v>
                </c:pt>
                <c:pt idx="2646">
                  <c:v>145.19999999999999</c:v>
                </c:pt>
                <c:pt idx="2647">
                  <c:v>146.4</c:v>
                </c:pt>
                <c:pt idx="2648">
                  <c:v>148.4</c:v>
                </c:pt>
                <c:pt idx="2649">
                  <c:v>150.69999999999999</c:v>
                </c:pt>
                <c:pt idx="2650">
                  <c:v>150.80000000000001</c:v>
                </c:pt>
                <c:pt idx="2651">
                  <c:v>150.1</c:v>
                </c:pt>
                <c:pt idx="2652">
                  <c:v>150.30000000000001</c:v>
                </c:pt>
                <c:pt idx="2653">
                  <c:v>151.69999999999999</c:v>
                </c:pt>
                <c:pt idx="2654">
                  <c:v>152</c:v>
                </c:pt>
                <c:pt idx="2655">
                  <c:v>149.5</c:v>
                </c:pt>
                <c:pt idx="2656">
                  <c:v>151.1</c:v>
                </c:pt>
                <c:pt idx="2657">
                  <c:v>151.19999999999999</c:v>
                </c:pt>
                <c:pt idx="2658">
                  <c:v>150.80000000000001</c:v>
                </c:pt>
                <c:pt idx="2659">
                  <c:v>151.80000000000001</c:v>
                </c:pt>
                <c:pt idx="2660">
                  <c:v>152.4</c:v>
                </c:pt>
                <c:pt idx="2661">
                  <c:v>152.5</c:v>
                </c:pt>
                <c:pt idx="2662">
                  <c:v>152.30000000000001</c:v>
                </c:pt>
                <c:pt idx="2663">
                  <c:v>152.5</c:v>
                </c:pt>
                <c:pt idx="2664">
                  <c:v>152.5</c:v>
                </c:pt>
                <c:pt idx="2665">
                  <c:v>154.69999999999999</c:v>
                </c:pt>
                <c:pt idx="2666">
                  <c:v>154.69999999999999</c:v>
                </c:pt>
                <c:pt idx="2667">
                  <c:v>154.4</c:v>
                </c:pt>
                <c:pt idx="2668">
                  <c:v>152.30000000000001</c:v>
                </c:pt>
                <c:pt idx="2669">
                  <c:v>155.4</c:v>
                </c:pt>
                <c:pt idx="2670">
                  <c:v>154.19999999999999</c:v>
                </c:pt>
                <c:pt idx="2671">
                  <c:v>158.69999999999999</c:v>
                </c:pt>
                <c:pt idx="2672">
                  <c:v>158.5</c:v>
                </c:pt>
                <c:pt idx="2673">
                  <c:v>158.69999999999999</c:v>
                </c:pt>
                <c:pt idx="2674">
                  <c:v>153.80000000000001</c:v>
                </c:pt>
                <c:pt idx="2675">
                  <c:v>149.69999999999999</c:v>
                </c:pt>
                <c:pt idx="2676">
                  <c:v>151.19999999999999</c:v>
                </c:pt>
                <c:pt idx="2677">
                  <c:v>149.19999999999999</c:v>
                </c:pt>
                <c:pt idx="2678">
                  <c:v>149.19999999999999</c:v>
                </c:pt>
                <c:pt idx="2679">
                  <c:v>149.19999999999999</c:v>
                </c:pt>
                <c:pt idx="2680">
                  <c:v>148.4</c:v>
                </c:pt>
                <c:pt idx="2681">
                  <c:v>145.6</c:v>
                </c:pt>
                <c:pt idx="2682">
                  <c:v>143</c:v>
                </c:pt>
                <c:pt idx="2683">
                  <c:v>143.19999999999999</c:v>
                </c:pt>
                <c:pt idx="2684">
                  <c:v>141.1</c:v>
                </c:pt>
                <c:pt idx="2685">
                  <c:v>145</c:v>
                </c:pt>
                <c:pt idx="2686">
                  <c:v>145.4</c:v>
                </c:pt>
                <c:pt idx="2687">
                  <c:v>146.69999999999999</c:v>
                </c:pt>
                <c:pt idx="2688">
                  <c:v>149.30000000000001</c:v>
                </c:pt>
                <c:pt idx="2689">
                  <c:v>146.19999999999999</c:v>
                </c:pt>
                <c:pt idx="2690">
                  <c:v>144</c:v>
                </c:pt>
                <c:pt idx="2691">
                  <c:v>143.80000000000001</c:v>
                </c:pt>
                <c:pt idx="2692">
                  <c:v>143</c:v>
                </c:pt>
                <c:pt idx="2693">
                  <c:v>144</c:v>
                </c:pt>
                <c:pt idx="2694">
                  <c:v>146.30000000000001</c:v>
                </c:pt>
                <c:pt idx="2695">
                  <c:v>148.69999999999999</c:v>
                </c:pt>
                <c:pt idx="2696">
                  <c:v>151.69999999999999</c:v>
                </c:pt>
                <c:pt idx="2697">
                  <c:v>153</c:v>
                </c:pt>
                <c:pt idx="2698">
                  <c:v>155.6</c:v>
                </c:pt>
                <c:pt idx="2699">
                  <c:v>156</c:v>
                </c:pt>
                <c:pt idx="2700">
                  <c:v>153.5</c:v>
                </c:pt>
                <c:pt idx="2701">
                  <c:v>153.30000000000001</c:v>
                </c:pt>
                <c:pt idx="2702">
                  <c:v>153.19999999999999</c:v>
                </c:pt>
                <c:pt idx="2703">
                  <c:v>152.30000000000001</c:v>
                </c:pt>
                <c:pt idx="2704">
                  <c:v>151.19999999999999</c:v>
                </c:pt>
                <c:pt idx="2705">
                  <c:v>151.1</c:v>
                </c:pt>
                <c:pt idx="2706">
                  <c:v>152</c:v>
                </c:pt>
                <c:pt idx="2707">
                  <c:v>154.1</c:v>
                </c:pt>
                <c:pt idx="2708">
                  <c:v>154.9</c:v>
                </c:pt>
                <c:pt idx="2709">
                  <c:v>156.6</c:v>
                </c:pt>
                <c:pt idx="2710">
                  <c:v>154.69999999999999</c:v>
                </c:pt>
                <c:pt idx="2711">
                  <c:v>155.1</c:v>
                </c:pt>
                <c:pt idx="2712">
                  <c:v>153.19999999999999</c:v>
                </c:pt>
                <c:pt idx="2713">
                  <c:v>153.4</c:v>
                </c:pt>
                <c:pt idx="2714">
                  <c:v>153.69999999999999</c:v>
                </c:pt>
                <c:pt idx="2715">
                  <c:v>153.80000000000001</c:v>
                </c:pt>
                <c:pt idx="2716">
                  <c:v>153.80000000000001</c:v>
                </c:pt>
                <c:pt idx="2717">
                  <c:v>152.80000000000001</c:v>
                </c:pt>
                <c:pt idx="2718">
                  <c:v>150.6</c:v>
                </c:pt>
                <c:pt idx="2719">
                  <c:v>151.6</c:v>
                </c:pt>
                <c:pt idx="2720">
                  <c:v>152.9</c:v>
                </c:pt>
                <c:pt idx="2721">
                  <c:v>152.80000000000001</c:v>
                </c:pt>
                <c:pt idx="2722">
                  <c:v>152.80000000000001</c:v>
                </c:pt>
                <c:pt idx="2723">
                  <c:v>153</c:v>
                </c:pt>
              </c:numCache>
            </c:numRef>
          </c:val>
          <c:smooth val="0"/>
          <c:extLst>
            <c:ext xmlns:c16="http://schemas.microsoft.com/office/drawing/2014/chart" uri="{C3380CC4-5D6E-409C-BE32-E72D297353CC}">
              <c16:uniqueId val="{00000000-4030-45E2-BEB0-B580C507A63F}"/>
            </c:ext>
          </c:extLst>
        </c:ser>
        <c:ser>
          <c:idx val="1"/>
          <c:order val="1"/>
          <c:tx>
            <c:strRef>
              <c:f>'2006-2016'!$K$2</c:f>
              <c:strCache>
                <c:ptCount val="1"/>
                <c:pt idx="0">
                  <c:v>OMX Stockholm PI</c:v>
                </c:pt>
              </c:strCache>
            </c:strRef>
          </c:tx>
          <c:spPr>
            <a:ln w="12700"/>
          </c:spPr>
          <c:marker>
            <c:symbol val="none"/>
          </c:marker>
          <c:cat>
            <c:strRef>
              <c:f>'2006-2016'!$A$3:$A$2726</c:f>
              <c:strCache>
                <c:ptCount val="2472"/>
                <c:pt idx="0">
                  <c:v>2006</c:v>
                </c:pt>
                <c:pt idx="251">
                  <c:v>2007</c:v>
                </c:pt>
                <c:pt idx="501">
                  <c:v>2008</c:v>
                </c:pt>
                <c:pt idx="757">
                  <c:v>2009</c:v>
                </c:pt>
                <c:pt idx="1004">
                  <c:v>2010</c:v>
                </c:pt>
                <c:pt idx="1261">
                  <c:v>2011</c:v>
                </c:pt>
                <c:pt idx="1483">
                  <c:v>2012</c:v>
                </c:pt>
                <c:pt idx="1725">
                  <c:v>2013</c:v>
                </c:pt>
                <c:pt idx="1971">
                  <c:v>2014</c:v>
                </c:pt>
                <c:pt idx="2220">
                  <c:v>2015</c:v>
                </c:pt>
                <c:pt idx="2471">
                  <c:v>2016</c:v>
                </c:pt>
              </c:strCache>
            </c:strRef>
          </c:cat>
          <c:val>
            <c:numRef>
              <c:f>'2006-2016'!$K$3:$K$2726</c:f>
              <c:numCache>
                <c:formatCode>#,##0.00</c:formatCode>
                <c:ptCount val="2724"/>
                <c:pt idx="0">
                  <c:v>57.500100000000003</c:v>
                </c:pt>
                <c:pt idx="1">
                  <c:v>57.820693741545981</c:v>
                </c:pt>
                <c:pt idx="2">
                  <c:v>58.1431844874798</c:v>
                </c:pt>
                <c:pt idx="3">
                  <c:v>58.137493474316265</c:v>
                </c:pt>
                <c:pt idx="4">
                  <c:v>58.683830738015914</c:v>
                </c:pt>
                <c:pt idx="5">
                  <c:v>58.30632686483456</c:v>
                </c:pt>
                <c:pt idx="6">
                  <c:v>58.613641575665604</c:v>
                </c:pt>
                <c:pt idx="7">
                  <c:v>58.497924308006993</c:v>
                </c:pt>
                <c:pt idx="8">
                  <c:v>58.071098320741648</c:v>
                </c:pt>
                <c:pt idx="9">
                  <c:v>58.287356820956091</c:v>
                </c:pt>
                <c:pt idx="10">
                  <c:v>57.676521408069689</c:v>
                </c:pt>
                <c:pt idx="11">
                  <c:v>56.612301946488081</c:v>
                </c:pt>
                <c:pt idx="12">
                  <c:v>57.025848903038515</c:v>
                </c:pt>
                <c:pt idx="13">
                  <c:v>56.739401240473775</c:v>
                </c:pt>
                <c:pt idx="14">
                  <c:v>56.530730757810709</c:v>
                </c:pt>
                <c:pt idx="15">
                  <c:v>56.274635165451492</c:v>
                </c:pt>
                <c:pt idx="16">
                  <c:v>56.739401240473768</c:v>
                </c:pt>
                <c:pt idx="17">
                  <c:v>57.232622381313725</c:v>
                </c:pt>
                <c:pt idx="18">
                  <c:v>58.052128276863193</c:v>
                </c:pt>
                <c:pt idx="19">
                  <c:v>58.046437263699659</c:v>
                </c:pt>
                <c:pt idx="20">
                  <c:v>58.289253825343941</c:v>
                </c:pt>
                <c:pt idx="21">
                  <c:v>58.763504922305437</c:v>
                </c:pt>
                <c:pt idx="22">
                  <c:v>58.814724040777286</c:v>
                </c:pt>
                <c:pt idx="23">
                  <c:v>58.384104044736233</c:v>
                </c:pt>
                <c:pt idx="24">
                  <c:v>58.717976816997123</c:v>
                </c:pt>
                <c:pt idx="25">
                  <c:v>58.334781930652234</c:v>
                </c:pt>
                <c:pt idx="26">
                  <c:v>58.469469242189305</c:v>
                </c:pt>
                <c:pt idx="27">
                  <c:v>59.144802804262468</c:v>
                </c:pt>
                <c:pt idx="28">
                  <c:v>58.729358843324192</c:v>
                </c:pt>
                <c:pt idx="29">
                  <c:v>58.955102365477863</c:v>
                </c:pt>
                <c:pt idx="30">
                  <c:v>59.175154874467999</c:v>
                </c:pt>
                <c:pt idx="31">
                  <c:v>59.197918927122146</c:v>
                </c:pt>
                <c:pt idx="32">
                  <c:v>59.65130297581733</c:v>
                </c:pt>
                <c:pt idx="33">
                  <c:v>59.68734605918641</c:v>
                </c:pt>
                <c:pt idx="34">
                  <c:v>59.894119537461627</c:v>
                </c:pt>
                <c:pt idx="35">
                  <c:v>60.324739533502665</c:v>
                </c:pt>
                <c:pt idx="36">
                  <c:v>60.622569222394482</c:v>
                </c:pt>
                <c:pt idx="37">
                  <c:v>60.715522437398938</c:v>
                </c:pt>
                <c:pt idx="38">
                  <c:v>61.182185516809049</c:v>
                </c:pt>
                <c:pt idx="39">
                  <c:v>61.523646306621323</c:v>
                </c:pt>
                <c:pt idx="40">
                  <c:v>60.341812572993263</c:v>
                </c:pt>
                <c:pt idx="41">
                  <c:v>60.977309042921668</c:v>
                </c:pt>
                <c:pt idx="42">
                  <c:v>60.979206047309503</c:v>
                </c:pt>
                <c:pt idx="43">
                  <c:v>61.235301639668712</c:v>
                </c:pt>
                <c:pt idx="44">
                  <c:v>61.51605828906991</c:v>
                </c:pt>
                <c:pt idx="45">
                  <c:v>61.051292214047649</c:v>
                </c:pt>
                <c:pt idx="46">
                  <c:v>60.558071073207699</c:v>
                </c:pt>
                <c:pt idx="47">
                  <c:v>61.053189218435492</c:v>
                </c:pt>
                <c:pt idx="48">
                  <c:v>61.066468249150418</c:v>
                </c:pt>
                <c:pt idx="49">
                  <c:v>61.584350447032371</c:v>
                </c:pt>
                <c:pt idx="50">
                  <c:v>61.629878552340678</c:v>
                </c:pt>
                <c:pt idx="51">
                  <c:v>62.009279429909874</c:v>
                </c:pt>
                <c:pt idx="52">
                  <c:v>62.377298281152001</c:v>
                </c:pt>
                <c:pt idx="53">
                  <c:v>62.622011847184133</c:v>
                </c:pt>
                <c:pt idx="54">
                  <c:v>63.041249816898087</c:v>
                </c:pt>
                <c:pt idx="55">
                  <c:v>63.232847260070535</c:v>
                </c:pt>
                <c:pt idx="56">
                  <c:v>63.414959681303763</c:v>
                </c:pt>
                <c:pt idx="57">
                  <c:v>63.809536593975722</c:v>
                </c:pt>
                <c:pt idx="58">
                  <c:v>64.270508660222305</c:v>
                </c:pt>
                <c:pt idx="59">
                  <c:v>63.930944874797866</c:v>
                </c:pt>
                <c:pt idx="60">
                  <c:v>63.853167694896186</c:v>
                </c:pt>
                <c:pt idx="61">
                  <c:v>64.200319497872002</c:v>
                </c:pt>
                <c:pt idx="62">
                  <c:v>64.740965748408101</c:v>
                </c:pt>
                <c:pt idx="63">
                  <c:v>64.369152888390289</c:v>
                </c:pt>
                <c:pt idx="64">
                  <c:v>65.391638253439268</c:v>
                </c:pt>
                <c:pt idx="65">
                  <c:v>64.881344073108693</c:v>
                </c:pt>
                <c:pt idx="66">
                  <c:v>65.251259928738676</c:v>
                </c:pt>
                <c:pt idx="67">
                  <c:v>64.822536937085474</c:v>
                </c:pt>
                <c:pt idx="68">
                  <c:v>64.549368305235646</c:v>
                </c:pt>
                <c:pt idx="69">
                  <c:v>64.72009870014179</c:v>
                </c:pt>
                <c:pt idx="70">
                  <c:v>64.033383111741543</c:v>
                </c:pt>
                <c:pt idx="71">
                  <c:v>64.095984256540461</c:v>
                </c:pt>
                <c:pt idx="72">
                  <c:v>64.240156590016767</c:v>
                </c:pt>
                <c:pt idx="73">
                  <c:v>64.168070423278621</c:v>
                </c:pt>
                <c:pt idx="74">
                  <c:v>64.94015120913194</c:v>
                </c:pt>
                <c:pt idx="75">
                  <c:v>65.072941516281162</c:v>
                </c:pt>
                <c:pt idx="76">
                  <c:v>65.17158574444916</c:v>
                </c:pt>
                <c:pt idx="77">
                  <c:v>64.854786011678883</c:v>
                </c:pt>
                <c:pt idx="78">
                  <c:v>64.735274735244587</c:v>
                </c:pt>
                <c:pt idx="79">
                  <c:v>64.845300989739641</c:v>
                </c:pt>
                <c:pt idx="80">
                  <c:v>64.3900199366566</c:v>
                </c:pt>
                <c:pt idx="81">
                  <c:v>63.798154567648652</c:v>
                </c:pt>
                <c:pt idx="82">
                  <c:v>64.355873857675377</c:v>
                </c:pt>
                <c:pt idx="83">
                  <c:v>64.080808221437707</c:v>
                </c:pt>
                <c:pt idx="84">
                  <c:v>64.456415090231218</c:v>
                </c:pt>
                <c:pt idx="85">
                  <c:v>64.991370327603804</c:v>
                </c:pt>
                <c:pt idx="86">
                  <c:v>64.978091296888877</c:v>
                </c:pt>
                <c:pt idx="87">
                  <c:v>65.036898432912096</c:v>
                </c:pt>
                <c:pt idx="88">
                  <c:v>64.767523809837968</c:v>
                </c:pt>
                <c:pt idx="89">
                  <c:v>64.634733502688746</c:v>
                </c:pt>
                <c:pt idx="90">
                  <c:v>62.885695457094734</c:v>
                </c:pt>
                <c:pt idx="91">
                  <c:v>61.510367275906383</c:v>
                </c:pt>
                <c:pt idx="92">
                  <c:v>61.601423486522997</c:v>
                </c:pt>
                <c:pt idx="93">
                  <c:v>59.070819633136431</c:v>
                </c:pt>
                <c:pt idx="94">
                  <c:v>58.105244399722828</c:v>
                </c:pt>
                <c:pt idx="95">
                  <c:v>58.2361377024842</c:v>
                </c:pt>
                <c:pt idx="96">
                  <c:v>55.125050506416763</c:v>
                </c:pt>
                <c:pt idx="97">
                  <c:v>58.164051535746047</c:v>
                </c:pt>
                <c:pt idx="98">
                  <c:v>57.08655304344952</c:v>
                </c:pt>
                <c:pt idx="99">
                  <c:v>59.400898396621628</c:v>
                </c:pt>
                <c:pt idx="100">
                  <c:v>59.653199980205137</c:v>
                </c:pt>
                <c:pt idx="101">
                  <c:v>57.748607574807771</c:v>
                </c:pt>
                <c:pt idx="102">
                  <c:v>58.340472943815726</c:v>
                </c:pt>
                <c:pt idx="103">
                  <c:v>59.025291527828124</c:v>
                </c:pt>
                <c:pt idx="104">
                  <c:v>58.858355141697679</c:v>
                </c:pt>
                <c:pt idx="105">
                  <c:v>58.697109768730776</c:v>
                </c:pt>
                <c:pt idx="106">
                  <c:v>57.44129286397672</c:v>
                </c:pt>
                <c:pt idx="107">
                  <c:v>54.853778878954792</c:v>
                </c:pt>
                <c:pt idx="108">
                  <c:v>56.236695077694513</c:v>
                </c:pt>
                <c:pt idx="109">
                  <c:v>55.367867068061052</c:v>
                </c:pt>
                <c:pt idx="110">
                  <c:v>53.630211048794116</c:v>
                </c:pt>
                <c:pt idx="111">
                  <c:v>54.781692712216639</c:v>
                </c:pt>
                <c:pt idx="112">
                  <c:v>56.741298244861561</c:v>
                </c:pt>
                <c:pt idx="113">
                  <c:v>55.815560103592716</c:v>
                </c:pt>
                <c:pt idx="114">
                  <c:v>56.513657718320047</c:v>
                </c:pt>
                <c:pt idx="115">
                  <c:v>56.396043446273595</c:v>
                </c:pt>
                <c:pt idx="116">
                  <c:v>56.650242034244947</c:v>
                </c:pt>
                <c:pt idx="117">
                  <c:v>56.908234630991998</c:v>
                </c:pt>
                <c:pt idx="118">
                  <c:v>56.963247758239518</c:v>
                </c:pt>
                <c:pt idx="119">
                  <c:v>56.29360520932989</c:v>
                </c:pt>
                <c:pt idx="120">
                  <c:v>56.320163270759735</c:v>
                </c:pt>
                <c:pt idx="121">
                  <c:v>57.718255504602233</c:v>
                </c:pt>
                <c:pt idx="122">
                  <c:v>58.704697786282146</c:v>
                </c:pt>
                <c:pt idx="123">
                  <c:v>58.848870119758452</c:v>
                </c:pt>
                <c:pt idx="124">
                  <c:v>59.042364567318735</c:v>
                </c:pt>
                <c:pt idx="125">
                  <c:v>58.329090917488642</c:v>
                </c:pt>
                <c:pt idx="126">
                  <c:v>58.816621045165057</c:v>
                </c:pt>
                <c:pt idx="127">
                  <c:v>58.220961667381417</c:v>
                </c:pt>
                <c:pt idx="128">
                  <c:v>58.420147128105242</c:v>
                </c:pt>
                <c:pt idx="129">
                  <c:v>57.661345372966842</c:v>
                </c:pt>
                <c:pt idx="130">
                  <c:v>57.632890307149154</c:v>
                </c:pt>
                <c:pt idx="131">
                  <c:v>56.661624060572002</c:v>
                </c:pt>
                <c:pt idx="132">
                  <c:v>55.834530147471142</c:v>
                </c:pt>
                <c:pt idx="133">
                  <c:v>55.208518699481964</c:v>
                </c:pt>
                <c:pt idx="134">
                  <c:v>54.741855620071853</c:v>
                </c:pt>
                <c:pt idx="135">
                  <c:v>56.699564148328925</c:v>
                </c:pt>
                <c:pt idx="136">
                  <c:v>56.665418069347695</c:v>
                </c:pt>
                <c:pt idx="137">
                  <c:v>55.917998340536371</c:v>
                </c:pt>
                <c:pt idx="138">
                  <c:v>56.877882560786453</c:v>
                </c:pt>
                <c:pt idx="139">
                  <c:v>56.726122209758771</c:v>
                </c:pt>
                <c:pt idx="140">
                  <c:v>57.534246078981177</c:v>
                </c:pt>
                <c:pt idx="141">
                  <c:v>58.093862373395744</c:v>
                </c:pt>
                <c:pt idx="142">
                  <c:v>58.327193913100807</c:v>
                </c:pt>
                <c:pt idx="143">
                  <c:v>57.964866075022215</c:v>
                </c:pt>
                <c:pt idx="144">
                  <c:v>57.215549341823049</c:v>
                </c:pt>
                <c:pt idx="145">
                  <c:v>57.775165636237624</c:v>
                </c:pt>
                <c:pt idx="146">
                  <c:v>57.513379030714873</c:v>
                </c:pt>
                <c:pt idx="147">
                  <c:v>57.875706868793451</c:v>
                </c:pt>
                <c:pt idx="148">
                  <c:v>57.194682293556745</c:v>
                </c:pt>
                <c:pt idx="149">
                  <c:v>57.247798416416423</c:v>
                </c:pt>
                <c:pt idx="150">
                  <c:v>57.674624403681776</c:v>
                </c:pt>
                <c:pt idx="151">
                  <c:v>57.185197271617511</c:v>
                </c:pt>
                <c:pt idx="152">
                  <c:v>57.460262907855174</c:v>
                </c:pt>
                <c:pt idx="153">
                  <c:v>57.888985899508377</c:v>
                </c:pt>
                <c:pt idx="154">
                  <c:v>58.609847566889847</c:v>
                </c:pt>
                <c:pt idx="155">
                  <c:v>59.030982540991666</c:v>
                </c:pt>
                <c:pt idx="156">
                  <c:v>59.7499472039853</c:v>
                </c:pt>
                <c:pt idx="157">
                  <c:v>59.693037072349917</c:v>
                </c:pt>
                <c:pt idx="158">
                  <c:v>59.698728085513444</c:v>
                </c:pt>
                <c:pt idx="159">
                  <c:v>60.017424822671579</c:v>
                </c:pt>
                <c:pt idx="160">
                  <c:v>59.436941479990708</c:v>
                </c:pt>
                <c:pt idx="161">
                  <c:v>59.370546326416104</c:v>
                </c:pt>
                <c:pt idx="162">
                  <c:v>59.43883848437855</c:v>
                </c:pt>
                <c:pt idx="163">
                  <c:v>59.744256190821766</c:v>
                </c:pt>
                <c:pt idx="164">
                  <c:v>60.11037803767605</c:v>
                </c:pt>
                <c:pt idx="165">
                  <c:v>60.544792042492787</c:v>
                </c:pt>
                <c:pt idx="166">
                  <c:v>60.503057945960165</c:v>
                </c:pt>
                <c:pt idx="167">
                  <c:v>60.910913889347057</c:v>
                </c:pt>
                <c:pt idx="168">
                  <c:v>61.705758727854537</c:v>
                </c:pt>
                <c:pt idx="169">
                  <c:v>61.533131328560557</c:v>
                </c:pt>
                <c:pt idx="170">
                  <c:v>61.278932740589191</c:v>
                </c:pt>
                <c:pt idx="171">
                  <c:v>60.561865081983413</c:v>
                </c:pt>
                <c:pt idx="172">
                  <c:v>61.104408336907376</c:v>
                </c:pt>
                <c:pt idx="173">
                  <c:v>60.742080498828784</c:v>
                </c:pt>
                <c:pt idx="174">
                  <c:v>61.834755026228081</c:v>
                </c:pt>
                <c:pt idx="175">
                  <c:v>62.496809557586332</c:v>
                </c:pt>
                <c:pt idx="176">
                  <c:v>62.811712285968774</c:v>
                </c:pt>
                <c:pt idx="177">
                  <c:v>62.711171053412926</c:v>
                </c:pt>
                <c:pt idx="178">
                  <c:v>63.147482062617506</c:v>
                </c:pt>
                <c:pt idx="179">
                  <c:v>62.870519421992</c:v>
                </c:pt>
                <c:pt idx="180">
                  <c:v>63.547749988453013</c:v>
                </c:pt>
                <c:pt idx="181">
                  <c:v>63.697613335092839</c:v>
                </c:pt>
                <c:pt idx="182">
                  <c:v>63.077292900267203</c:v>
                </c:pt>
                <c:pt idx="183">
                  <c:v>62.449384447890175</c:v>
                </c:pt>
                <c:pt idx="184">
                  <c:v>62.559410702385236</c:v>
                </c:pt>
                <c:pt idx="185">
                  <c:v>63.45479677344855</c:v>
                </c:pt>
                <c:pt idx="186">
                  <c:v>63.413062676915935</c:v>
                </c:pt>
                <c:pt idx="187">
                  <c:v>63.441517742733623</c:v>
                </c:pt>
                <c:pt idx="188">
                  <c:v>63.674849282438679</c:v>
                </c:pt>
                <c:pt idx="189">
                  <c:v>63.098159948533493</c:v>
                </c:pt>
                <c:pt idx="190">
                  <c:v>63.81902161591497</c:v>
                </c:pt>
                <c:pt idx="191">
                  <c:v>64.61007244564675</c:v>
                </c:pt>
                <c:pt idx="192">
                  <c:v>64.61007244564675</c:v>
                </c:pt>
                <c:pt idx="193">
                  <c:v>64.845300989739656</c:v>
                </c:pt>
                <c:pt idx="194">
                  <c:v>65.088117551383945</c:v>
                </c:pt>
                <c:pt idx="195">
                  <c:v>65.520634551812833</c:v>
                </c:pt>
                <c:pt idx="196">
                  <c:v>66.596236039721518</c:v>
                </c:pt>
                <c:pt idx="197">
                  <c:v>66.355316482465085</c:v>
                </c:pt>
                <c:pt idx="198">
                  <c:v>66.433093662366772</c:v>
                </c:pt>
                <c:pt idx="199">
                  <c:v>65.609793758041619</c:v>
                </c:pt>
                <c:pt idx="200">
                  <c:v>66.412226614100462</c:v>
                </c:pt>
                <c:pt idx="201">
                  <c:v>66.379977539507095</c:v>
                </c:pt>
                <c:pt idx="202">
                  <c:v>66.732820355646439</c:v>
                </c:pt>
                <c:pt idx="203">
                  <c:v>66.998400969944896</c:v>
                </c:pt>
                <c:pt idx="204">
                  <c:v>66.926314803206751</c:v>
                </c:pt>
                <c:pt idx="205">
                  <c:v>67.153955329748257</c:v>
                </c:pt>
                <c:pt idx="206">
                  <c:v>66.928211807594579</c:v>
                </c:pt>
                <c:pt idx="207">
                  <c:v>66.560192956352452</c:v>
                </c:pt>
                <c:pt idx="208">
                  <c:v>66.139057982250634</c:v>
                </c:pt>
                <c:pt idx="209">
                  <c:v>66.313582385932477</c:v>
                </c:pt>
                <c:pt idx="210">
                  <c:v>66.778348460954746</c:v>
                </c:pt>
                <c:pt idx="211">
                  <c:v>66.262363267460643</c:v>
                </c:pt>
                <c:pt idx="212">
                  <c:v>66.283230315726954</c:v>
                </c:pt>
                <c:pt idx="213">
                  <c:v>67.235526518425644</c:v>
                </c:pt>
                <c:pt idx="214">
                  <c:v>67.658558496915305</c:v>
                </c:pt>
                <c:pt idx="215">
                  <c:v>67.611133387219155</c:v>
                </c:pt>
                <c:pt idx="216">
                  <c:v>67.679425545181601</c:v>
                </c:pt>
                <c:pt idx="217">
                  <c:v>67.324685724654401</c:v>
                </c:pt>
                <c:pt idx="218">
                  <c:v>67.645279466200378</c:v>
                </c:pt>
                <c:pt idx="219">
                  <c:v>67.586472330177159</c:v>
                </c:pt>
                <c:pt idx="220">
                  <c:v>68.318716023885713</c:v>
                </c:pt>
                <c:pt idx="221">
                  <c:v>68.013298317442505</c:v>
                </c:pt>
                <c:pt idx="222">
                  <c:v>67.231732509649959</c:v>
                </c:pt>
                <c:pt idx="223">
                  <c:v>67.673734532018074</c:v>
                </c:pt>
                <c:pt idx="224">
                  <c:v>67.884302019068969</c:v>
                </c:pt>
                <c:pt idx="225">
                  <c:v>67.840670918148504</c:v>
                </c:pt>
                <c:pt idx="226">
                  <c:v>67.893787041008196</c:v>
                </c:pt>
                <c:pt idx="227">
                  <c:v>66.930108811982436</c:v>
                </c:pt>
                <c:pt idx="228">
                  <c:v>65.190555788327657</c:v>
                </c:pt>
                <c:pt idx="229">
                  <c:v>65.074838520669061</c:v>
                </c:pt>
                <c:pt idx="230">
                  <c:v>66.425505644815416</c:v>
                </c:pt>
                <c:pt idx="231">
                  <c:v>65.638248823859314</c:v>
                </c:pt>
                <c:pt idx="232">
                  <c:v>65.245568915575191</c:v>
                </c:pt>
                <c:pt idx="233">
                  <c:v>65.992988644386514</c:v>
                </c:pt>
                <c:pt idx="234">
                  <c:v>66.848537623305063</c:v>
                </c:pt>
                <c:pt idx="235">
                  <c:v>66.785936478506144</c:v>
                </c:pt>
                <c:pt idx="236">
                  <c:v>67.360728808023481</c:v>
                </c:pt>
                <c:pt idx="237">
                  <c:v>67.40056590016826</c:v>
                </c:pt>
                <c:pt idx="238">
                  <c:v>68.333892058988482</c:v>
                </c:pt>
                <c:pt idx="239">
                  <c:v>69.280497248523631</c:v>
                </c:pt>
                <c:pt idx="240">
                  <c:v>69.288085266075015</c:v>
                </c:pt>
                <c:pt idx="241">
                  <c:v>69.365862445976703</c:v>
                </c:pt>
                <c:pt idx="242">
                  <c:v>69.957727814984651</c:v>
                </c:pt>
                <c:pt idx="243">
                  <c:v>69.991873893965888</c:v>
                </c:pt>
                <c:pt idx="244">
                  <c:v>69.341201388934707</c:v>
                </c:pt>
                <c:pt idx="245">
                  <c:v>69.999461911517272</c:v>
                </c:pt>
                <c:pt idx="246">
                  <c:v>70.255557503876489</c:v>
                </c:pt>
                <c:pt idx="247">
                  <c:v>70.44336093827323</c:v>
                </c:pt>
                <c:pt idx="248">
                  <c:v>71.002977232687812</c:v>
                </c:pt>
                <c:pt idx="249">
                  <c:v>71.059887364323188</c:v>
                </c:pt>
                <c:pt idx="250">
                  <c:v>71.037123311669049</c:v>
                </c:pt>
                <c:pt idx="251">
                  <c:v>71.782646036092515</c:v>
                </c:pt>
                <c:pt idx="252">
                  <c:v>71.426009211177472</c:v>
                </c:pt>
                <c:pt idx="253">
                  <c:v>70.773439701758448</c:v>
                </c:pt>
                <c:pt idx="254">
                  <c:v>70.703250539408145</c:v>
                </c:pt>
                <c:pt idx="255">
                  <c:v>70.648237412160626</c:v>
                </c:pt>
                <c:pt idx="256">
                  <c:v>70.701353535020317</c:v>
                </c:pt>
                <c:pt idx="257">
                  <c:v>70.225205433670979</c:v>
                </c:pt>
                <c:pt idx="258">
                  <c:v>71.608121632410715</c:v>
                </c:pt>
                <c:pt idx="259">
                  <c:v>71.676413790373161</c:v>
                </c:pt>
                <c:pt idx="260">
                  <c:v>72.651474045726005</c:v>
                </c:pt>
                <c:pt idx="261">
                  <c:v>72.592666909702785</c:v>
                </c:pt>
                <c:pt idx="262">
                  <c:v>72.837380475734918</c:v>
                </c:pt>
                <c:pt idx="263">
                  <c:v>72.717869199300623</c:v>
                </c:pt>
                <c:pt idx="264">
                  <c:v>73.057432984725068</c:v>
                </c:pt>
                <c:pt idx="265">
                  <c:v>73.184532278710762</c:v>
                </c:pt>
                <c:pt idx="266">
                  <c:v>72.858247524001243</c:v>
                </c:pt>
                <c:pt idx="267">
                  <c:v>73.125725142687529</c:v>
                </c:pt>
                <c:pt idx="268">
                  <c:v>73.427348840355037</c:v>
                </c:pt>
                <c:pt idx="269">
                  <c:v>72.915157655636619</c:v>
                </c:pt>
                <c:pt idx="270">
                  <c:v>73.01949289696816</c:v>
                </c:pt>
                <c:pt idx="271">
                  <c:v>73.531684081686578</c:v>
                </c:pt>
                <c:pt idx="272">
                  <c:v>73.351468664841207</c:v>
                </c:pt>
                <c:pt idx="273">
                  <c:v>73.61325527036395</c:v>
                </c:pt>
                <c:pt idx="274">
                  <c:v>73.491846989541813</c:v>
                </c:pt>
                <c:pt idx="275">
                  <c:v>73.82002874863916</c:v>
                </c:pt>
                <c:pt idx="276">
                  <c:v>74.328425924581879</c:v>
                </c:pt>
                <c:pt idx="277">
                  <c:v>74.614873587146619</c:v>
                </c:pt>
                <c:pt idx="278">
                  <c:v>73.783985665270066</c:v>
                </c:pt>
                <c:pt idx="279">
                  <c:v>74.277206806110016</c:v>
                </c:pt>
                <c:pt idx="280">
                  <c:v>73.421657827191467</c:v>
                </c:pt>
                <c:pt idx="281">
                  <c:v>73.685341437102053</c:v>
                </c:pt>
                <c:pt idx="282">
                  <c:v>74.86527816634225</c:v>
                </c:pt>
                <c:pt idx="283">
                  <c:v>75.350911289630815</c:v>
                </c:pt>
                <c:pt idx="284">
                  <c:v>75.096712701659456</c:v>
                </c:pt>
                <c:pt idx="285">
                  <c:v>75.569066794233123</c:v>
                </c:pt>
                <c:pt idx="286">
                  <c:v>75.018935521757768</c:v>
                </c:pt>
                <c:pt idx="287">
                  <c:v>74.781809973277021</c:v>
                </c:pt>
                <c:pt idx="288">
                  <c:v>74.795089003991933</c:v>
                </c:pt>
                <c:pt idx="289">
                  <c:v>75.309177193098208</c:v>
                </c:pt>
                <c:pt idx="290">
                  <c:v>76.001583794661997</c:v>
                </c:pt>
                <c:pt idx="291">
                  <c:v>73.013801883804561</c:v>
                </c:pt>
                <c:pt idx="292">
                  <c:v>71.625194671901298</c:v>
                </c:pt>
                <c:pt idx="293">
                  <c:v>71.213544719738707</c:v>
                </c:pt>
                <c:pt idx="294">
                  <c:v>71.778852027316816</c:v>
                </c:pt>
                <c:pt idx="295">
                  <c:v>70.775336706146277</c:v>
                </c:pt>
                <c:pt idx="296">
                  <c:v>71.027638289729794</c:v>
                </c:pt>
                <c:pt idx="297">
                  <c:v>72.082372729372167</c:v>
                </c:pt>
                <c:pt idx="298">
                  <c:v>73.467185932499731</c:v>
                </c:pt>
                <c:pt idx="299">
                  <c:v>73.510817033420182</c:v>
                </c:pt>
                <c:pt idx="300">
                  <c:v>73.651195358120773</c:v>
                </c:pt>
                <c:pt idx="301">
                  <c:v>72.770985322160229</c:v>
                </c:pt>
                <c:pt idx="302">
                  <c:v>70.431978911946118</c:v>
                </c:pt>
                <c:pt idx="303">
                  <c:v>72.112724799577677</c:v>
                </c:pt>
                <c:pt idx="304">
                  <c:v>72.057711672330157</c:v>
                </c:pt>
                <c:pt idx="305">
                  <c:v>73.319219590247741</c:v>
                </c:pt>
                <c:pt idx="306">
                  <c:v>73.804852713536306</c:v>
                </c:pt>
                <c:pt idx="307">
                  <c:v>74.315146893866881</c:v>
                </c:pt>
                <c:pt idx="308">
                  <c:v>75.430585473920331</c:v>
                </c:pt>
                <c:pt idx="309">
                  <c:v>75.341426267691574</c:v>
                </c:pt>
                <c:pt idx="310">
                  <c:v>74.631946626637173</c:v>
                </c:pt>
                <c:pt idx="311">
                  <c:v>75.045493583187607</c:v>
                </c:pt>
                <c:pt idx="312">
                  <c:v>74.301867863151983</c:v>
                </c:pt>
                <c:pt idx="313">
                  <c:v>75.085330675332386</c:v>
                </c:pt>
                <c:pt idx="314">
                  <c:v>75.202944947378839</c:v>
                </c:pt>
                <c:pt idx="315">
                  <c:v>75.863102474349247</c:v>
                </c:pt>
                <c:pt idx="316">
                  <c:v>76.995614093893295</c:v>
                </c:pt>
                <c:pt idx="317">
                  <c:v>76.815398677047938</c:v>
                </c:pt>
                <c:pt idx="318">
                  <c:v>76.804016650720868</c:v>
                </c:pt>
                <c:pt idx="319">
                  <c:v>77.699402721784182</c:v>
                </c:pt>
                <c:pt idx="320">
                  <c:v>77.369323958298992</c:v>
                </c:pt>
                <c:pt idx="321">
                  <c:v>77.502114265448199</c:v>
                </c:pt>
                <c:pt idx="322">
                  <c:v>78.037069502820756</c:v>
                </c:pt>
                <c:pt idx="323">
                  <c:v>78.775004209692838</c:v>
                </c:pt>
                <c:pt idx="324">
                  <c:v>78.850884385206683</c:v>
                </c:pt>
                <c:pt idx="325">
                  <c:v>78.412676371614268</c:v>
                </c:pt>
                <c:pt idx="326">
                  <c:v>78.023790472105844</c:v>
                </c:pt>
                <c:pt idx="327">
                  <c:v>78.966601652865293</c:v>
                </c:pt>
                <c:pt idx="328">
                  <c:v>78.89641249051499</c:v>
                </c:pt>
                <c:pt idx="329">
                  <c:v>77.868236112302469</c:v>
                </c:pt>
                <c:pt idx="330">
                  <c:v>77.968777344858296</c:v>
                </c:pt>
                <c:pt idx="331">
                  <c:v>78.501835577843025</c:v>
                </c:pt>
                <c:pt idx="332">
                  <c:v>78.033275494045071</c:v>
                </c:pt>
                <c:pt idx="333">
                  <c:v>78.515114608557951</c:v>
                </c:pt>
                <c:pt idx="334">
                  <c:v>78.372839279469503</c:v>
                </c:pt>
                <c:pt idx="335">
                  <c:v>77.811325980667092</c:v>
                </c:pt>
                <c:pt idx="336">
                  <c:v>78.376633288245202</c:v>
                </c:pt>
                <c:pt idx="337">
                  <c:v>78.856575398370225</c:v>
                </c:pt>
                <c:pt idx="338">
                  <c:v>77.090464313285594</c:v>
                </c:pt>
                <c:pt idx="339">
                  <c:v>77.001305107056837</c:v>
                </c:pt>
                <c:pt idx="340">
                  <c:v>76.077463970175842</c:v>
                </c:pt>
                <c:pt idx="341">
                  <c:v>76.972850041239141</c:v>
                </c:pt>
                <c:pt idx="342">
                  <c:v>77.498320256672486</c:v>
                </c:pt>
                <c:pt idx="343">
                  <c:v>77.638698581373092</c:v>
                </c:pt>
                <c:pt idx="344">
                  <c:v>77.699402721784153</c:v>
                </c:pt>
                <c:pt idx="345">
                  <c:v>78.42595540232918</c:v>
                </c:pt>
                <c:pt idx="346">
                  <c:v>78.253328003035193</c:v>
                </c:pt>
                <c:pt idx="347">
                  <c:v>78.008614437003075</c:v>
                </c:pt>
                <c:pt idx="348">
                  <c:v>79.25494631981789</c:v>
                </c:pt>
                <c:pt idx="349">
                  <c:v>78.886927468575763</c:v>
                </c:pt>
                <c:pt idx="350">
                  <c:v>78.750343152650842</c:v>
                </c:pt>
                <c:pt idx="351">
                  <c:v>79.169581122364804</c:v>
                </c:pt>
                <c:pt idx="352">
                  <c:v>79.02351178450067</c:v>
                </c:pt>
                <c:pt idx="353">
                  <c:v>78.547363683151318</c:v>
                </c:pt>
                <c:pt idx="354">
                  <c:v>79.503453894625707</c:v>
                </c:pt>
                <c:pt idx="355">
                  <c:v>80.355208864768557</c:v>
                </c:pt>
                <c:pt idx="356">
                  <c:v>79.886648780970603</c:v>
                </c:pt>
                <c:pt idx="357">
                  <c:v>79.708330368513074</c:v>
                </c:pt>
                <c:pt idx="358">
                  <c:v>76.711063435716397</c:v>
                </c:pt>
                <c:pt idx="359">
                  <c:v>77.11512537032759</c:v>
                </c:pt>
                <c:pt idx="360">
                  <c:v>77.854957081587528</c:v>
                </c:pt>
                <c:pt idx="361">
                  <c:v>76.993717089505438</c:v>
                </c:pt>
                <c:pt idx="362">
                  <c:v>77.297237791560789</c:v>
                </c:pt>
                <c:pt idx="363">
                  <c:v>78.6592869420342</c:v>
                </c:pt>
                <c:pt idx="364">
                  <c:v>79.148714074098464</c:v>
                </c:pt>
                <c:pt idx="365">
                  <c:v>79.632450192999187</c:v>
                </c:pt>
                <c:pt idx="366">
                  <c:v>79.051966850318323</c:v>
                </c:pt>
                <c:pt idx="367">
                  <c:v>79.163890109201233</c:v>
                </c:pt>
                <c:pt idx="368">
                  <c:v>77.722166774438264</c:v>
                </c:pt>
                <c:pt idx="369">
                  <c:v>77.426234089934283</c:v>
                </c:pt>
                <c:pt idx="370">
                  <c:v>77.09236131767338</c:v>
                </c:pt>
                <c:pt idx="371">
                  <c:v>76.847647751641261</c:v>
                </c:pt>
                <c:pt idx="372">
                  <c:v>77.879618138629482</c:v>
                </c:pt>
                <c:pt idx="373">
                  <c:v>77.817016993830549</c:v>
                </c:pt>
                <c:pt idx="374">
                  <c:v>77.792355936788553</c:v>
                </c:pt>
                <c:pt idx="375">
                  <c:v>78.864163415921539</c:v>
                </c:pt>
                <c:pt idx="376">
                  <c:v>79.169581122364733</c:v>
                </c:pt>
                <c:pt idx="377">
                  <c:v>78.904000508066289</c:v>
                </c:pt>
                <c:pt idx="378">
                  <c:v>79.163890109201191</c:v>
                </c:pt>
                <c:pt idx="379">
                  <c:v>79.880957767806976</c:v>
                </c:pt>
                <c:pt idx="380">
                  <c:v>79.509144907789164</c:v>
                </c:pt>
                <c:pt idx="381">
                  <c:v>79.511041912177021</c:v>
                </c:pt>
                <c:pt idx="382">
                  <c:v>80.719433707234913</c:v>
                </c:pt>
                <c:pt idx="383">
                  <c:v>80.829459961729967</c:v>
                </c:pt>
                <c:pt idx="384">
                  <c:v>81.04761546633226</c:v>
                </c:pt>
                <c:pt idx="385">
                  <c:v>80.404530978852463</c:v>
                </c:pt>
                <c:pt idx="386">
                  <c:v>79.943558912605894</c:v>
                </c:pt>
                <c:pt idx="387">
                  <c:v>80.503175207020462</c:v>
                </c:pt>
                <c:pt idx="388">
                  <c:v>79.518629929728391</c:v>
                </c:pt>
                <c:pt idx="389">
                  <c:v>79.970116974035733</c:v>
                </c:pt>
                <c:pt idx="390">
                  <c:v>78.869854429085052</c:v>
                </c:pt>
                <c:pt idx="391">
                  <c:v>77.739239813928847</c:v>
                </c:pt>
                <c:pt idx="392">
                  <c:v>75.229503008808592</c:v>
                </c:pt>
                <c:pt idx="393">
                  <c:v>75.00945049981847</c:v>
                </c:pt>
                <c:pt idx="394">
                  <c:v>75.637358952195498</c:v>
                </c:pt>
                <c:pt idx="395">
                  <c:v>76.667432334795862</c:v>
                </c:pt>
                <c:pt idx="396">
                  <c:v>75.256061070238445</c:v>
                </c:pt>
                <c:pt idx="397">
                  <c:v>75.990201768334856</c:v>
                </c:pt>
                <c:pt idx="398">
                  <c:v>75.075845653393088</c:v>
                </c:pt>
                <c:pt idx="399">
                  <c:v>73.761221612615813</c:v>
                </c:pt>
                <c:pt idx="400">
                  <c:v>74.512435350202836</c:v>
                </c:pt>
                <c:pt idx="401">
                  <c:v>76.155241150077458</c:v>
                </c:pt>
                <c:pt idx="402">
                  <c:v>74.189944604269002</c:v>
                </c:pt>
                <c:pt idx="403">
                  <c:v>71.84335017650352</c:v>
                </c:pt>
                <c:pt idx="404">
                  <c:v>73.856071832008112</c:v>
                </c:pt>
                <c:pt idx="405">
                  <c:v>73.283176506878618</c:v>
                </c:pt>
                <c:pt idx="406">
                  <c:v>72.528168760515911</c:v>
                </c:pt>
                <c:pt idx="407">
                  <c:v>70.092415126521658</c:v>
                </c:pt>
                <c:pt idx="408">
                  <c:v>71.158531592491116</c:v>
                </c:pt>
                <c:pt idx="409">
                  <c:v>72.023565593348891</c:v>
                </c:pt>
                <c:pt idx="410">
                  <c:v>71.723838900069211</c:v>
                </c:pt>
                <c:pt idx="411">
                  <c:v>73.101064085645419</c:v>
                </c:pt>
                <c:pt idx="412">
                  <c:v>73.508920029032296</c:v>
                </c:pt>
                <c:pt idx="413">
                  <c:v>74.269618788558546</c:v>
                </c:pt>
                <c:pt idx="414">
                  <c:v>73.924363989970573</c:v>
                </c:pt>
                <c:pt idx="415">
                  <c:v>72.243618102339013</c:v>
                </c:pt>
                <c:pt idx="416">
                  <c:v>73.1295191514631</c:v>
                </c:pt>
                <c:pt idx="417">
                  <c:v>73.85038081884457</c:v>
                </c:pt>
                <c:pt idx="418">
                  <c:v>74.599697552043736</c:v>
                </c:pt>
                <c:pt idx="419">
                  <c:v>75.079639662168773</c:v>
                </c:pt>
                <c:pt idx="420">
                  <c:v>75.233297017584306</c:v>
                </c:pt>
                <c:pt idx="421">
                  <c:v>73.618946283527364</c:v>
                </c:pt>
                <c:pt idx="422">
                  <c:v>73.275588489327234</c:v>
                </c:pt>
                <c:pt idx="423">
                  <c:v>71.45256727260724</c:v>
                </c:pt>
                <c:pt idx="424">
                  <c:v>70.50027106990855</c:v>
                </c:pt>
                <c:pt idx="425">
                  <c:v>71.964758457325672</c:v>
                </c:pt>
                <c:pt idx="426">
                  <c:v>72.382099422651791</c:v>
                </c:pt>
                <c:pt idx="427">
                  <c:v>73.182635274322791</c:v>
                </c:pt>
                <c:pt idx="428">
                  <c:v>72.253103124278255</c:v>
                </c:pt>
                <c:pt idx="429">
                  <c:v>71.131973531061277</c:v>
                </c:pt>
                <c:pt idx="430">
                  <c:v>72.074784711820726</c:v>
                </c:pt>
                <c:pt idx="431">
                  <c:v>74.411894117646995</c:v>
                </c:pt>
                <c:pt idx="432">
                  <c:v>73.529787077298607</c:v>
                </c:pt>
                <c:pt idx="433">
                  <c:v>73.848483814456742</c:v>
                </c:pt>
                <c:pt idx="434">
                  <c:v>73.127622147075257</c:v>
                </c:pt>
                <c:pt idx="435">
                  <c:v>72.273970172544551</c:v>
                </c:pt>
                <c:pt idx="436">
                  <c:v>72.94171571706633</c:v>
                </c:pt>
                <c:pt idx="437">
                  <c:v>73.992656147933005</c:v>
                </c:pt>
                <c:pt idx="438">
                  <c:v>74.322734911418209</c:v>
                </c:pt>
                <c:pt idx="439">
                  <c:v>74.736281867968643</c:v>
                </c:pt>
                <c:pt idx="440">
                  <c:v>75.119476754313538</c:v>
                </c:pt>
                <c:pt idx="441">
                  <c:v>75.517847675761189</c:v>
                </c:pt>
                <c:pt idx="442">
                  <c:v>75.580448820560107</c:v>
                </c:pt>
                <c:pt idx="443">
                  <c:v>76.409439738048803</c:v>
                </c:pt>
                <c:pt idx="444">
                  <c:v>76.179902207119426</c:v>
                </c:pt>
                <c:pt idx="445">
                  <c:v>76.657947312856635</c:v>
                </c:pt>
                <c:pt idx="446">
                  <c:v>76.857132773580446</c:v>
                </c:pt>
                <c:pt idx="447">
                  <c:v>77.361735940747494</c:v>
                </c:pt>
                <c:pt idx="448">
                  <c:v>76.929218940318606</c:v>
                </c:pt>
                <c:pt idx="449">
                  <c:v>76.432203790702957</c:v>
                </c:pt>
                <c:pt idx="450">
                  <c:v>74.072330332222535</c:v>
                </c:pt>
                <c:pt idx="451">
                  <c:v>74.353086981623733</c:v>
                </c:pt>
                <c:pt idx="452">
                  <c:v>73.211090340140444</c:v>
                </c:pt>
                <c:pt idx="453">
                  <c:v>72.095651760086994</c:v>
                </c:pt>
                <c:pt idx="454">
                  <c:v>70.428184903170362</c:v>
                </c:pt>
                <c:pt idx="455">
                  <c:v>72.169634931212983</c:v>
                </c:pt>
                <c:pt idx="456">
                  <c:v>71.357717053214898</c:v>
                </c:pt>
                <c:pt idx="457">
                  <c:v>72.249309115502513</c:v>
                </c:pt>
                <c:pt idx="458">
                  <c:v>72.207575018969905</c:v>
                </c:pt>
                <c:pt idx="459">
                  <c:v>72.469361624492663</c:v>
                </c:pt>
                <c:pt idx="460">
                  <c:v>72.036844624063775</c:v>
                </c:pt>
                <c:pt idx="461">
                  <c:v>72.873423559103841</c:v>
                </c:pt>
                <c:pt idx="462">
                  <c:v>72.065299689881442</c:v>
                </c:pt>
                <c:pt idx="463">
                  <c:v>71.190780667084439</c:v>
                </c:pt>
                <c:pt idx="464">
                  <c:v>71.213544719738593</c:v>
                </c:pt>
                <c:pt idx="465">
                  <c:v>71.587254584144262</c:v>
                </c:pt>
                <c:pt idx="466">
                  <c:v>70.73360260961357</c:v>
                </c:pt>
                <c:pt idx="467">
                  <c:v>70.473713008478668</c:v>
                </c:pt>
                <c:pt idx="468">
                  <c:v>68.72277795849682</c:v>
                </c:pt>
                <c:pt idx="469">
                  <c:v>69.104075840453874</c:v>
                </c:pt>
                <c:pt idx="470">
                  <c:v>68.745542011150988</c:v>
                </c:pt>
                <c:pt idx="471">
                  <c:v>68.868847296360983</c:v>
                </c:pt>
                <c:pt idx="472">
                  <c:v>67.688910567120772</c:v>
                </c:pt>
                <c:pt idx="473">
                  <c:v>67.307612685163733</c:v>
                </c:pt>
                <c:pt idx="474">
                  <c:v>65.091911560159616</c:v>
                </c:pt>
                <c:pt idx="475">
                  <c:v>65.803288205601874</c:v>
                </c:pt>
                <c:pt idx="476">
                  <c:v>64.475385134109672</c:v>
                </c:pt>
                <c:pt idx="477">
                  <c:v>64.306551743591385</c:v>
                </c:pt>
                <c:pt idx="478">
                  <c:v>64.7485537659595</c:v>
                </c:pt>
                <c:pt idx="479">
                  <c:v>65.222804862920995</c:v>
                </c:pt>
                <c:pt idx="480">
                  <c:v>64.964812266173936</c:v>
                </c:pt>
                <c:pt idx="481">
                  <c:v>67.05531110158023</c:v>
                </c:pt>
                <c:pt idx="482">
                  <c:v>67.546635238032337</c:v>
                </c:pt>
                <c:pt idx="483">
                  <c:v>68.138500607040285</c:v>
                </c:pt>
                <c:pt idx="484">
                  <c:v>67.907066071723079</c:v>
                </c:pt>
                <c:pt idx="485">
                  <c:v>66.655043175744709</c:v>
                </c:pt>
                <c:pt idx="486">
                  <c:v>67.876714001517527</c:v>
                </c:pt>
                <c:pt idx="487">
                  <c:v>68.202998756227046</c:v>
                </c:pt>
                <c:pt idx="488">
                  <c:v>69.092693814126832</c:v>
                </c:pt>
                <c:pt idx="489">
                  <c:v>69.614370020784477</c:v>
                </c:pt>
                <c:pt idx="490">
                  <c:v>69.724396275279545</c:v>
                </c:pt>
                <c:pt idx="491">
                  <c:v>69.633340064662931</c:v>
                </c:pt>
                <c:pt idx="492">
                  <c:v>67.872919992741856</c:v>
                </c:pt>
                <c:pt idx="493">
                  <c:v>67.7799667777374</c:v>
                </c:pt>
                <c:pt idx="494">
                  <c:v>65.854507324073708</c:v>
                </c:pt>
                <c:pt idx="495">
                  <c:v>65.685673933555421</c:v>
                </c:pt>
                <c:pt idx="496">
                  <c:v>65.634454815083586</c:v>
                </c:pt>
                <c:pt idx="497">
                  <c:v>65.361286183233773</c:v>
                </c:pt>
                <c:pt idx="498">
                  <c:v>66.520355864207673</c:v>
                </c:pt>
                <c:pt idx="499">
                  <c:v>66.268054280624142</c:v>
                </c:pt>
                <c:pt idx="500">
                  <c:v>66.74420238197348</c:v>
                </c:pt>
                <c:pt idx="501">
                  <c:v>65.577544683448195</c:v>
                </c:pt>
                <c:pt idx="502">
                  <c:v>65.057765481178393</c:v>
                </c:pt>
                <c:pt idx="503">
                  <c:v>62.99192770281411</c:v>
                </c:pt>
                <c:pt idx="504">
                  <c:v>62.578380746263683</c:v>
                </c:pt>
                <c:pt idx="505">
                  <c:v>63.227156246907015</c:v>
                </c:pt>
                <c:pt idx="506">
                  <c:v>61.859416083270041</c:v>
                </c:pt>
                <c:pt idx="507">
                  <c:v>60.973515034145969</c:v>
                </c:pt>
                <c:pt idx="508">
                  <c:v>60.743977503216598</c:v>
                </c:pt>
                <c:pt idx="509">
                  <c:v>61.851828065718664</c:v>
                </c:pt>
                <c:pt idx="510">
                  <c:v>59.732874164494689</c:v>
                </c:pt>
                <c:pt idx="511">
                  <c:v>59.264314080696735</c:v>
                </c:pt>
                <c:pt idx="512">
                  <c:v>59.374340335191796</c:v>
                </c:pt>
                <c:pt idx="513">
                  <c:v>58.824209062716449</c:v>
                </c:pt>
                <c:pt idx="514">
                  <c:v>56.517451727095725</c:v>
                </c:pt>
                <c:pt idx="515">
                  <c:v>58.543452413315251</c:v>
                </c:pt>
                <c:pt idx="516">
                  <c:v>56.784929345782011</c:v>
                </c:pt>
                <c:pt idx="517">
                  <c:v>58.909574260169535</c:v>
                </c:pt>
                <c:pt idx="518">
                  <c:v>59.31743020355642</c:v>
                </c:pt>
                <c:pt idx="519">
                  <c:v>58.552937435254492</c:v>
                </c:pt>
                <c:pt idx="520">
                  <c:v>59.175154874467971</c:v>
                </c:pt>
                <c:pt idx="521">
                  <c:v>58.864046154861235</c:v>
                </c:pt>
                <c:pt idx="522">
                  <c:v>58.649684659034634</c:v>
                </c:pt>
                <c:pt idx="523">
                  <c:v>60.410104730955716</c:v>
                </c:pt>
                <c:pt idx="524">
                  <c:v>60.603599178516006</c:v>
                </c:pt>
                <c:pt idx="525">
                  <c:v>58.723667830160622</c:v>
                </c:pt>
                <c:pt idx="526">
                  <c:v>59.032879545379522</c:v>
                </c:pt>
                <c:pt idx="527">
                  <c:v>57.424219824486116</c:v>
                </c:pt>
                <c:pt idx="528">
                  <c:v>57.338854627033051</c:v>
                </c:pt>
                <c:pt idx="529">
                  <c:v>56.841839477417402</c:v>
                </c:pt>
                <c:pt idx="530">
                  <c:v>58.903883247006</c:v>
                </c:pt>
                <c:pt idx="531">
                  <c:v>59.106862716505518</c:v>
                </c:pt>
                <c:pt idx="532">
                  <c:v>59.194124918346439</c:v>
                </c:pt>
                <c:pt idx="533">
                  <c:v>58.535864395763873</c:v>
                </c:pt>
                <c:pt idx="534">
                  <c:v>59.930162620830679</c:v>
                </c:pt>
                <c:pt idx="535">
                  <c:v>60.258344379928033</c:v>
                </c:pt>
                <c:pt idx="536">
                  <c:v>59.476778572135487</c:v>
                </c:pt>
                <c:pt idx="537">
                  <c:v>60.06484993236775</c:v>
                </c:pt>
                <c:pt idx="538">
                  <c:v>59.325018221107818</c:v>
                </c:pt>
                <c:pt idx="539">
                  <c:v>60.440456801161261</c:v>
                </c:pt>
                <c:pt idx="540">
                  <c:v>61.523646306621323</c:v>
                </c:pt>
                <c:pt idx="541">
                  <c:v>61.897356171026992</c:v>
                </c:pt>
                <c:pt idx="542">
                  <c:v>60.960236003431071</c:v>
                </c:pt>
                <c:pt idx="543">
                  <c:v>60.561865081983406</c:v>
                </c:pt>
                <c:pt idx="544">
                  <c:v>59.797372313681478</c:v>
                </c:pt>
                <c:pt idx="545">
                  <c:v>58.499821312394815</c:v>
                </c:pt>
                <c:pt idx="546">
                  <c:v>59.590598835406261</c:v>
                </c:pt>
                <c:pt idx="547">
                  <c:v>58.981660426907702</c:v>
                </c:pt>
                <c:pt idx="548">
                  <c:v>58.158360522582534</c:v>
                </c:pt>
                <c:pt idx="549">
                  <c:v>57.433704846425364</c:v>
                </c:pt>
                <c:pt idx="550">
                  <c:v>58.321502899937293</c:v>
                </c:pt>
                <c:pt idx="551">
                  <c:v>59.29656315529013</c:v>
                </c:pt>
                <c:pt idx="552">
                  <c:v>58.598465540562799</c:v>
                </c:pt>
                <c:pt idx="553">
                  <c:v>57.875706868793472</c:v>
                </c:pt>
                <c:pt idx="554">
                  <c:v>57.875706868793472</c:v>
                </c:pt>
                <c:pt idx="555">
                  <c:v>57.206064319883843</c:v>
                </c:pt>
                <c:pt idx="556">
                  <c:v>56.597125911385284</c:v>
                </c:pt>
                <c:pt idx="557">
                  <c:v>56.007157546765178</c:v>
                </c:pt>
                <c:pt idx="558">
                  <c:v>58.146978496255464</c:v>
                </c:pt>
                <c:pt idx="559">
                  <c:v>58.101450390947157</c:v>
                </c:pt>
                <c:pt idx="560">
                  <c:v>59.343988264986294</c:v>
                </c:pt>
                <c:pt idx="561">
                  <c:v>59.279490115799533</c:v>
                </c:pt>
                <c:pt idx="562">
                  <c:v>59.338297251822759</c:v>
                </c:pt>
                <c:pt idx="563">
                  <c:v>60.897634858632159</c:v>
                </c:pt>
                <c:pt idx="564">
                  <c:v>61.781638903368403</c:v>
                </c:pt>
                <c:pt idx="565">
                  <c:v>61.130966398337222</c:v>
                </c:pt>
                <c:pt idx="566">
                  <c:v>60.706037415459718</c:v>
                </c:pt>
                <c:pt idx="567">
                  <c:v>61.491397232027957</c:v>
                </c:pt>
                <c:pt idx="568">
                  <c:v>60.768638560258637</c:v>
                </c:pt>
                <c:pt idx="569">
                  <c:v>60.63205424433373</c:v>
                </c:pt>
                <c:pt idx="570">
                  <c:v>60.074334954307005</c:v>
                </c:pt>
                <c:pt idx="571">
                  <c:v>59.184639896407234</c:v>
                </c:pt>
                <c:pt idx="572">
                  <c:v>58.719873821384965</c:v>
                </c:pt>
                <c:pt idx="573">
                  <c:v>58.814724040777264</c:v>
                </c:pt>
                <c:pt idx="574">
                  <c:v>60.05726191481638</c:v>
                </c:pt>
                <c:pt idx="575">
                  <c:v>59.277593111411683</c:v>
                </c:pt>
                <c:pt idx="576">
                  <c:v>60.186258213189909</c:v>
                </c:pt>
                <c:pt idx="577">
                  <c:v>59.476778572135508</c:v>
                </c:pt>
                <c:pt idx="578">
                  <c:v>59.203609940285688</c:v>
                </c:pt>
                <c:pt idx="579">
                  <c:v>59.968102708587629</c:v>
                </c:pt>
                <c:pt idx="580">
                  <c:v>59.355370291313371</c:v>
                </c:pt>
                <c:pt idx="581">
                  <c:v>60.981103051697389</c:v>
                </c:pt>
                <c:pt idx="582">
                  <c:v>61.423105074065511</c:v>
                </c:pt>
                <c:pt idx="583">
                  <c:v>60.525821998614347</c:v>
                </c:pt>
                <c:pt idx="584">
                  <c:v>60.353194599320361</c:v>
                </c:pt>
                <c:pt idx="585">
                  <c:v>61.67730366203687</c:v>
                </c:pt>
                <c:pt idx="586">
                  <c:v>61.705758727854558</c:v>
                </c:pt>
                <c:pt idx="587">
                  <c:v>61.686788683976104</c:v>
                </c:pt>
                <c:pt idx="588">
                  <c:v>62.407650351357582</c:v>
                </c:pt>
                <c:pt idx="589">
                  <c:v>62.411444360133274</c:v>
                </c:pt>
                <c:pt idx="590">
                  <c:v>61.563483398766103</c:v>
                </c:pt>
                <c:pt idx="591">
                  <c:v>61.823372999901011</c:v>
                </c:pt>
                <c:pt idx="592">
                  <c:v>62.033940486951913</c:v>
                </c:pt>
                <c:pt idx="593">
                  <c:v>62.121202688792842</c:v>
                </c:pt>
                <c:pt idx="594">
                  <c:v>62.337461189007279</c:v>
                </c:pt>
                <c:pt idx="595">
                  <c:v>62.70927404902509</c:v>
                </c:pt>
                <c:pt idx="596">
                  <c:v>63.506015891920406</c:v>
                </c:pt>
                <c:pt idx="597">
                  <c:v>62.073777579096692</c:v>
                </c:pt>
                <c:pt idx="598">
                  <c:v>61.815784982349633</c:v>
                </c:pt>
                <c:pt idx="599">
                  <c:v>62.324182158292359</c:v>
                </c:pt>
                <c:pt idx="600">
                  <c:v>61.121481376397988</c:v>
                </c:pt>
                <c:pt idx="601">
                  <c:v>61.328254854673204</c:v>
                </c:pt>
                <c:pt idx="602">
                  <c:v>60.981103051697382</c:v>
                </c:pt>
                <c:pt idx="603">
                  <c:v>61.4895002276401</c:v>
                </c:pt>
                <c:pt idx="604">
                  <c:v>61.42120806967764</c:v>
                </c:pt>
                <c:pt idx="605">
                  <c:v>61.597629477747326</c:v>
                </c:pt>
                <c:pt idx="606">
                  <c:v>61.058880231599069</c:v>
                </c:pt>
                <c:pt idx="607">
                  <c:v>61.24858067038366</c:v>
                </c:pt>
                <c:pt idx="608">
                  <c:v>60.389237682689419</c:v>
                </c:pt>
                <c:pt idx="609">
                  <c:v>60.252653366764513</c:v>
                </c:pt>
                <c:pt idx="610">
                  <c:v>58.831797080267862</c:v>
                </c:pt>
                <c:pt idx="611">
                  <c:v>58.306326864834524</c:v>
                </c:pt>
                <c:pt idx="612">
                  <c:v>57.357824670911526</c:v>
                </c:pt>
                <c:pt idx="613">
                  <c:v>57.900367925835489</c:v>
                </c:pt>
                <c:pt idx="614">
                  <c:v>57.957278057470859</c:v>
                </c:pt>
                <c:pt idx="615">
                  <c:v>58.118523430437769</c:v>
                </c:pt>
                <c:pt idx="616">
                  <c:v>58.664860694137417</c:v>
                </c:pt>
                <c:pt idx="617">
                  <c:v>57.593053215004431</c:v>
                </c:pt>
                <c:pt idx="618">
                  <c:v>57.170021236514771</c:v>
                </c:pt>
                <c:pt idx="619">
                  <c:v>56.037509616970709</c:v>
                </c:pt>
                <c:pt idx="620">
                  <c:v>54.906895001814497</c:v>
                </c:pt>
                <c:pt idx="621">
                  <c:v>55.684666800831359</c:v>
                </c:pt>
                <c:pt idx="622">
                  <c:v>54.017199943914726</c:v>
                </c:pt>
                <c:pt idx="623">
                  <c:v>53.081976780706654</c:v>
                </c:pt>
                <c:pt idx="624">
                  <c:v>52.878997311207137</c:v>
                </c:pt>
                <c:pt idx="625">
                  <c:v>51.773043753092928</c:v>
                </c:pt>
                <c:pt idx="626">
                  <c:v>52.101225512190283</c:v>
                </c:pt>
                <c:pt idx="627">
                  <c:v>51.996890270858763</c:v>
                </c:pt>
                <c:pt idx="628">
                  <c:v>51.384157853584504</c:v>
                </c:pt>
                <c:pt idx="629">
                  <c:v>52.084152472699678</c:v>
                </c:pt>
                <c:pt idx="630">
                  <c:v>51.0540790900993</c:v>
                </c:pt>
                <c:pt idx="631">
                  <c:v>51.932392121671995</c:v>
                </c:pt>
                <c:pt idx="632">
                  <c:v>50.949743848767767</c:v>
                </c:pt>
                <c:pt idx="633">
                  <c:v>49.82292324238724</c:v>
                </c:pt>
                <c:pt idx="634">
                  <c:v>50.371157510474724</c:v>
                </c:pt>
                <c:pt idx="635">
                  <c:v>49.561136636864489</c:v>
                </c:pt>
                <c:pt idx="636">
                  <c:v>50.141619979545361</c:v>
                </c:pt>
                <c:pt idx="637">
                  <c:v>51.981714235755973</c:v>
                </c:pt>
                <c:pt idx="638">
                  <c:v>53.18631202203818</c:v>
                </c:pt>
                <c:pt idx="639">
                  <c:v>53.59037395664938</c:v>
                </c:pt>
                <c:pt idx="640">
                  <c:v>52.249191854442259</c:v>
                </c:pt>
                <c:pt idx="641">
                  <c:v>53.184415017650338</c:v>
                </c:pt>
                <c:pt idx="642">
                  <c:v>51.814777849625521</c:v>
                </c:pt>
                <c:pt idx="643">
                  <c:v>51.87927599881229</c:v>
                </c:pt>
                <c:pt idx="644">
                  <c:v>51.47711106858894</c:v>
                </c:pt>
                <c:pt idx="645">
                  <c:v>51.499875121243086</c:v>
                </c:pt>
                <c:pt idx="646">
                  <c:v>52.452171323941769</c:v>
                </c:pt>
                <c:pt idx="647">
                  <c:v>52.488214407310835</c:v>
                </c:pt>
                <c:pt idx="648">
                  <c:v>51.86220295932165</c:v>
                </c:pt>
                <c:pt idx="649">
                  <c:v>51.441067985219846</c:v>
                </c:pt>
                <c:pt idx="650">
                  <c:v>53.034551671010483</c:v>
                </c:pt>
                <c:pt idx="651">
                  <c:v>53.761104351555495</c:v>
                </c:pt>
                <c:pt idx="652">
                  <c:v>53.510699772359828</c:v>
                </c:pt>
                <c:pt idx="653">
                  <c:v>53.819911487578729</c:v>
                </c:pt>
                <c:pt idx="654">
                  <c:v>54.698224519151424</c:v>
                </c:pt>
                <c:pt idx="655">
                  <c:v>54.485760027712686</c:v>
                </c:pt>
                <c:pt idx="656">
                  <c:v>53.167341978159712</c:v>
                </c:pt>
                <c:pt idx="657">
                  <c:v>53.48414171092999</c:v>
                </c:pt>
                <c:pt idx="658">
                  <c:v>53.451892636336609</c:v>
                </c:pt>
                <c:pt idx="659">
                  <c:v>53.541051842565381</c:v>
                </c:pt>
                <c:pt idx="660">
                  <c:v>51.437273976444168</c:v>
                </c:pt>
                <c:pt idx="661">
                  <c:v>51.647841463495077</c:v>
                </c:pt>
                <c:pt idx="662">
                  <c:v>51.334835739500491</c:v>
                </c:pt>
                <c:pt idx="663">
                  <c:v>52.846748236613742</c:v>
                </c:pt>
                <c:pt idx="664">
                  <c:v>52.133474586783649</c:v>
                </c:pt>
                <c:pt idx="665">
                  <c:v>52.469244363432388</c:v>
                </c:pt>
                <c:pt idx="666">
                  <c:v>52.55271255649761</c:v>
                </c:pt>
                <c:pt idx="667">
                  <c:v>53.391188495925547</c:v>
                </c:pt>
                <c:pt idx="668">
                  <c:v>53.14078391672988</c:v>
                </c:pt>
                <c:pt idx="669">
                  <c:v>53.14078391672988</c:v>
                </c:pt>
                <c:pt idx="670">
                  <c:v>54.055140031671648</c:v>
                </c:pt>
                <c:pt idx="671">
                  <c:v>54.055140031671648</c:v>
                </c:pt>
                <c:pt idx="672">
                  <c:v>51.847026924218909</c:v>
                </c:pt>
                <c:pt idx="673">
                  <c:v>50.43375865527365</c:v>
                </c:pt>
                <c:pt idx="674">
                  <c:v>52.129680578007971</c:v>
                </c:pt>
                <c:pt idx="675">
                  <c:v>51.507463138794478</c:v>
                </c:pt>
                <c:pt idx="676">
                  <c:v>51.109092217346827</c:v>
                </c:pt>
                <c:pt idx="677">
                  <c:v>50.3408054402692</c:v>
                </c:pt>
                <c:pt idx="678">
                  <c:v>51.359496796542501</c:v>
                </c:pt>
                <c:pt idx="679">
                  <c:v>49.858966325756313</c:v>
                </c:pt>
                <c:pt idx="680">
                  <c:v>48.838377965095169</c:v>
                </c:pt>
                <c:pt idx="681">
                  <c:v>47.163323090627159</c:v>
                </c:pt>
                <c:pt idx="682">
                  <c:v>46.967931638679019</c:v>
                </c:pt>
                <c:pt idx="683">
                  <c:v>50.841614598660541</c:v>
                </c:pt>
                <c:pt idx="684">
                  <c:v>50.278204295470289</c:v>
                </c:pt>
                <c:pt idx="685">
                  <c:v>49.367642189304206</c:v>
                </c:pt>
                <c:pt idx="686">
                  <c:v>49.105855583781462</c:v>
                </c:pt>
                <c:pt idx="687">
                  <c:v>50.25923425159182</c:v>
                </c:pt>
                <c:pt idx="688">
                  <c:v>49.375230206855584</c:v>
                </c:pt>
                <c:pt idx="689">
                  <c:v>46.704248028768419</c:v>
                </c:pt>
                <c:pt idx="690">
                  <c:v>46.520238603147355</c:v>
                </c:pt>
                <c:pt idx="691">
                  <c:v>46.558178690904278</c:v>
                </c:pt>
                <c:pt idx="692">
                  <c:v>46.102897637821236</c:v>
                </c:pt>
                <c:pt idx="693">
                  <c:v>46.9963867044967</c:v>
                </c:pt>
                <c:pt idx="694">
                  <c:v>43.651967968724207</c:v>
                </c:pt>
                <c:pt idx="695">
                  <c:v>42.517559344792296</c:v>
                </c:pt>
                <c:pt idx="696">
                  <c:v>39.810534083336066</c:v>
                </c:pt>
                <c:pt idx="697">
                  <c:v>39.562026508528241</c:v>
                </c:pt>
                <c:pt idx="698">
                  <c:v>37.321664326482122</c:v>
                </c:pt>
                <c:pt idx="699">
                  <c:v>40.616760948170615</c:v>
                </c:pt>
                <c:pt idx="700">
                  <c:v>41.550087106990844</c:v>
                </c:pt>
                <c:pt idx="701">
                  <c:v>39.212977701164576</c:v>
                </c:pt>
                <c:pt idx="702">
                  <c:v>37.881280620896689</c:v>
                </c:pt>
                <c:pt idx="703">
                  <c:v>38.237917445811732</c:v>
                </c:pt>
                <c:pt idx="704">
                  <c:v>39.728962894658686</c:v>
                </c:pt>
                <c:pt idx="705">
                  <c:v>39.992646504569272</c:v>
                </c:pt>
                <c:pt idx="706">
                  <c:v>38.528159117152164</c:v>
                </c:pt>
                <c:pt idx="707">
                  <c:v>37.708653221602695</c:v>
                </c:pt>
                <c:pt idx="708">
                  <c:v>35.415174916696884</c:v>
                </c:pt>
                <c:pt idx="709">
                  <c:v>34.182122064596989</c:v>
                </c:pt>
                <c:pt idx="710">
                  <c:v>34.631712104516495</c:v>
                </c:pt>
                <c:pt idx="711">
                  <c:v>36.707034904820013</c:v>
                </c:pt>
                <c:pt idx="712">
                  <c:v>38.420029867044946</c:v>
                </c:pt>
                <c:pt idx="713">
                  <c:v>38.199977358054809</c:v>
                </c:pt>
                <c:pt idx="714">
                  <c:v>39.939530381709588</c:v>
                </c:pt>
                <c:pt idx="715">
                  <c:v>42.525147362343681</c:v>
                </c:pt>
                <c:pt idx="716">
                  <c:v>41.796697677410826</c:v>
                </c:pt>
                <c:pt idx="717">
                  <c:v>39.247123780145799</c:v>
                </c:pt>
                <c:pt idx="718">
                  <c:v>40.279094167134026</c:v>
                </c:pt>
                <c:pt idx="719">
                  <c:v>40.660392049091072</c:v>
                </c:pt>
                <c:pt idx="720">
                  <c:v>38.659052419913543</c:v>
                </c:pt>
                <c:pt idx="721">
                  <c:v>37.475321681897647</c:v>
                </c:pt>
                <c:pt idx="722">
                  <c:v>37.534128817920873</c:v>
                </c:pt>
                <c:pt idx="723">
                  <c:v>37.522746791593796</c:v>
                </c:pt>
                <c:pt idx="724">
                  <c:v>37.249578159743976</c:v>
                </c:pt>
                <c:pt idx="725">
                  <c:v>36.862589264623388</c:v>
                </c:pt>
                <c:pt idx="726">
                  <c:v>35.062332100557541</c:v>
                </c:pt>
                <c:pt idx="727">
                  <c:v>34.479951753488812</c:v>
                </c:pt>
                <c:pt idx="728">
                  <c:v>33.4897154630332</c:v>
                </c:pt>
                <c:pt idx="729">
                  <c:v>36.507849444096173</c:v>
                </c:pt>
                <c:pt idx="730">
                  <c:v>36.927087413810142</c:v>
                </c:pt>
                <c:pt idx="731">
                  <c:v>36.708931909207848</c:v>
                </c:pt>
                <c:pt idx="732">
                  <c:v>37.613803002210389</c:v>
                </c:pt>
                <c:pt idx="733">
                  <c:v>37.378574458117484</c:v>
                </c:pt>
                <c:pt idx="734">
                  <c:v>35.521407162416253</c:v>
                </c:pt>
                <c:pt idx="735">
                  <c:v>36.927087413810135</c:v>
                </c:pt>
                <c:pt idx="736">
                  <c:v>37.293209260664419</c:v>
                </c:pt>
                <c:pt idx="737">
                  <c:v>37.285621243113034</c:v>
                </c:pt>
                <c:pt idx="738">
                  <c:v>35.621948394972094</c:v>
                </c:pt>
                <c:pt idx="739">
                  <c:v>38.59834827950246</c:v>
                </c:pt>
                <c:pt idx="740">
                  <c:v>39.768799986803437</c:v>
                </c:pt>
                <c:pt idx="741">
                  <c:v>40.060938662531726</c:v>
                </c:pt>
                <c:pt idx="742">
                  <c:v>39.440618227706082</c:v>
                </c:pt>
                <c:pt idx="743">
                  <c:v>38.4845280162317</c:v>
                </c:pt>
                <c:pt idx="744">
                  <c:v>38.042525993863578</c:v>
                </c:pt>
                <c:pt idx="745">
                  <c:v>38.860134885025197</c:v>
                </c:pt>
                <c:pt idx="746">
                  <c:v>38.696992507670444</c:v>
                </c:pt>
                <c:pt idx="747">
                  <c:v>39.16934660024409</c:v>
                </c:pt>
                <c:pt idx="748">
                  <c:v>38.672331450628441</c:v>
                </c:pt>
                <c:pt idx="749">
                  <c:v>38.144964230807254</c:v>
                </c:pt>
                <c:pt idx="750">
                  <c:v>38.292930573059238</c:v>
                </c:pt>
                <c:pt idx="751">
                  <c:v>38.283445551120003</c:v>
                </c:pt>
                <c:pt idx="752">
                  <c:v>38.740623608590887</c:v>
                </c:pt>
                <c:pt idx="753">
                  <c:v>40.597790904292118</c:v>
                </c:pt>
                <c:pt idx="754">
                  <c:v>40.715405176338571</c:v>
                </c:pt>
                <c:pt idx="755">
                  <c:v>41.081527023192855</c:v>
                </c:pt>
                <c:pt idx="756">
                  <c:v>40.726787202665655</c:v>
                </c:pt>
                <c:pt idx="757">
                  <c:v>40.269609145194771</c:v>
                </c:pt>
                <c:pt idx="758">
                  <c:v>39.385605100458534</c:v>
                </c:pt>
                <c:pt idx="759">
                  <c:v>38.736829599815202</c:v>
                </c:pt>
                <c:pt idx="760">
                  <c:v>36.934675431361512</c:v>
                </c:pt>
                <c:pt idx="761">
                  <c:v>36.720313935534918</c:v>
                </c:pt>
                <c:pt idx="762">
                  <c:v>37.139551905248886</c:v>
                </c:pt>
                <c:pt idx="763">
                  <c:v>36.661506799511692</c:v>
                </c:pt>
                <c:pt idx="764">
                  <c:v>35.360161789449343</c:v>
                </c:pt>
                <c:pt idx="765">
                  <c:v>36.21001975520435</c:v>
                </c:pt>
                <c:pt idx="766">
                  <c:v>35.93305711457883</c:v>
                </c:pt>
                <c:pt idx="767">
                  <c:v>35.650403460789782</c:v>
                </c:pt>
                <c:pt idx="768">
                  <c:v>36.733592966249837</c:v>
                </c:pt>
                <c:pt idx="769">
                  <c:v>36.784812084721679</c:v>
                </c:pt>
                <c:pt idx="770">
                  <c:v>37.670713133845766</c:v>
                </c:pt>
                <c:pt idx="771">
                  <c:v>36.452836316848632</c:v>
                </c:pt>
                <c:pt idx="772">
                  <c:v>36.473703365114936</c:v>
                </c:pt>
                <c:pt idx="773">
                  <c:v>35.623845399359929</c:v>
                </c:pt>
                <c:pt idx="774">
                  <c:v>36.566656580119385</c:v>
                </c:pt>
                <c:pt idx="775">
                  <c:v>37.767460357625907</c:v>
                </c:pt>
                <c:pt idx="776">
                  <c:v>37.627082032925301</c:v>
                </c:pt>
                <c:pt idx="777">
                  <c:v>39.222462723103781</c:v>
                </c:pt>
                <c:pt idx="778">
                  <c:v>40.288579189073232</c:v>
                </c:pt>
                <c:pt idx="779">
                  <c:v>39.569614526079597</c:v>
                </c:pt>
                <c:pt idx="780">
                  <c:v>39.626524657714974</c:v>
                </c:pt>
                <c:pt idx="781">
                  <c:v>39.417854175051914</c:v>
                </c:pt>
                <c:pt idx="782">
                  <c:v>39.742241925373577</c:v>
                </c:pt>
                <c:pt idx="783">
                  <c:v>39.922457342218941</c:v>
                </c:pt>
                <c:pt idx="784">
                  <c:v>38.13547920886802</c:v>
                </c:pt>
                <c:pt idx="785">
                  <c:v>38.342252687143237</c:v>
                </c:pt>
                <c:pt idx="786">
                  <c:v>38.740623608590894</c:v>
                </c:pt>
                <c:pt idx="787">
                  <c:v>37.33304635280917</c:v>
                </c:pt>
                <c:pt idx="788">
                  <c:v>36.41299922470386</c:v>
                </c:pt>
                <c:pt idx="789">
                  <c:v>36.268826891227569</c:v>
                </c:pt>
                <c:pt idx="790">
                  <c:v>36.2536508561248</c:v>
                </c:pt>
                <c:pt idx="791">
                  <c:v>37.636567054864528</c:v>
                </c:pt>
                <c:pt idx="792">
                  <c:v>37.475321681897618</c:v>
                </c:pt>
                <c:pt idx="793">
                  <c:v>36.177770680610955</c:v>
                </c:pt>
                <c:pt idx="794">
                  <c:v>35.394307868430559</c:v>
                </c:pt>
                <c:pt idx="795">
                  <c:v>36.856898251459818</c:v>
                </c:pt>
                <c:pt idx="796">
                  <c:v>35.604875355481461</c:v>
                </c:pt>
                <c:pt idx="797">
                  <c:v>35.405689894757629</c:v>
                </c:pt>
                <c:pt idx="798">
                  <c:v>35.688343548546683</c:v>
                </c:pt>
                <c:pt idx="799">
                  <c:v>37.61759701098606</c:v>
                </c:pt>
                <c:pt idx="800">
                  <c:v>38.438999910923378</c:v>
                </c:pt>
                <c:pt idx="801">
                  <c:v>38.53574713470352</c:v>
                </c:pt>
                <c:pt idx="802">
                  <c:v>38.218947401933242</c:v>
                </c:pt>
                <c:pt idx="803">
                  <c:v>39.131406512487168</c:v>
                </c:pt>
                <c:pt idx="804">
                  <c:v>38.552820174194139</c:v>
                </c:pt>
                <c:pt idx="805">
                  <c:v>38.423823875820617</c:v>
                </c:pt>
                <c:pt idx="806">
                  <c:v>39.266093824024239</c:v>
                </c:pt>
                <c:pt idx="807">
                  <c:v>38.402956827554313</c:v>
                </c:pt>
                <c:pt idx="808">
                  <c:v>38.727344577875975</c:v>
                </c:pt>
                <c:pt idx="809">
                  <c:v>37.993203879779571</c:v>
                </c:pt>
                <c:pt idx="810">
                  <c:v>38.588863257563212</c:v>
                </c:pt>
                <c:pt idx="811">
                  <c:v>38.719756560324591</c:v>
                </c:pt>
                <c:pt idx="812">
                  <c:v>38.211359384381865</c:v>
                </c:pt>
                <c:pt idx="813">
                  <c:v>36.987791554221197</c:v>
                </c:pt>
                <c:pt idx="814">
                  <c:v>37.959057800798341</c:v>
                </c:pt>
                <c:pt idx="815">
                  <c:v>39.207286688001005</c:v>
                </c:pt>
                <c:pt idx="816">
                  <c:v>41.13274614166469</c:v>
                </c:pt>
                <c:pt idx="817">
                  <c:v>41.174480238197297</c:v>
                </c:pt>
                <c:pt idx="818">
                  <c:v>41.149819181155294</c:v>
                </c:pt>
                <c:pt idx="819">
                  <c:v>40.810255395730863</c:v>
                </c:pt>
                <c:pt idx="820">
                  <c:v>41.146025172379602</c:v>
                </c:pt>
                <c:pt idx="821">
                  <c:v>41.756860585266011</c:v>
                </c:pt>
                <c:pt idx="822">
                  <c:v>43.246009029725116</c:v>
                </c:pt>
                <c:pt idx="823">
                  <c:v>42.673113704595622</c:v>
                </c:pt>
                <c:pt idx="824">
                  <c:v>43.534353696677705</c:v>
                </c:pt>
                <c:pt idx="825">
                  <c:v>44.788273597043904</c:v>
                </c:pt>
                <c:pt idx="826">
                  <c:v>42.792624981029924</c:v>
                </c:pt>
                <c:pt idx="827">
                  <c:v>43.282052113094188</c:v>
                </c:pt>
                <c:pt idx="828">
                  <c:v>44.930548926132353</c:v>
                </c:pt>
                <c:pt idx="829">
                  <c:v>45.213202579921401</c:v>
                </c:pt>
                <c:pt idx="830">
                  <c:v>45.668483633004442</c:v>
                </c:pt>
                <c:pt idx="831">
                  <c:v>45.818346979644268</c:v>
                </c:pt>
                <c:pt idx="832">
                  <c:v>44.300743469367475</c:v>
                </c:pt>
                <c:pt idx="833">
                  <c:v>45.226481610636327</c:v>
                </c:pt>
                <c:pt idx="834">
                  <c:v>45.069030246445116</c:v>
                </c:pt>
                <c:pt idx="835">
                  <c:v>46.142734729965952</c:v>
                </c:pt>
                <c:pt idx="836">
                  <c:v>46.321053142423473</c:v>
                </c:pt>
                <c:pt idx="837">
                  <c:v>47.345435511860309</c:v>
                </c:pt>
                <c:pt idx="838">
                  <c:v>47.003974722048028</c:v>
                </c:pt>
                <c:pt idx="839">
                  <c:v>47.538929959420592</c:v>
                </c:pt>
                <c:pt idx="840">
                  <c:v>46.512650585595914</c:v>
                </c:pt>
                <c:pt idx="841">
                  <c:v>45.801273940153671</c:v>
                </c:pt>
                <c:pt idx="842">
                  <c:v>44.473370868661476</c:v>
                </c:pt>
                <c:pt idx="843">
                  <c:v>45.012120114809733</c:v>
                </c:pt>
                <c:pt idx="844">
                  <c:v>45.446534119626463</c:v>
                </c:pt>
                <c:pt idx="845">
                  <c:v>46.260349002012397</c:v>
                </c:pt>
                <c:pt idx="846">
                  <c:v>46.893948467552953</c:v>
                </c:pt>
                <c:pt idx="847">
                  <c:v>46.654925914684355</c:v>
                </c:pt>
                <c:pt idx="848">
                  <c:v>45.854390063013348</c:v>
                </c:pt>
                <c:pt idx="849">
                  <c:v>45.837317023522729</c:v>
                </c:pt>
                <c:pt idx="850">
                  <c:v>45.916991207812259</c:v>
                </c:pt>
                <c:pt idx="851">
                  <c:v>45.875257111279652</c:v>
                </c:pt>
                <c:pt idx="852">
                  <c:v>45.767127861172426</c:v>
                </c:pt>
                <c:pt idx="853">
                  <c:v>45.98148935699902</c:v>
                </c:pt>
                <c:pt idx="854">
                  <c:v>47.434594718089059</c:v>
                </c:pt>
                <c:pt idx="855">
                  <c:v>47.157632077463546</c:v>
                </c:pt>
                <c:pt idx="856">
                  <c:v>45.793685922602279</c:v>
                </c:pt>
                <c:pt idx="857">
                  <c:v>45.706423720761357</c:v>
                </c:pt>
                <c:pt idx="858">
                  <c:v>45.816449975256425</c:v>
                </c:pt>
                <c:pt idx="859">
                  <c:v>45.634337554023205</c:v>
                </c:pt>
                <c:pt idx="860">
                  <c:v>45.585015439939205</c:v>
                </c:pt>
                <c:pt idx="861">
                  <c:v>46.55628168651635</c:v>
                </c:pt>
                <c:pt idx="862">
                  <c:v>47.495298858500121</c:v>
                </c:pt>
                <c:pt idx="863">
                  <c:v>47.199366173996147</c:v>
                </c:pt>
                <c:pt idx="864">
                  <c:v>46.353302217016832</c:v>
                </c:pt>
                <c:pt idx="865">
                  <c:v>46.603706796212499</c:v>
                </c:pt>
                <c:pt idx="866">
                  <c:v>45.666586628616578</c:v>
                </c:pt>
                <c:pt idx="867">
                  <c:v>45.814552970868569</c:v>
                </c:pt>
                <c:pt idx="868">
                  <c:v>44.43163677212884</c:v>
                </c:pt>
                <c:pt idx="869">
                  <c:v>44.355756596615002</c:v>
                </c:pt>
                <c:pt idx="870">
                  <c:v>45.877154115667487</c:v>
                </c:pt>
                <c:pt idx="871">
                  <c:v>45.643822575962432</c:v>
                </c:pt>
                <c:pt idx="872">
                  <c:v>45.972004335059786</c:v>
                </c:pt>
                <c:pt idx="873">
                  <c:v>46.964137629903242</c:v>
                </c:pt>
                <c:pt idx="874">
                  <c:v>46.429182392530677</c:v>
                </c:pt>
                <c:pt idx="875">
                  <c:v>47.453564761967513</c:v>
                </c:pt>
                <c:pt idx="876">
                  <c:v>46.391242304773755</c:v>
                </c:pt>
                <c:pt idx="877">
                  <c:v>46.26983402395161</c:v>
                </c:pt>
                <c:pt idx="878">
                  <c:v>45.799376935765807</c:v>
                </c:pt>
                <c:pt idx="879">
                  <c:v>45.861978080564718</c:v>
                </c:pt>
                <c:pt idx="880">
                  <c:v>45.418079053808761</c:v>
                </c:pt>
                <c:pt idx="881">
                  <c:v>45.357374913397692</c:v>
                </c:pt>
                <c:pt idx="882">
                  <c:v>45.093691303487098</c:v>
                </c:pt>
                <c:pt idx="883">
                  <c:v>45.717805747088434</c:v>
                </c:pt>
                <c:pt idx="884">
                  <c:v>46.226202923031167</c:v>
                </c:pt>
                <c:pt idx="885">
                  <c:v>47.719145376265963</c:v>
                </c:pt>
                <c:pt idx="886">
                  <c:v>47.889875771172093</c:v>
                </c:pt>
                <c:pt idx="887">
                  <c:v>48.859245013361395</c:v>
                </c:pt>
                <c:pt idx="888">
                  <c:v>49.016696377552606</c:v>
                </c:pt>
                <c:pt idx="889">
                  <c:v>49.509917518392569</c:v>
                </c:pt>
                <c:pt idx="890">
                  <c:v>49.580106680742865</c:v>
                </c:pt>
                <c:pt idx="891">
                  <c:v>50.600695041404009</c:v>
                </c:pt>
                <c:pt idx="892">
                  <c:v>50.536196892217241</c:v>
                </c:pt>
                <c:pt idx="893">
                  <c:v>49.631325799214707</c:v>
                </c:pt>
                <c:pt idx="894">
                  <c:v>49.54216659298595</c:v>
                </c:pt>
                <c:pt idx="895">
                  <c:v>49.847584299429151</c:v>
                </c:pt>
                <c:pt idx="896">
                  <c:v>50.999065962851667</c:v>
                </c:pt>
                <c:pt idx="897">
                  <c:v>51.135650278776581</c:v>
                </c:pt>
                <c:pt idx="898">
                  <c:v>51.928598112896204</c:v>
                </c:pt>
                <c:pt idx="899">
                  <c:v>51.107195212958892</c:v>
                </c:pt>
                <c:pt idx="900">
                  <c:v>50.999065962851667</c:v>
                </c:pt>
                <c:pt idx="901">
                  <c:v>51.065461116426285</c:v>
                </c:pt>
                <c:pt idx="902">
                  <c:v>51.979817231368052</c:v>
                </c:pt>
                <c:pt idx="903">
                  <c:v>51.608004371350241</c:v>
                </c:pt>
                <c:pt idx="904">
                  <c:v>50.648120151100166</c:v>
                </c:pt>
                <c:pt idx="905">
                  <c:v>51.266543581537952</c:v>
                </c:pt>
                <c:pt idx="906">
                  <c:v>51.987405248919437</c:v>
                </c:pt>
                <c:pt idx="907">
                  <c:v>51.329144726336871</c:v>
                </c:pt>
                <c:pt idx="908">
                  <c:v>50.3445994490448</c:v>
                </c:pt>
                <c:pt idx="909">
                  <c:v>51.232397502556729</c:v>
                </c:pt>
                <c:pt idx="910">
                  <c:v>51.048388076935673</c:v>
                </c:pt>
                <c:pt idx="911">
                  <c:v>51.989302253307287</c:v>
                </c:pt>
                <c:pt idx="912">
                  <c:v>53.381703473986242</c:v>
                </c:pt>
                <c:pt idx="913">
                  <c:v>53.878718623601898</c:v>
                </c:pt>
                <c:pt idx="914">
                  <c:v>53.578991930322232</c:v>
                </c:pt>
                <c:pt idx="915">
                  <c:v>52.89607035069767</c:v>
                </c:pt>
                <c:pt idx="916">
                  <c:v>52.789838104978294</c:v>
                </c:pt>
                <c:pt idx="917">
                  <c:v>53.73644329451345</c:v>
                </c:pt>
                <c:pt idx="918">
                  <c:v>52.916937398963981</c:v>
                </c:pt>
                <c:pt idx="919">
                  <c:v>52.061388420045439</c:v>
                </c:pt>
                <c:pt idx="920">
                  <c:v>51.13944428755228</c:v>
                </c:pt>
                <c:pt idx="921">
                  <c:v>51.532124195836403</c:v>
                </c:pt>
                <c:pt idx="922">
                  <c:v>52.290925950974795</c:v>
                </c:pt>
                <c:pt idx="923">
                  <c:v>53.053521714888895</c:v>
                </c:pt>
                <c:pt idx="924">
                  <c:v>53.212870083467948</c:v>
                </c:pt>
                <c:pt idx="925">
                  <c:v>54.121535185246188</c:v>
                </c:pt>
                <c:pt idx="926">
                  <c:v>53.886306641153283</c:v>
                </c:pt>
                <c:pt idx="927">
                  <c:v>54.081698093101416</c:v>
                </c:pt>
                <c:pt idx="928">
                  <c:v>53.878718623601891</c:v>
                </c:pt>
                <c:pt idx="929">
                  <c:v>53.876821619214049</c:v>
                </c:pt>
                <c:pt idx="930">
                  <c:v>54.254325492395402</c:v>
                </c:pt>
                <c:pt idx="931">
                  <c:v>54.518009102305989</c:v>
                </c:pt>
                <c:pt idx="932">
                  <c:v>54.261913509946787</c:v>
                </c:pt>
                <c:pt idx="933">
                  <c:v>53.912864702583114</c:v>
                </c:pt>
                <c:pt idx="934">
                  <c:v>54.444025931179993</c:v>
                </c:pt>
                <c:pt idx="935">
                  <c:v>54.518009102305982</c:v>
                </c:pt>
                <c:pt idx="936">
                  <c:v>53.351351403780697</c:v>
                </c:pt>
                <c:pt idx="937">
                  <c:v>53.22425210979501</c:v>
                </c:pt>
                <c:pt idx="938">
                  <c:v>53.960289812279257</c:v>
                </c:pt>
                <c:pt idx="939">
                  <c:v>53.510699772359757</c:v>
                </c:pt>
                <c:pt idx="940">
                  <c:v>53.19200303520163</c:v>
                </c:pt>
                <c:pt idx="941">
                  <c:v>52.141062604334955</c:v>
                </c:pt>
                <c:pt idx="942">
                  <c:v>51.460038029098236</c:v>
                </c:pt>
                <c:pt idx="943">
                  <c:v>51.884967011975739</c:v>
                </c:pt>
                <c:pt idx="944">
                  <c:v>52.844851232225814</c:v>
                </c:pt>
                <c:pt idx="945">
                  <c:v>52.543227534558305</c:v>
                </c:pt>
                <c:pt idx="946">
                  <c:v>53.121813872851327</c:v>
                </c:pt>
                <c:pt idx="947">
                  <c:v>53.336175368677935</c:v>
                </c:pt>
                <c:pt idx="948">
                  <c:v>53.98495086932126</c:v>
                </c:pt>
                <c:pt idx="949">
                  <c:v>53.613138009303448</c:v>
                </c:pt>
                <c:pt idx="950">
                  <c:v>54.942938085183485</c:v>
                </c:pt>
                <c:pt idx="951">
                  <c:v>54.872748922833182</c:v>
                </c:pt>
                <c:pt idx="952">
                  <c:v>54.956217115898404</c:v>
                </c:pt>
                <c:pt idx="953">
                  <c:v>55.741576932466643</c:v>
                </c:pt>
                <c:pt idx="954">
                  <c:v>55.644829708686501</c:v>
                </c:pt>
                <c:pt idx="955">
                  <c:v>55.457026274289746</c:v>
                </c:pt>
                <c:pt idx="956">
                  <c:v>54.745649628847495</c:v>
                </c:pt>
                <c:pt idx="957">
                  <c:v>55.081419405496248</c:v>
                </c:pt>
                <c:pt idx="958">
                  <c:v>54.356763729339079</c:v>
                </c:pt>
                <c:pt idx="959">
                  <c:v>54.840499848239801</c:v>
                </c:pt>
                <c:pt idx="960">
                  <c:v>54.318823641582149</c:v>
                </c:pt>
                <c:pt idx="961">
                  <c:v>55.280604866220074</c:v>
                </c:pt>
                <c:pt idx="962">
                  <c:v>55.720709884200346</c:v>
                </c:pt>
                <c:pt idx="963">
                  <c:v>54.999848216818862</c:v>
                </c:pt>
                <c:pt idx="964">
                  <c:v>54.263810514334615</c:v>
                </c:pt>
                <c:pt idx="965">
                  <c:v>55.34700001979467</c:v>
                </c:pt>
                <c:pt idx="966">
                  <c:v>55.745370941242328</c:v>
                </c:pt>
                <c:pt idx="967">
                  <c:v>55.582228563887575</c:v>
                </c:pt>
                <c:pt idx="968">
                  <c:v>56.65783005179626</c:v>
                </c:pt>
                <c:pt idx="969">
                  <c:v>56.551597806076884</c:v>
                </c:pt>
                <c:pt idx="970">
                  <c:v>57.010672867935604</c:v>
                </c:pt>
                <c:pt idx="971">
                  <c:v>57.308502556827428</c:v>
                </c:pt>
                <c:pt idx="972">
                  <c:v>57.179506258453898</c:v>
                </c:pt>
                <c:pt idx="973">
                  <c:v>57.672727399293841</c:v>
                </c:pt>
                <c:pt idx="974">
                  <c:v>57.152948197024038</c:v>
                </c:pt>
                <c:pt idx="975">
                  <c:v>57.238313394477117</c:v>
                </c:pt>
                <c:pt idx="976">
                  <c:v>56.360000362904422</c:v>
                </c:pt>
                <c:pt idx="977">
                  <c:v>56.407425472600572</c:v>
                </c:pt>
                <c:pt idx="978">
                  <c:v>57.716358500214305</c:v>
                </c:pt>
                <c:pt idx="979">
                  <c:v>57.264871455906963</c:v>
                </c:pt>
                <c:pt idx="980">
                  <c:v>57.596847223780003</c:v>
                </c:pt>
                <c:pt idx="981">
                  <c:v>55.836427151858913</c:v>
                </c:pt>
                <c:pt idx="982">
                  <c:v>56.600919920160848</c:v>
                </c:pt>
                <c:pt idx="983">
                  <c:v>55.730194906139531</c:v>
                </c:pt>
                <c:pt idx="984">
                  <c:v>56.798208376496831</c:v>
                </c:pt>
                <c:pt idx="985">
                  <c:v>56.980320797730037</c:v>
                </c:pt>
                <c:pt idx="986">
                  <c:v>56.828560446702355</c:v>
                </c:pt>
                <c:pt idx="987">
                  <c:v>57.528555065817528</c:v>
                </c:pt>
                <c:pt idx="988">
                  <c:v>57.541834096532448</c:v>
                </c:pt>
                <c:pt idx="989">
                  <c:v>56.913925644155427</c:v>
                </c:pt>
                <c:pt idx="990">
                  <c:v>56.373279393619327</c:v>
                </c:pt>
                <c:pt idx="991">
                  <c:v>56.504172696380699</c:v>
                </c:pt>
                <c:pt idx="992">
                  <c:v>56.65024203424484</c:v>
                </c:pt>
                <c:pt idx="993">
                  <c:v>56.883573573949896</c:v>
                </c:pt>
                <c:pt idx="994">
                  <c:v>56.488996661277923</c:v>
                </c:pt>
                <c:pt idx="995">
                  <c:v>56.999290841608506</c:v>
                </c:pt>
                <c:pt idx="996">
                  <c:v>56.358103358516551</c:v>
                </c:pt>
                <c:pt idx="997">
                  <c:v>55.836427151858899</c:v>
                </c:pt>
                <c:pt idx="998">
                  <c:v>56.445365560357473</c:v>
                </c:pt>
                <c:pt idx="999">
                  <c:v>57.05430396885604</c:v>
                </c:pt>
                <c:pt idx="1000">
                  <c:v>57.111214100491424</c:v>
                </c:pt>
                <c:pt idx="1001">
                  <c:v>57.308502556827406</c:v>
                </c:pt>
                <c:pt idx="1002">
                  <c:v>57.409043789383247</c:v>
                </c:pt>
                <c:pt idx="1003">
                  <c:v>56.81528141598745</c:v>
                </c:pt>
                <c:pt idx="1004">
                  <c:v>57.674624403681676</c:v>
                </c:pt>
                <c:pt idx="1005">
                  <c:v>57.983836118900577</c:v>
                </c:pt>
                <c:pt idx="1006">
                  <c:v>58.076789333905026</c:v>
                </c:pt>
                <c:pt idx="1007">
                  <c:v>58.492233294843302</c:v>
                </c:pt>
                <c:pt idx="1008">
                  <c:v>58.725564834548365</c:v>
                </c:pt>
                <c:pt idx="1009">
                  <c:v>58.148875500643179</c:v>
                </c:pt>
                <c:pt idx="1010">
                  <c:v>58.40686809739023</c:v>
                </c:pt>
                <c:pt idx="1011">
                  <c:v>58.76729893108098</c:v>
                </c:pt>
                <c:pt idx="1012">
                  <c:v>58.275974794628866</c:v>
                </c:pt>
                <c:pt idx="1013">
                  <c:v>58.560525452805763</c:v>
                </c:pt>
                <c:pt idx="1014">
                  <c:v>58.759710913529595</c:v>
                </c:pt>
                <c:pt idx="1015">
                  <c:v>57.752401583583378</c:v>
                </c:pt>
                <c:pt idx="1016">
                  <c:v>57.443189868364477</c:v>
                </c:pt>
                <c:pt idx="1017">
                  <c:v>57.160536214575423</c:v>
                </c:pt>
                <c:pt idx="1018">
                  <c:v>57.01067286793559</c:v>
                </c:pt>
                <c:pt idx="1019">
                  <c:v>56.69007912638962</c:v>
                </c:pt>
                <c:pt idx="1020">
                  <c:v>56.893058595889151</c:v>
                </c:pt>
                <c:pt idx="1021">
                  <c:v>56.358103358516573</c:v>
                </c:pt>
                <c:pt idx="1022">
                  <c:v>57.217446346210821</c:v>
                </c:pt>
                <c:pt idx="1023">
                  <c:v>57.217446346210821</c:v>
                </c:pt>
                <c:pt idx="1024">
                  <c:v>57.993321140839832</c:v>
                </c:pt>
                <c:pt idx="1025">
                  <c:v>58.323399904325044</c:v>
                </c:pt>
                <c:pt idx="1026">
                  <c:v>58.260798759526125</c:v>
                </c:pt>
                <c:pt idx="1027">
                  <c:v>57.113111104879295</c:v>
                </c:pt>
                <c:pt idx="1028">
                  <c:v>56.378970406782898</c:v>
                </c:pt>
                <c:pt idx="1029">
                  <c:v>56.333442301474591</c:v>
                </c:pt>
                <c:pt idx="1030">
                  <c:v>56.629374985978572</c:v>
                </c:pt>
                <c:pt idx="1031">
                  <c:v>56.240489086470156</c:v>
                </c:pt>
                <c:pt idx="1032">
                  <c:v>56.663521064959809</c:v>
                </c:pt>
                <c:pt idx="1033">
                  <c:v>55.899028296657882</c:v>
                </c:pt>
                <c:pt idx="1034">
                  <c:v>55.343206011019006</c:v>
                </c:pt>
                <c:pt idx="1035">
                  <c:v>55.976805476559562</c:v>
                </c:pt>
                <c:pt idx="1036">
                  <c:v>56.574361858731059</c:v>
                </c:pt>
                <c:pt idx="1037">
                  <c:v>56.783032341394112</c:v>
                </c:pt>
                <c:pt idx="1038">
                  <c:v>57.378691719177759</c:v>
                </c:pt>
                <c:pt idx="1039">
                  <c:v>57.281944495397603</c:v>
                </c:pt>
                <c:pt idx="1040">
                  <c:v>56.65024203424489</c:v>
                </c:pt>
                <c:pt idx="1041">
                  <c:v>56.745092253637189</c:v>
                </c:pt>
                <c:pt idx="1042">
                  <c:v>56.4112194813763</c:v>
                </c:pt>
                <c:pt idx="1043">
                  <c:v>56.843736481805173</c:v>
                </c:pt>
                <c:pt idx="1044">
                  <c:v>57.913646956550323</c:v>
                </c:pt>
                <c:pt idx="1045">
                  <c:v>58.317708891161516</c:v>
                </c:pt>
                <c:pt idx="1046">
                  <c:v>58.852664128534087</c:v>
                </c:pt>
                <c:pt idx="1047">
                  <c:v>59.017703510276689</c:v>
                </c:pt>
                <c:pt idx="1048">
                  <c:v>59.755638217148771</c:v>
                </c:pt>
                <c:pt idx="1049">
                  <c:v>60.04777689287706</c:v>
                </c:pt>
                <c:pt idx="1050">
                  <c:v>59.924471607667066</c:v>
                </c:pt>
                <c:pt idx="1051">
                  <c:v>60.588423143413159</c:v>
                </c:pt>
                <c:pt idx="1052">
                  <c:v>60.434765787997634</c:v>
                </c:pt>
                <c:pt idx="1053">
                  <c:v>61.003867104351436</c:v>
                </c:pt>
                <c:pt idx="1054">
                  <c:v>60.793299617300541</c:v>
                </c:pt>
                <c:pt idx="1055">
                  <c:v>61.206846573850953</c:v>
                </c:pt>
                <c:pt idx="1056">
                  <c:v>61.514161284682011</c:v>
                </c:pt>
                <c:pt idx="1057">
                  <c:v>61.119584372010046</c:v>
                </c:pt>
                <c:pt idx="1058">
                  <c:v>61.208743578238817</c:v>
                </c:pt>
                <c:pt idx="1059">
                  <c:v>61.407929038962642</c:v>
                </c:pt>
                <c:pt idx="1060">
                  <c:v>61.895459166639057</c:v>
                </c:pt>
                <c:pt idx="1061">
                  <c:v>61.732316789284312</c:v>
                </c:pt>
                <c:pt idx="1062">
                  <c:v>62.085159605423662</c:v>
                </c:pt>
                <c:pt idx="1063">
                  <c:v>61.87648912276061</c:v>
                </c:pt>
                <c:pt idx="1064">
                  <c:v>61.872695113984925</c:v>
                </c:pt>
                <c:pt idx="1065">
                  <c:v>61.692479697139547</c:v>
                </c:pt>
                <c:pt idx="1066">
                  <c:v>61.553998376826797</c:v>
                </c:pt>
                <c:pt idx="1067">
                  <c:v>62.462663478605016</c:v>
                </c:pt>
                <c:pt idx="1068">
                  <c:v>63.07918990465496</c:v>
                </c:pt>
                <c:pt idx="1069">
                  <c:v>62.923635544851592</c:v>
                </c:pt>
                <c:pt idx="1070">
                  <c:v>62.623908851571926</c:v>
                </c:pt>
                <c:pt idx="1071">
                  <c:v>63.096262944145579</c:v>
                </c:pt>
                <c:pt idx="1072">
                  <c:v>63.27647836099095</c:v>
                </c:pt>
                <c:pt idx="1073">
                  <c:v>63.139894045066036</c:v>
                </c:pt>
                <c:pt idx="1074">
                  <c:v>63.346667523341253</c:v>
                </c:pt>
                <c:pt idx="1075">
                  <c:v>63.405474659364479</c:v>
                </c:pt>
                <c:pt idx="1076">
                  <c:v>63.162658097720183</c:v>
                </c:pt>
                <c:pt idx="1077">
                  <c:v>62.669436956880226</c:v>
                </c:pt>
                <c:pt idx="1078">
                  <c:v>63.473766817326926</c:v>
                </c:pt>
                <c:pt idx="1079">
                  <c:v>62.711171053412826</c:v>
                </c:pt>
                <c:pt idx="1080">
                  <c:v>62.360225241661325</c:v>
                </c:pt>
                <c:pt idx="1081">
                  <c:v>63.923356857246425</c:v>
                </c:pt>
                <c:pt idx="1082">
                  <c:v>64.031486107353643</c:v>
                </c:pt>
                <c:pt idx="1083">
                  <c:v>62.485427531259148</c:v>
                </c:pt>
                <c:pt idx="1084">
                  <c:v>62.210361895021478</c:v>
                </c:pt>
                <c:pt idx="1085">
                  <c:v>63.346667523341232</c:v>
                </c:pt>
                <c:pt idx="1086">
                  <c:v>63.160761093332326</c:v>
                </c:pt>
                <c:pt idx="1087">
                  <c:v>63.428238712018619</c:v>
                </c:pt>
                <c:pt idx="1088">
                  <c:v>61.656436613770452</c:v>
                </c:pt>
                <c:pt idx="1089">
                  <c:v>59.903604559400748</c:v>
                </c:pt>
                <c:pt idx="1090">
                  <c:v>58.458087215862115</c:v>
                </c:pt>
                <c:pt idx="1091">
                  <c:v>56.329648292698906</c:v>
                </c:pt>
                <c:pt idx="1092">
                  <c:v>56.329648292698906</c:v>
                </c:pt>
                <c:pt idx="1093">
                  <c:v>59.880840506746608</c:v>
                </c:pt>
                <c:pt idx="1094">
                  <c:v>59.205506944673438</c:v>
                </c:pt>
                <c:pt idx="1095">
                  <c:v>60.252653366764427</c:v>
                </c:pt>
                <c:pt idx="1096">
                  <c:v>58.924750295272233</c:v>
                </c:pt>
                <c:pt idx="1097">
                  <c:v>59.112553729668988</c:v>
                </c:pt>
                <c:pt idx="1098">
                  <c:v>59.666479010920014</c:v>
                </c:pt>
                <c:pt idx="1099">
                  <c:v>57.890882903896177</c:v>
                </c:pt>
                <c:pt idx="1100">
                  <c:v>56.553494810464748</c:v>
                </c:pt>
                <c:pt idx="1101">
                  <c:v>56.915822648543333</c:v>
                </c:pt>
                <c:pt idx="1102">
                  <c:v>56.915822648543333</c:v>
                </c:pt>
                <c:pt idx="1103">
                  <c:v>56.92720467487041</c:v>
                </c:pt>
                <c:pt idx="1104">
                  <c:v>55.51773041470085</c:v>
                </c:pt>
                <c:pt idx="1105">
                  <c:v>56.99739383722072</c:v>
                </c:pt>
                <c:pt idx="1106">
                  <c:v>58.342369948203533</c:v>
                </c:pt>
                <c:pt idx="1107">
                  <c:v>58.38789805351184</c:v>
                </c:pt>
                <c:pt idx="1108">
                  <c:v>58.5055123255583</c:v>
                </c:pt>
                <c:pt idx="1109">
                  <c:v>58.526379373824604</c:v>
                </c:pt>
                <c:pt idx="1110">
                  <c:v>58.975969413744103</c:v>
                </c:pt>
                <c:pt idx="1111">
                  <c:v>59.913089581340024</c:v>
                </c:pt>
                <c:pt idx="1112">
                  <c:v>58.888707211903196</c:v>
                </c:pt>
                <c:pt idx="1113">
                  <c:v>58.162154531358183</c:v>
                </c:pt>
                <c:pt idx="1114">
                  <c:v>57.790341671340364</c:v>
                </c:pt>
                <c:pt idx="1115">
                  <c:v>59.156184830589474</c:v>
                </c:pt>
                <c:pt idx="1116">
                  <c:v>60.381649665137985</c:v>
                </c:pt>
                <c:pt idx="1117">
                  <c:v>60.334224555441835</c:v>
                </c:pt>
                <c:pt idx="1118">
                  <c:v>61.233404635280841</c:v>
                </c:pt>
                <c:pt idx="1119">
                  <c:v>61.838549035003716</c:v>
                </c:pt>
                <c:pt idx="1120">
                  <c:v>61.777844894592647</c:v>
                </c:pt>
                <c:pt idx="1121">
                  <c:v>61.798711942858944</c:v>
                </c:pt>
                <c:pt idx="1122">
                  <c:v>62.233125947675681</c:v>
                </c:pt>
                <c:pt idx="1123">
                  <c:v>62.616320834020563</c:v>
                </c:pt>
                <c:pt idx="1124">
                  <c:v>62.565101715548721</c:v>
                </c:pt>
                <c:pt idx="1125">
                  <c:v>61.954266302662305</c:v>
                </c:pt>
                <c:pt idx="1126">
                  <c:v>60.470808871366742</c:v>
                </c:pt>
                <c:pt idx="1127">
                  <c:v>60.702243406683962</c:v>
                </c:pt>
                <c:pt idx="1128">
                  <c:v>58.776783953020271</c:v>
                </c:pt>
                <c:pt idx="1129">
                  <c:v>59.368649322028226</c:v>
                </c:pt>
                <c:pt idx="1130">
                  <c:v>57.930719996040963</c:v>
                </c:pt>
                <c:pt idx="1131">
                  <c:v>58.076789333905104</c:v>
                </c:pt>
                <c:pt idx="1132">
                  <c:v>57.97814510573712</c:v>
                </c:pt>
                <c:pt idx="1133">
                  <c:v>59.605774870508988</c:v>
                </c:pt>
                <c:pt idx="1134">
                  <c:v>60.250756362376634</c:v>
                </c:pt>
                <c:pt idx="1135">
                  <c:v>59.971896717363265</c:v>
                </c:pt>
                <c:pt idx="1136">
                  <c:v>60.736389485665207</c:v>
                </c:pt>
                <c:pt idx="1137">
                  <c:v>60.865385784038736</c:v>
                </c:pt>
                <c:pt idx="1138">
                  <c:v>62.515779601464743</c:v>
                </c:pt>
                <c:pt idx="1139">
                  <c:v>62.622011847184112</c:v>
                </c:pt>
                <c:pt idx="1140">
                  <c:v>62.13448171950769</c:v>
                </c:pt>
                <c:pt idx="1141">
                  <c:v>60.981103051697318</c:v>
                </c:pt>
                <c:pt idx="1142">
                  <c:v>60.876767810365799</c:v>
                </c:pt>
                <c:pt idx="1143">
                  <c:v>60.573247108310433</c:v>
                </c:pt>
                <c:pt idx="1144">
                  <c:v>61.415517056514062</c:v>
                </c:pt>
                <c:pt idx="1145">
                  <c:v>62.66184893932887</c:v>
                </c:pt>
                <c:pt idx="1146">
                  <c:v>62.371607267988438</c:v>
                </c:pt>
                <c:pt idx="1147">
                  <c:v>62.584071759427182</c:v>
                </c:pt>
                <c:pt idx="1148">
                  <c:v>62.591659776978553</c:v>
                </c:pt>
                <c:pt idx="1149">
                  <c:v>62.231228943287817</c:v>
                </c:pt>
                <c:pt idx="1150">
                  <c:v>62.107923658077823</c:v>
                </c:pt>
                <c:pt idx="1151">
                  <c:v>62.049116522054597</c:v>
                </c:pt>
                <c:pt idx="1152">
                  <c:v>63.488942852429709</c:v>
                </c:pt>
                <c:pt idx="1153">
                  <c:v>63.46997280855124</c:v>
                </c:pt>
                <c:pt idx="1154">
                  <c:v>63.373225584771099</c:v>
                </c:pt>
                <c:pt idx="1155">
                  <c:v>63.619836155191081</c:v>
                </c:pt>
                <c:pt idx="1156">
                  <c:v>63.115232988024047</c:v>
                </c:pt>
                <c:pt idx="1157">
                  <c:v>63.581896067434165</c:v>
                </c:pt>
                <c:pt idx="1158">
                  <c:v>62.99003069842621</c:v>
                </c:pt>
                <c:pt idx="1159">
                  <c:v>61.387061990696353</c:v>
                </c:pt>
                <c:pt idx="1160">
                  <c:v>61.036116178944845</c:v>
                </c:pt>
                <c:pt idx="1161">
                  <c:v>61.377576968757133</c:v>
                </c:pt>
                <c:pt idx="1162">
                  <c:v>61.897356171026942</c:v>
                </c:pt>
                <c:pt idx="1163">
                  <c:v>62.608732816469185</c:v>
                </c:pt>
                <c:pt idx="1164">
                  <c:v>62.608732816469185</c:v>
                </c:pt>
                <c:pt idx="1165">
                  <c:v>61.677303662036799</c:v>
                </c:pt>
                <c:pt idx="1166">
                  <c:v>60.609290191679506</c:v>
                </c:pt>
                <c:pt idx="1167">
                  <c:v>60.651024288212128</c:v>
                </c:pt>
                <c:pt idx="1168">
                  <c:v>59.641817953878046</c:v>
                </c:pt>
                <c:pt idx="1169">
                  <c:v>59.131523773547478</c:v>
                </c:pt>
                <c:pt idx="1170">
                  <c:v>59.730977160106818</c:v>
                </c:pt>
                <c:pt idx="1171">
                  <c:v>60.449941823100453</c:v>
                </c:pt>
                <c:pt idx="1172">
                  <c:v>60.449941823100453</c:v>
                </c:pt>
                <c:pt idx="1173">
                  <c:v>59.918780594503573</c:v>
                </c:pt>
                <c:pt idx="1174">
                  <c:v>59.975690726138957</c:v>
                </c:pt>
                <c:pt idx="1175">
                  <c:v>62.033940486951863</c:v>
                </c:pt>
                <c:pt idx="1176">
                  <c:v>61.844240048167258</c:v>
                </c:pt>
                <c:pt idx="1177">
                  <c:v>62.191391851143074</c:v>
                </c:pt>
                <c:pt idx="1178">
                  <c:v>62.466457487380758</c:v>
                </c:pt>
                <c:pt idx="1179">
                  <c:v>62.208464890633699</c:v>
                </c:pt>
                <c:pt idx="1180">
                  <c:v>62.823094312295808</c:v>
                </c:pt>
                <c:pt idx="1181">
                  <c:v>63.322006466299307</c:v>
                </c:pt>
                <c:pt idx="1182">
                  <c:v>63.479457830490524</c:v>
                </c:pt>
                <c:pt idx="1183">
                  <c:v>64.141512361848783</c:v>
                </c:pt>
                <c:pt idx="1184">
                  <c:v>64.312242756754927</c:v>
                </c:pt>
                <c:pt idx="1185">
                  <c:v>64.179452449605705</c:v>
                </c:pt>
                <c:pt idx="1186">
                  <c:v>64.078911217049878</c:v>
                </c:pt>
                <c:pt idx="1187">
                  <c:v>64.264817647058777</c:v>
                </c:pt>
                <c:pt idx="1188">
                  <c:v>64.826330945861187</c:v>
                </c:pt>
                <c:pt idx="1189">
                  <c:v>64.976194292501006</c:v>
                </c:pt>
                <c:pt idx="1190">
                  <c:v>64.539883283296433</c:v>
                </c:pt>
                <c:pt idx="1191">
                  <c:v>63.949914918676328</c:v>
                </c:pt>
                <c:pt idx="1192">
                  <c:v>65.1943497971033</c:v>
                </c:pt>
                <c:pt idx="1193">
                  <c:v>64.786493853716408</c:v>
                </c:pt>
                <c:pt idx="1194">
                  <c:v>65.07863252944469</c:v>
                </c:pt>
                <c:pt idx="1195">
                  <c:v>64.875653059945165</c:v>
                </c:pt>
                <c:pt idx="1196">
                  <c:v>65.035001428524225</c:v>
                </c:pt>
                <c:pt idx="1197">
                  <c:v>64.797875880043478</c:v>
                </c:pt>
                <c:pt idx="1198">
                  <c:v>64.082705225825535</c:v>
                </c:pt>
                <c:pt idx="1199">
                  <c:v>65.173482748836989</c:v>
                </c:pt>
                <c:pt idx="1200">
                  <c:v>65.241774906799449</c:v>
                </c:pt>
                <c:pt idx="1201">
                  <c:v>64.877550064333022</c:v>
                </c:pt>
                <c:pt idx="1202">
                  <c:v>64.91549015208993</c:v>
                </c:pt>
                <c:pt idx="1203">
                  <c:v>65.321449091088965</c:v>
                </c:pt>
                <c:pt idx="1204">
                  <c:v>65.247465919962977</c:v>
                </c:pt>
                <c:pt idx="1205">
                  <c:v>66.125778951535679</c:v>
                </c:pt>
                <c:pt idx="1206">
                  <c:v>65.905726442545557</c:v>
                </c:pt>
                <c:pt idx="1207">
                  <c:v>65.613587766817275</c:v>
                </c:pt>
                <c:pt idx="1208">
                  <c:v>65.695158955494648</c:v>
                </c:pt>
                <c:pt idx="1209">
                  <c:v>65.590823714163122</c:v>
                </c:pt>
                <c:pt idx="1210">
                  <c:v>65.721717016924501</c:v>
                </c:pt>
                <c:pt idx="1211">
                  <c:v>66.681601237174576</c:v>
                </c:pt>
                <c:pt idx="1212">
                  <c:v>66.275642298175541</c:v>
                </c:pt>
                <c:pt idx="1213">
                  <c:v>66.233908201642919</c:v>
                </c:pt>
                <c:pt idx="1214">
                  <c:v>66.121984942760008</c:v>
                </c:pt>
                <c:pt idx="1215">
                  <c:v>65.900035429382015</c:v>
                </c:pt>
                <c:pt idx="1216">
                  <c:v>65.177276757612688</c:v>
                </c:pt>
                <c:pt idx="1217">
                  <c:v>65.099499577711015</c:v>
                </c:pt>
                <c:pt idx="1218">
                  <c:v>65.31006706476191</c:v>
                </c:pt>
                <c:pt idx="1219">
                  <c:v>65.568059661508968</c:v>
                </c:pt>
                <c:pt idx="1220">
                  <c:v>65.213319840981768</c:v>
                </c:pt>
                <c:pt idx="1221">
                  <c:v>66.266157276236299</c:v>
                </c:pt>
                <c:pt idx="1222">
                  <c:v>65.782421157335563</c:v>
                </c:pt>
                <c:pt idx="1223">
                  <c:v>66.144748995414147</c:v>
                </c:pt>
                <c:pt idx="1224">
                  <c:v>66.600030048497175</c:v>
                </c:pt>
                <c:pt idx="1225">
                  <c:v>66.205453135825209</c:v>
                </c:pt>
                <c:pt idx="1226">
                  <c:v>66.072662828675988</c:v>
                </c:pt>
                <c:pt idx="1227">
                  <c:v>65.56805966150894</c:v>
                </c:pt>
                <c:pt idx="1228">
                  <c:v>66.114396925208581</c:v>
                </c:pt>
                <c:pt idx="1229">
                  <c:v>64.919284160865615</c:v>
                </c:pt>
                <c:pt idx="1230">
                  <c:v>65.107087595262357</c:v>
                </c:pt>
                <c:pt idx="1231">
                  <c:v>66.211144148988723</c:v>
                </c:pt>
                <c:pt idx="1232">
                  <c:v>66.410329609712548</c:v>
                </c:pt>
                <c:pt idx="1233">
                  <c:v>66.228217188479334</c:v>
                </c:pt>
                <c:pt idx="1234">
                  <c:v>65.143130678631422</c:v>
                </c:pt>
                <c:pt idx="1235">
                  <c:v>65.761554109069223</c:v>
                </c:pt>
                <c:pt idx="1236">
                  <c:v>66.307891372768864</c:v>
                </c:pt>
                <c:pt idx="1237">
                  <c:v>66.273745293787641</c:v>
                </c:pt>
                <c:pt idx="1238">
                  <c:v>65.797597192438303</c:v>
                </c:pt>
                <c:pt idx="1239">
                  <c:v>66.023340714591981</c:v>
                </c:pt>
                <c:pt idx="1240">
                  <c:v>67.61113338721907</c:v>
                </c:pt>
                <c:pt idx="1241">
                  <c:v>68.33199505460054</c:v>
                </c:pt>
                <c:pt idx="1242">
                  <c:v>68.563429589917746</c:v>
                </c:pt>
                <c:pt idx="1243">
                  <c:v>68.434433291544224</c:v>
                </c:pt>
                <c:pt idx="1244">
                  <c:v>68.713292936557593</c:v>
                </c:pt>
                <c:pt idx="1245">
                  <c:v>68.506519458282369</c:v>
                </c:pt>
                <c:pt idx="1246">
                  <c:v>67.903272062947337</c:v>
                </c:pt>
                <c:pt idx="1247">
                  <c:v>68.189719725512091</c:v>
                </c:pt>
                <c:pt idx="1248">
                  <c:v>68.777791085744354</c:v>
                </c:pt>
                <c:pt idx="1249">
                  <c:v>69.335510375771079</c:v>
                </c:pt>
                <c:pt idx="1250">
                  <c:v>69.45881566098106</c:v>
                </c:pt>
                <c:pt idx="1251">
                  <c:v>69.346892402098149</c:v>
                </c:pt>
                <c:pt idx="1252">
                  <c:v>69.324128349443995</c:v>
                </c:pt>
                <c:pt idx="1253">
                  <c:v>69.437948612714749</c:v>
                </c:pt>
                <c:pt idx="1254">
                  <c:v>70.210029398568068</c:v>
                </c:pt>
                <c:pt idx="1255">
                  <c:v>70.098106139685143</c:v>
                </c:pt>
                <c:pt idx="1256">
                  <c:v>70.052578034376836</c:v>
                </c:pt>
                <c:pt idx="1257">
                  <c:v>70.005152924680687</c:v>
                </c:pt>
                <c:pt idx="1258">
                  <c:v>70.012740942232085</c:v>
                </c:pt>
                <c:pt idx="1259">
                  <c:v>70.356098736432216</c:v>
                </c:pt>
                <c:pt idx="1260">
                  <c:v>69.912199709676258</c:v>
                </c:pt>
                <c:pt idx="1261">
                  <c:v>71.293218904028137</c:v>
                </c:pt>
                <c:pt idx="1262">
                  <c:v>70.784821728085404</c:v>
                </c:pt>
                <c:pt idx="1263">
                  <c:v>70.067754069479619</c:v>
                </c:pt>
                <c:pt idx="1264">
                  <c:v>70.445257942660973</c:v>
                </c:pt>
                <c:pt idx="1265">
                  <c:v>70.445257942660973</c:v>
                </c:pt>
                <c:pt idx="1266">
                  <c:v>69.995667902741474</c:v>
                </c:pt>
                <c:pt idx="1267">
                  <c:v>71.173707627593828</c:v>
                </c:pt>
                <c:pt idx="1268">
                  <c:v>71.236308772392746</c:v>
                </c:pt>
                <c:pt idx="1269">
                  <c:v>71.135767539836905</c:v>
                </c:pt>
                <c:pt idx="1270">
                  <c:v>71.020050272178295</c:v>
                </c:pt>
                <c:pt idx="1271">
                  <c:v>70.796203754412474</c:v>
                </c:pt>
                <c:pt idx="1272">
                  <c:v>71.209750710962908</c:v>
                </c:pt>
                <c:pt idx="1273">
                  <c:v>69.826834512223172</c:v>
                </c:pt>
                <c:pt idx="1274">
                  <c:v>68.692425888291282</c:v>
                </c:pt>
                <c:pt idx="1275">
                  <c:v>69.44743363465399</c:v>
                </c:pt>
                <c:pt idx="1276">
                  <c:v>69.200823064234029</c:v>
                </c:pt>
                <c:pt idx="1277">
                  <c:v>69.481579713635227</c:v>
                </c:pt>
                <c:pt idx="1278">
                  <c:v>70.64254639899697</c:v>
                </c:pt>
                <c:pt idx="1279">
                  <c:v>70.302982613572539</c:v>
                </c:pt>
                <c:pt idx="1280">
                  <c:v>69.584017950578897</c:v>
                </c:pt>
                <c:pt idx="1281">
                  <c:v>69.2046170730097</c:v>
                </c:pt>
                <c:pt idx="1282">
                  <c:v>69.181853020355547</c:v>
                </c:pt>
                <c:pt idx="1283">
                  <c:v>68.176440694797165</c:v>
                </c:pt>
                <c:pt idx="1284">
                  <c:v>68.517901484609439</c:v>
                </c:pt>
                <c:pt idx="1285">
                  <c:v>68.631721747880192</c:v>
                </c:pt>
                <c:pt idx="1286">
                  <c:v>68.830907208604003</c:v>
                </c:pt>
                <c:pt idx="1287">
                  <c:v>68.352862102866823</c:v>
                </c:pt>
                <c:pt idx="1288">
                  <c:v>68.460991352974048</c:v>
                </c:pt>
                <c:pt idx="1289">
                  <c:v>67.975358229685469</c:v>
                </c:pt>
                <c:pt idx="1290">
                  <c:v>68.682940866352027</c:v>
                </c:pt>
                <c:pt idx="1291">
                  <c:v>68.472373379301118</c:v>
                </c:pt>
                <c:pt idx="1292">
                  <c:v>67.871022988353928</c:v>
                </c:pt>
                <c:pt idx="1293">
                  <c:v>68.041753383260072</c:v>
                </c:pt>
                <c:pt idx="1294">
                  <c:v>67.138779294645374</c:v>
                </c:pt>
                <c:pt idx="1295">
                  <c:v>67.501107132723959</c:v>
                </c:pt>
                <c:pt idx="1296">
                  <c:v>67.288642641285207</c:v>
                </c:pt>
                <c:pt idx="1297">
                  <c:v>67.123603259542605</c:v>
                </c:pt>
                <c:pt idx="1298">
                  <c:v>66.21114414898868</c:v>
                </c:pt>
                <c:pt idx="1299">
                  <c:v>66.478621767674966</c:v>
                </c:pt>
                <c:pt idx="1300">
                  <c:v>67.286745636897351</c:v>
                </c:pt>
                <c:pt idx="1301">
                  <c:v>68.049341400811457</c:v>
                </c:pt>
                <c:pt idx="1302">
                  <c:v>67.647176470588107</c:v>
                </c:pt>
                <c:pt idx="1303">
                  <c:v>66.858022645244162</c:v>
                </c:pt>
                <c:pt idx="1304">
                  <c:v>67.392977882616734</c:v>
                </c:pt>
                <c:pt idx="1305">
                  <c:v>67.597854356504101</c:v>
                </c:pt>
                <c:pt idx="1306">
                  <c:v>68.020886334993762</c:v>
                </c:pt>
                <c:pt idx="1307">
                  <c:v>68.223865804493272</c:v>
                </c:pt>
                <c:pt idx="1308">
                  <c:v>68.536871528487865</c:v>
                </c:pt>
                <c:pt idx="1309">
                  <c:v>68.030371356932974</c:v>
                </c:pt>
                <c:pt idx="1310">
                  <c:v>67.015474009435366</c:v>
                </c:pt>
                <c:pt idx="1311">
                  <c:v>67.015474009435366</c:v>
                </c:pt>
                <c:pt idx="1312">
                  <c:v>66.294612342053895</c:v>
                </c:pt>
                <c:pt idx="1313">
                  <c:v>64.701128656263265</c:v>
                </c:pt>
                <c:pt idx="1314">
                  <c:v>64.245847603180238</c:v>
                </c:pt>
                <c:pt idx="1315">
                  <c:v>65.323346095476765</c:v>
                </c:pt>
                <c:pt idx="1316">
                  <c:v>66.298406350829595</c:v>
                </c:pt>
                <c:pt idx="1317">
                  <c:v>66.298406350829595</c:v>
                </c:pt>
                <c:pt idx="1318">
                  <c:v>67.269672597406739</c:v>
                </c:pt>
                <c:pt idx="1319">
                  <c:v>67.201380439444279</c:v>
                </c:pt>
                <c:pt idx="1320">
                  <c:v>67.590266338952702</c:v>
                </c:pt>
                <c:pt idx="1321">
                  <c:v>68.447712322259093</c:v>
                </c:pt>
                <c:pt idx="1322">
                  <c:v>68.491343423179543</c:v>
                </c:pt>
                <c:pt idx="1323">
                  <c:v>68.783482098907811</c:v>
                </c:pt>
                <c:pt idx="1324">
                  <c:v>68.6753528488006</c:v>
                </c:pt>
                <c:pt idx="1325">
                  <c:v>69.26152720464502</c:v>
                </c:pt>
                <c:pt idx="1326">
                  <c:v>69.11356086239303</c:v>
                </c:pt>
                <c:pt idx="1327">
                  <c:v>69.714911253340219</c:v>
                </c:pt>
                <c:pt idx="1328">
                  <c:v>70.05826904754035</c:v>
                </c:pt>
                <c:pt idx="1329">
                  <c:v>69.950139797433124</c:v>
                </c:pt>
                <c:pt idx="1330">
                  <c:v>70.327643670614478</c:v>
                </c:pt>
                <c:pt idx="1331">
                  <c:v>69.703529227013149</c:v>
                </c:pt>
                <c:pt idx="1332">
                  <c:v>69.925478740391142</c:v>
                </c:pt>
                <c:pt idx="1333">
                  <c:v>69.722499270891618</c:v>
                </c:pt>
                <c:pt idx="1334">
                  <c:v>68.673455844412786</c:v>
                </c:pt>
                <c:pt idx="1335">
                  <c:v>69.056650730757667</c:v>
                </c:pt>
                <c:pt idx="1336">
                  <c:v>68.586193642571871</c:v>
                </c:pt>
                <c:pt idx="1337">
                  <c:v>68.330098050212655</c:v>
                </c:pt>
                <c:pt idx="1338">
                  <c:v>68.330098050212655</c:v>
                </c:pt>
                <c:pt idx="1339">
                  <c:v>67.292436650060907</c:v>
                </c:pt>
                <c:pt idx="1340">
                  <c:v>67.956388185807</c:v>
                </c:pt>
                <c:pt idx="1341">
                  <c:v>69.248248173930122</c:v>
                </c:pt>
                <c:pt idx="1342">
                  <c:v>69.375347467915802</c:v>
                </c:pt>
                <c:pt idx="1343">
                  <c:v>69.980491867638662</c:v>
                </c:pt>
                <c:pt idx="1344">
                  <c:v>70.084827108970188</c:v>
                </c:pt>
                <c:pt idx="1345">
                  <c:v>70.447154947048787</c:v>
                </c:pt>
                <c:pt idx="1346">
                  <c:v>70.693765517468762</c:v>
                </c:pt>
                <c:pt idx="1347">
                  <c:v>70.693765517468762</c:v>
                </c:pt>
                <c:pt idx="1348">
                  <c:v>70.724117587674286</c:v>
                </c:pt>
                <c:pt idx="1349">
                  <c:v>70.187265345913872</c:v>
                </c:pt>
                <c:pt idx="1350">
                  <c:v>69.749057332321442</c:v>
                </c:pt>
                <c:pt idx="1351">
                  <c:v>69.680765174358982</c:v>
                </c:pt>
                <c:pt idx="1352">
                  <c:v>70.301085609184611</c:v>
                </c:pt>
                <c:pt idx="1353">
                  <c:v>70.274527547754772</c:v>
                </c:pt>
                <c:pt idx="1354">
                  <c:v>70.853113886047808</c:v>
                </c:pt>
                <c:pt idx="1355">
                  <c:v>71.113003487182709</c:v>
                </c:pt>
                <c:pt idx="1356">
                  <c:v>70.631164372669829</c:v>
                </c:pt>
                <c:pt idx="1357">
                  <c:v>70.693765517468748</c:v>
                </c:pt>
                <c:pt idx="1358">
                  <c:v>71.014359259014711</c:v>
                </c:pt>
                <c:pt idx="1359">
                  <c:v>70.012740942232028</c:v>
                </c:pt>
                <c:pt idx="1360">
                  <c:v>70.037401999274024</c:v>
                </c:pt>
                <c:pt idx="1361">
                  <c:v>70.521138118174747</c:v>
                </c:pt>
                <c:pt idx="1362">
                  <c:v>70.551490188380285</c:v>
                </c:pt>
                <c:pt idx="1363">
                  <c:v>68.884023331463652</c:v>
                </c:pt>
                <c:pt idx="1364">
                  <c:v>68.724674962884592</c:v>
                </c:pt>
                <c:pt idx="1365">
                  <c:v>69.441742621490377</c:v>
                </c:pt>
                <c:pt idx="1366">
                  <c:v>68.82331919105259</c:v>
                </c:pt>
                <c:pt idx="1367">
                  <c:v>69.312746323116855</c:v>
                </c:pt>
                <c:pt idx="1368">
                  <c:v>69.274806235359932</c:v>
                </c:pt>
                <c:pt idx="1369">
                  <c:v>69.599193985681595</c:v>
                </c:pt>
                <c:pt idx="1370">
                  <c:v>70.003255920292801</c:v>
                </c:pt>
                <c:pt idx="1371">
                  <c:v>68.498931440730928</c:v>
                </c:pt>
                <c:pt idx="1372">
                  <c:v>68.159367655306497</c:v>
                </c:pt>
                <c:pt idx="1373">
                  <c:v>66.582957009006478</c:v>
                </c:pt>
                <c:pt idx="1374">
                  <c:v>67.083766167397812</c:v>
                </c:pt>
                <c:pt idx="1375">
                  <c:v>66.019546705816211</c:v>
                </c:pt>
                <c:pt idx="1376">
                  <c:v>65.602205740490092</c:v>
                </c:pt>
                <c:pt idx="1377">
                  <c:v>66.563986965128009</c:v>
                </c:pt>
                <c:pt idx="1378">
                  <c:v>65.499767503546408</c:v>
                </c:pt>
                <c:pt idx="1379">
                  <c:v>64.773214823001396</c:v>
                </c:pt>
                <c:pt idx="1380">
                  <c:v>65.074838520668919</c:v>
                </c:pt>
                <c:pt idx="1381">
                  <c:v>64.073220203886237</c:v>
                </c:pt>
                <c:pt idx="1382">
                  <c:v>65.471312437728741</c:v>
                </c:pt>
                <c:pt idx="1383">
                  <c:v>64.467797116558202</c:v>
                </c:pt>
                <c:pt idx="1384">
                  <c:v>63.458590782224142</c:v>
                </c:pt>
                <c:pt idx="1385">
                  <c:v>64.236362581240996</c:v>
                </c:pt>
                <c:pt idx="1386">
                  <c:v>64.528501256969278</c:v>
                </c:pt>
                <c:pt idx="1387">
                  <c:v>66.180792078783142</c:v>
                </c:pt>
                <c:pt idx="1388">
                  <c:v>67.144470307808902</c:v>
                </c:pt>
                <c:pt idx="1389">
                  <c:v>67.29812766322442</c:v>
                </c:pt>
                <c:pt idx="1390">
                  <c:v>67.760996733858846</c:v>
                </c:pt>
                <c:pt idx="1391">
                  <c:v>67.81980386988208</c:v>
                </c:pt>
                <c:pt idx="1392">
                  <c:v>67.343655768532741</c:v>
                </c:pt>
                <c:pt idx="1393">
                  <c:v>68.294054966843575</c:v>
                </c:pt>
                <c:pt idx="1394">
                  <c:v>67.499210128336102</c:v>
                </c:pt>
                <c:pt idx="1395">
                  <c:v>66.395153574609736</c:v>
                </c:pt>
                <c:pt idx="1396">
                  <c:v>66.123881947147751</c:v>
                </c:pt>
                <c:pt idx="1397">
                  <c:v>66.649352162581081</c:v>
                </c:pt>
                <c:pt idx="1398">
                  <c:v>65.659115872125483</c:v>
                </c:pt>
                <c:pt idx="1399">
                  <c:v>64.91169614331416</c:v>
                </c:pt>
                <c:pt idx="1400">
                  <c:v>63.449105760284901</c:v>
                </c:pt>
                <c:pt idx="1401">
                  <c:v>64.574029362277571</c:v>
                </c:pt>
                <c:pt idx="1402">
                  <c:v>65.560471643957499</c:v>
                </c:pt>
                <c:pt idx="1403">
                  <c:v>65.287303012107671</c:v>
                </c:pt>
                <c:pt idx="1404">
                  <c:v>57.244004407640659</c:v>
                </c:pt>
                <c:pt idx="1405">
                  <c:v>57.594950219392167</c:v>
                </c:pt>
                <c:pt idx="1406">
                  <c:v>55.929380366863377</c:v>
                </c:pt>
                <c:pt idx="1407">
                  <c:v>53.332381359902215</c:v>
                </c:pt>
                <c:pt idx="1408">
                  <c:v>53.256501184388377</c:v>
                </c:pt>
                <c:pt idx="1409">
                  <c:v>55.08141940549622</c:v>
                </c:pt>
                <c:pt idx="1410">
                  <c:v>55.12505050641667</c:v>
                </c:pt>
                <c:pt idx="1411">
                  <c:v>53.237531140509908</c:v>
                </c:pt>
                <c:pt idx="1412">
                  <c:v>51.856511946158037</c:v>
                </c:pt>
                <c:pt idx="1413">
                  <c:v>52.628592732011356</c:v>
                </c:pt>
                <c:pt idx="1414">
                  <c:v>53.364630434495595</c:v>
                </c:pt>
                <c:pt idx="1415">
                  <c:v>55.199033677542673</c:v>
                </c:pt>
                <c:pt idx="1416">
                  <c:v>55.419086186532809</c:v>
                </c:pt>
                <c:pt idx="1417">
                  <c:v>53.690915189205107</c:v>
                </c:pt>
                <c:pt idx="1418">
                  <c:v>53.791456421760948</c:v>
                </c:pt>
                <c:pt idx="1419">
                  <c:v>53.315308320411603</c:v>
                </c:pt>
                <c:pt idx="1420">
                  <c:v>51.264646577150081</c:v>
                </c:pt>
                <c:pt idx="1421">
                  <c:v>53.053521714888859</c:v>
                </c:pt>
                <c:pt idx="1422">
                  <c:v>54.273295536273835</c:v>
                </c:pt>
                <c:pt idx="1423">
                  <c:v>54.19741536075999</c:v>
                </c:pt>
                <c:pt idx="1424">
                  <c:v>55.775723011447859</c:v>
                </c:pt>
                <c:pt idx="1425">
                  <c:v>55.705533849097556</c:v>
                </c:pt>
                <c:pt idx="1426">
                  <c:v>56.456747586684571</c:v>
                </c:pt>
                <c:pt idx="1427">
                  <c:v>55.286295879383594</c:v>
                </c:pt>
                <c:pt idx="1428">
                  <c:v>56.479511639338725</c:v>
                </c:pt>
                <c:pt idx="1429">
                  <c:v>55.637241691135102</c:v>
                </c:pt>
                <c:pt idx="1430">
                  <c:v>55.997672524825838</c:v>
                </c:pt>
                <c:pt idx="1431">
                  <c:v>55.709327857873248</c:v>
                </c:pt>
                <c:pt idx="1432">
                  <c:v>55.309059932037741</c:v>
                </c:pt>
                <c:pt idx="1433">
                  <c:v>56.91771965293114</c:v>
                </c:pt>
                <c:pt idx="1434">
                  <c:v>57.790341671340286</c:v>
                </c:pt>
                <c:pt idx="1435">
                  <c:v>57.579774184289384</c:v>
                </c:pt>
                <c:pt idx="1436">
                  <c:v>58.002806162779045</c:v>
                </c:pt>
                <c:pt idx="1437">
                  <c:v>60.552380060044065</c:v>
                </c:pt>
                <c:pt idx="1438">
                  <c:v>60.430971779221927</c:v>
                </c:pt>
                <c:pt idx="1439">
                  <c:v>58.547246422090858</c:v>
                </c:pt>
                <c:pt idx="1440">
                  <c:v>55.921792349312014</c:v>
                </c:pt>
                <c:pt idx="1441">
                  <c:v>57.016363881099153</c:v>
                </c:pt>
                <c:pt idx="1442">
                  <c:v>57.90036792583539</c:v>
                </c:pt>
                <c:pt idx="1443">
                  <c:v>58.334781930652113</c:v>
                </c:pt>
                <c:pt idx="1444">
                  <c:v>57.340751631420815</c:v>
                </c:pt>
                <c:pt idx="1445">
                  <c:v>57.477335947345729</c:v>
                </c:pt>
                <c:pt idx="1446">
                  <c:v>56.210137016264603</c:v>
                </c:pt>
                <c:pt idx="1447">
                  <c:v>56.043200630134159</c:v>
                </c:pt>
                <c:pt idx="1448">
                  <c:v>57.815002728382311</c:v>
                </c:pt>
                <c:pt idx="1449">
                  <c:v>57.137772161921291</c:v>
                </c:pt>
                <c:pt idx="1450">
                  <c:v>56.826663442314555</c:v>
                </c:pt>
                <c:pt idx="1451">
                  <c:v>56.796311372109017</c:v>
                </c:pt>
                <c:pt idx="1452">
                  <c:v>55.961629441456786</c:v>
                </c:pt>
                <c:pt idx="1453">
                  <c:v>55.538597462967125</c:v>
                </c:pt>
                <c:pt idx="1454">
                  <c:v>53.569506908382984</c:v>
                </c:pt>
                <c:pt idx="1455">
                  <c:v>53.484141710929919</c:v>
                </c:pt>
                <c:pt idx="1456">
                  <c:v>52.505287446801383</c:v>
                </c:pt>
                <c:pt idx="1457">
                  <c:v>52.435098284451094</c:v>
                </c:pt>
                <c:pt idx="1458">
                  <c:v>52.609622688132916</c:v>
                </c:pt>
                <c:pt idx="1459">
                  <c:v>54.719091567417664</c:v>
                </c:pt>
                <c:pt idx="1460">
                  <c:v>55.083316409884105</c:v>
                </c:pt>
                <c:pt idx="1461">
                  <c:v>57.701182465111572</c:v>
                </c:pt>
                <c:pt idx="1462">
                  <c:v>57.046715951304712</c:v>
                </c:pt>
                <c:pt idx="1463">
                  <c:v>57.47733594734575</c:v>
                </c:pt>
                <c:pt idx="1464">
                  <c:v>58.219064662993532</c:v>
                </c:pt>
                <c:pt idx="1465">
                  <c:v>57.579774184289427</c:v>
                </c:pt>
                <c:pt idx="1466">
                  <c:v>57.615817267658514</c:v>
                </c:pt>
                <c:pt idx="1467">
                  <c:v>56.28412018739062</c:v>
                </c:pt>
                <c:pt idx="1468">
                  <c:v>56.572464854343217</c:v>
                </c:pt>
                <c:pt idx="1469">
                  <c:v>55.402013147042233</c:v>
                </c:pt>
                <c:pt idx="1470">
                  <c:v>56.255665121572925</c:v>
                </c:pt>
                <c:pt idx="1471">
                  <c:v>55.223694734584711</c:v>
                </c:pt>
                <c:pt idx="1472">
                  <c:v>55.644829708686515</c:v>
                </c:pt>
                <c:pt idx="1473">
                  <c:v>55.225591738972554</c:v>
                </c:pt>
                <c:pt idx="1474">
                  <c:v>55.092801431823332</c:v>
                </c:pt>
                <c:pt idx="1475">
                  <c:v>56.540215779749822</c:v>
                </c:pt>
                <c:pt idx="1476">
                  <c:v>56.608507937712282</c:v>
                </c:pt>
                <c:pt idx="1477">
                  <c:v>57.232622381313604</c:v>
                </c:pt>
                <c:pt idx="1478">
                  <c:v>57.881397881956936</c:v>
                </c:pt>
                <c:pt idx="1479">
                  <c:v>57.627199293985562</c:v>
                </c:pt>
                <c:pt idx="1480">
                  <c:v>57.217446346210835</c:v>
                </c:pt>
                <c:pt idx="1481">
                  <c:v>57.617714272046342</c:v>
                </c:pt>
                <c:pt idx="1482">
                  <c:v>58.24562272442337</c:v>
                </c:pt>
                <c:pt idx="1483">
                  <c:v>59.05184958925792</c:v>
                </c:pt>
                <c:pt idx="1484">
                  <c:v>60.184361208801974</c:v>
                </c:pt>
                <c:pt idx="1485">
                  <c:v>59.562143769588495</c:v>
                </c:pt>
                <c:pt idx="1486">
                  <c:v>59.399001392233735</c:v>
                </c:pt>
                <c:pt idx="1487">
                  <c:v>59.070819633136374</c:v>
                </c:pt>
                <c:pt idx="1488">
                  <c:v>59.971896717363222</c:v>
                </c:pt>
                <c:pt idx="1489">
                  <c:v>59.909295572564304</c:v>
                </c:pt>
                <c:pt idx="1490">
                  <c:v>60.296284467684885</c:v>
                </c:pt>
                <c:pt idx="1491">
                  <c:v>59.994660770017362</c:v>
                </c:pt>
                <c:pt idx="1492">
                  <c:v>60.262138388703654</c:v>
                </c:pt>
                <c:pt idx="1493">
                  <c:v>60.905222876183444</c:v>
                </c:pt>
                <c:pt idx="1494">
                  <c:v>61.110099350070804</c:v>
                </c:pt>
                <c:pt idx="1495">
                  <c:v>61.654539609382603</c:v>
                </c:pt>
                <c:pt idx="1496">
                  <c:v>61.498985249579235</c:v>
                </c:pt>
                <c:pt idx="1497">
                  <c:v>61.978927359704279</c:v>
                </c:pt>
                <c:pt idx="1498">
                  <c:v>61.455354148658778</c:v>
                </c:pt>
                <c:pt idx="1499">
                  <c:v>61.127172389561423</c:v>
                </c:pt>
                <c:pt idx="1500">
                  <c:v>62.248301982778401</c:v>
                </c:pt>
                <c:pt idx="1501">
                  <c:v>62.090850618587183</c:v>
                </c:pt>
                <c:pt idx="1502">
                  <c:v>61.244786661607876</c:v>
                </c:pt>
                <c:pt idx="1503">
                  <c:v>61.713346745405829</c:v>
                </c:pt>
                <c:pt idx="1504">
                  <c:v>63.263199330276009</c:v>
                </c:pt>
                <c:pt idx="1505">
                  <c:v>63.443414747121381</c:v>
                </c:pt>
                <c:pt idx="1506">
                  <c:v>64.177555445217791</c:v>
                </c:pt>
                <c:pt idx="1507">
                  <c:v>63.936635887961351</c:v>
                </c:pt>
                <c:pt idx="1508">
                  <c:v>63.847476681732587</c:v>
                </c:pt>
                <c:pt idx="1509">
                  <c:v>63.929047870409974</c:v>
                </c:pt>
                <c:pt idx="1510">
                  <c:v>64.052353155619954</c:v>
                </c:pt>
                <c:pt idx="1511">
                  <c:v>63.422547698855084</c:v>
                </c:pt>
                <c:pt idx="1512">
                  <c:v>63.917665844082883</c:v>
                </c:pt>
                <c:pt idx="1513">
                  <c:v>63.680540295602135</c:v>
                </c:pt>
                <c:pt idx="1514">
                  <c:v>64.486767160436671</c:v>
                </c:pt>
                <c:pt idx="1515">
                  <c:v>64.811154910758333</c:v>
                </c:pt>
                <c:pt idx="1516">
                  <c:v>65.452342393850273</c:v>
                </c:pt>
                <c:pt idx="1517">
                  <c:v>66.13146996469915</c:v>
                </c:pt>
                <c:pt idx="1518">
                  <c:v>65.831743271419484</c:v>
                </c:pt>
                <c:pt idx="1519">
                  <c:v>65.234186889247994</c:v>
                </c:pt>
                <c:pt idx="1520">
                  <c:v>65.127954643528611</c:v>
                </c:pt>
                <c:pt idx="1521">
                  <c:v>65.372668209560743</c:v>
                </c:pt>
                <c:pt idx="1522">
                  <c:v>64.991370327603704</c:v>
                </c:pt>
                <c:pt idx="1523">
                  <c:v>65.459930411401658</c:v>
                </c:pt>
                <c:pt idx="1524">
                  <c:v>65.511149529873506</c:v>
                </c:pt>
                <c:pt idx="1525">
                  <c:v>65.672394902840409</c:v>
                </c:pt>
                <c:pt idx="1526">
                  <c:v>65.706540981821632</c:v>
                </c:pt>
                <c:pt idx="1527">
                  <c:v>65.26643596384136</c:v>
                </c:pt>
                <c:pt idx="1528">
                  <c:v>62.959678628220622</c:v>
                </c:pt>
                <c:pt idx="1529">
                  <c:v>63.291654396093669</c:v>
                </c:pt>
                <c:pt idx="1530">
                  <c:v>64.879447068720765</c:v>
                </c:pt>
                <c:pt idx="1531">
                  <c:v>64.989473323215833</c:v>
                </c:pt>
                <c:pt idx="1532">
                  <c:v>65.01034037148213</c:v>
                </c:pt>
                <c:pt idx="1533">
                  <c:v>65.79949419682606</c:v>
                </c:pt>
                <c:pt idx="1534">
                  <c:v>66.334449434198632</c:v>
                </c:pt>
                <c:pt idx="1535">
                  <c:v>66.575368991455079</c:v>
                </c:pt>
                <c:pt idx="1536">
                  <c:v>66.683498241562305</c:v>
                </c:pt>
                <c:pt idx="1537">
                  <c:v>66.581060004618621</c:v>
                </c:pt>
                <c:pt idx="1538">
                  <c:v>65.615484771205004</c:v>
                </c:pt>
                <c:pt idx="1539">
                  <c:v>64.845300989739528</c:v>
                </c:pt>
                <c:pt idx="1540">
                  <c:v>64.122542317970201</c:v>
                </c:pt>
                <c:pt idx="1541">
                  <c:v>64.45641509023109</c:v>
                </c:pt>
                <c:pt idx="1542">
                  <c:v>65.672394902840381</c:v>
                </c:pt>
                <c:pt idx="1543">
                  <c:v>65.308170060373953</c:v>
                </c:pt>
                <c:pt idx="1544">
                  <c:v>64.621454471973706</c:v>
                </c:pt>
                <c:pt idx="1545">
                  <c:v>63.299242413645054</c:v>
                </c:pt>
                <c:pt idx="1546">
                  <c:v>64.202216502259745</c:v>
                </c:pt>
                <c:pt idx="1547">
                  <c:v>61.536925337336122</c:v>
                </c:pt>
                <c:pt idx="1548">
                  <c:v>62.842064356174156</c:v>
                </c:pt>
                <c:pt idx="1549">
                  <c:v>61.68868568836379</c:v>
                </c:pt>
                <c:pt idx="1550">
                  <c:v>62.153451763386059</c:v>
                </c:pt>
                <c:pt idx="1551">
                  <c:v>63.266993339051659</c:v>
                </c:pt>
                <c:pt idx="1552">
                  <c:v>62.168627798488835</c:v>
                </c:pt>
                <c:pt idx="1553">
                  <c:v>62.364019250436968</c:v>
                </c:pt>
                <c:pt idx="1554">
                  <c:v>62.990030698426146</c:v>
                </c:pt>
                <c:pt idx="1555">
                  <c:v>60.453735831876052</c:v>
                </c:pt>
                <c:pt idx="1556">
                  <c:v>61.442075117943808</c:v>
                </c:pt>
                <c:pt idx="1557">
                  <c:v>62.33177017584358</c:v>
                </c:pt>
                <c:pt idx="1558">
                  <c:v>61.910635201741776</c:v>
                </c:pt>
                <c:pt idx="1559">
                  <c:v>63.098159948533365</c:v>
                </c:pt>
                <c:pt idx="1560">
                  <c:v>63.270787347827351</c:v>
                </c:pt>
                <c:pt idx="1561">
                  <c:v>62.815506294744317</c:v>
                </c:pt>
                <c:pt idx="1562">
                  <c:v>63.175937128435045</c:v>
                </c:pt>
                <c:pt idx="1563">
                  <c:v>61.607114499686418</c:v>
                </c:pt>
                <c:pt idx="1564">
                  <c:v>61.474324192537203</c:v>
                </c:pt>
                <c:pt idx="1565">
                  <c:v>60.61308420045512</c:v>
                </c:pt>
                <c:pt idx="1566">
                  <c:v>60.499263937184367</c:v>
                </c:pt>
                <c:pt idx="1567">
                  <c:v>61.115790363234318</c:v>
                </c:pt>
                <c:pt idx="1568">
                  <c:v>61.409826043350449</c:v>
                </c:pt>
                <c:pt idx="1569">
                  <c:v>59.914986585727796</c:v>
                </c:pt>
                <c:pt idx="1570">
                  <c:v>59.645611962653668</c:v>
                </c:pt>
                <c:pt idx="1571">
                  <c:v>58.862149150473272</c:v>
                </c:pt>
                <c:pt idx="1572">
                  <c:v>57.077068021510186</c:v>
                </c:pt>
                <c:pt idx="1573">
                  <c:v>58.198197614727171</c:v>
                </c:pt>
                <c:pt idx="1574">
                  <c:v>59.647508967041503</c:v>
                </c:pt>
                <c:pt idx="1575">
                  <c:v>58.107141404110557</c:v>
                </c:pt>
                <c:pt idx="1576">
                  <c:v>58.710388799445589</c:v>
                </c:pt>
                <c:pt idx="1577">
                  <c:v>58.600362544950528</c:v>
                </c:pt>
                <c:pt idx="1578">
                  <c:v>58.653478667810212</c:v>
                </c:pt>
                <c:pt idx="1579">
                  <c:v>59.660787997756437</c:v>
                </c:pt>
                <c:pt idx="1580">
                  <c:v>58.778680957408056</c:v>
                </c:pt>
                <c:pt idx="1581">
                  <c:v>58.253210741974712</c:v>
                </c:pt>
                <c:pt idx="1582">
                  <c:v>57.041024938141121</c:v>
                </c:pt>
                <c:pt idx="1583">
                  <c:v>56.418807498927634</c:v>
                </c:pt>
                <c:pt idx="1584">
                  <c:v>56.648345029856998</c:v>
                </c:pt>
                <c:pt idx="1585">
                  <c:v>58.482748272904075</c:v>
                </c:pt>
                <c:pt idx="1586">
                  <c:v>58.019879202269657</c:v>
                </c:pt>
                <c:pt idx="1587">
                  <c:v>58.317708891161473</c:v>
                </c:pt>
                <c:pt idx="1588">
                  <c:v>58.478954264128376</c:v>
                </c:pt>
                <c:pt idx="1589">
                  <c:v>57.710667487050756</c:v>
                </c:pt>
                <c:pt idx="1590">
                  <c:v>57.422322820098159</c:v>
                </c:pt>
                <c:pt idx="1591">
                  <c:v>57.784650658176744</c:v>
                </c:pt>
                <c:pt idx="1592">
                  <c:v>57.964866075022108</c:v>
                </c:pt>
                <c:pt idx="1593">
                  <c:v>58.994939457622486</c:v>
                </c:pt>
                <c:pt idx="1594">
                  <c:v>59.808754340008413</c:v>
                </c:pt>
                <c:pt idx="1595">
                  <c:v>59.480572580911065</c:v>
                </c:pt>
                <c:pt idx="1596">
                  <c:v>58.057819290026572</c:v>
                </c:pt>
                <c:pt idx="1597">
                  <c:v>57.73153453531706</c:v>
                </c:pt>
                <c:pt idx="1598">
                  <c:v>58.340472943815634</c:v>
                </c:pt>
                <c:pt idx="1599">
                  <c:v>57.630993302761226</c:v>
                </c:pt>
                <c:pt idx="1600">
                  <c:v>59.939647642769799</c:v>
                </c:pt>
                <c:pt idx="1601">
                  <c:v>60.197640239516844</c:v>
                </c:pt>
                <c:pt idx="1602">
                  <c:v>61.110099350070762</c:v>
                </c:pt>
                <c:pt idx="1603">
                  <c:v>61.056983227211077</c:v>
                </c:pt>
                <c:pt idx="1604">
                  <c:v>61.01335212629062</c:v>
                </c:pt>
                <c:pt idx="1605">
                  <c:v>60.298181472072685</c:v>
                </c:pt>
                <c:pt idx="1606">
                  <c:v>60.053467906040552</c:v>
                </c:pt>
                <c:pt idx="1607">
                  <c:v>60.527719003002055</c:v>
                </c:pt>
                <c:pt idx="1608">
                  <c:v>60.332327551053922</c:v>
                </c:pt>
                <c:pt idx="1609">
                  <c:v>59.645611962653668</c:v>
                </c:pt>
                <c:pt idx="1610">
                  <c:v>60.590320147800959</c:v>
                </c:pt>
                <c:pt idx="1611">
                  <c:v>60.988691069248624</c:v>
                </c:pt>
                <c:pt idx="1612">
                  <c:v>60.379752660750064</c:v>
                </c:pt>
                <c:pt idx="1613">
                  <c:v>60.780020586585565</c:v>
                </c:pt>
                <c:pt idx="1614">
                  <c:v>61.796814938471023</c:v>
                </c:pt>
                <c:pt idx="1615">
                  <c:v>61.303593797631066</c:v>
                </c:pt>
                <c:pt idx="1616">
                  <c:v>60.108481033288086</c:v>
                </c:pt>
                <c:pt idx="1617">
                  <c:v>60.080025967470391</c:v>
                </c:pt>
                <c:pt idx="1618">
                  <c:v>60.415795744119137</c:v>
                </c:pt>
                <c:pt idx="1619">
                  <c:v>61.443972122331658</c:v>
                </c:pt>
                <c:pt idx="1620">
                  <c:v>62.064292557157302</c:v>
                </c:pt>
                <c:pt idx="1621">
                  <c:v>62.434208412787264</c:v>
                </c:pt>
                <c:pt idx="1622">
                  <c:v>62.460766474217102</c:v>
                </c:pt>
                <c:pt idx="1623">
                  <c:v>62.271066035432504</c:v>
                </c:pt>
                <c:pt idx="1624">
                  <c:v>61.838549035003624</c:v>
                </c:pt>
                <c:pt idx="1625">
                  <c:v>63.06780787832782</c:v>
                </c:pt>
                <c:pt idx="1626">
                  <c:v>62.957781623832759</c:v>
                </c:pt>
                <c:pt idx="1627">
                  <c:v>62.948296601893524</c:v>
                </c:pt>
                <c:pt idx="1628">
                  <c:v>63.147482062617357</c:v>
                </c:pt>
                <c:pt idx="1629">
                  <c:v>63.451002764672715</c:v>
                </c:pt>
                <c:pt idx="1630">
                  <c:v>63.179731137210737</c:v>
                </c:pt>
                <c:pt idx="1631">
                  <c:v>63.050734838837215</c:v>
                </c:pt>
                <c:pt idx="1632">
                  <c:v>63.113335983636134</c:v>
                </c:pt>
                <c:pt idx="1633">
                  <c:v>62.762390171884633</c:v>
                </c:pt>
                <c:pt idx="1634">
                  <c:v>62.925532549239378</c:v>
                </c:pt>
                <c:pt idx="1635">
                  <c:v>63.633115185905936</c:v>
                </c:pt>
                <c:pt idx="1636">
                  <c:v>63.242332282009663</c:v>
                </c:pt>
                <c:pt idx="1637">
                  <c:v>63.306830431196431</c:v>
                </c:pt>
                <c:pt idx="1638">
                  <c:v>62.102232644914224</c:v>
                </c:pt>
                <c:pt idx="1639">
                  <c:v>61.730419784896412</c:v>
                </c:pt>
                <c:pt idx="1640">
                  <c:v>61.785432912143939</c:v>
                </c:pt>
                <c:pt idx="1641">
                  <c:v>62.124996697568378</c:v>
                </c:pt>
                <c:pt idx="1642">
                  <c:v>60.874870805977864</c:v>
                </c:pt>
                <c:pt idx="1643">
                  <c:v>61.111996354458611</c:v>
                </c:pt>
                <c:pt idx="1644">
                  <c:v>60.702243406683884</c:v>
                </c:pt>
                <c:pt idx="1645">
                  <c:v>61.049395209659693</c:v>
                </c:pt>
                <c:pt idx="1646">
                  <c:v>61.324460845897363</c:v>
                </c:pt>
                <c:pt idx="1647">
                  <c:v>60.601702174128036</c:v>
                </c:pt>
                <c:pt idx="1648">
                  <c:v>60.776226577809879</c:v>
                </c:pt>
                <c:pt idx="1649">
                  <c:v>61.937193263171629</c:v>
                </c:pt>
                <c:pt idx="1650">
                  <c:v>62.699789027085714</c:v>
                </c:pt>
                <c:pt idx="1651">
                  <c:v>62.527161627791735</c:v>
                </c:pt>
                <c:pt idx="1652">
                  <c:v>63.005206733528922</c:v>
                </c:pt>
                <c:pt idx="1653">
                  <c:v>63.500324878756729</c:v>
                </c:pt>
                <c:pt idx="1654">
                  <c:v>63.511706905083805</c:v>
                </c:pt>
                <c:pt idx="1655">
                  <c:v>65.095705568935202</c:v>
                </c:pt>
                <c:pt idx="1656">
                  <c:v>64.801669888819077</c:v>
                </c:pt>
                <c:pt idx="1657">
                  <c:v>64.287581699712803</c:v>
                </c:pt>
                <c:pt idx="1658">
                  <c:v>64.610072445646622</c:v>
                </c:pt>
                <c:pt idx="1659">
                  <c:v>64.230671568077426</c:v>
                </c:pt>
                <c:pt idx="1660">
                  <c:v>64.276199673385719</c:v>
                </c:pt>
                <c:pt idx="1661">
                  <c:v>64.183246458381262</c:v>
                </c:pt>
                <c:pt idx="1662">
                  <c:v>64.515222226254323</c:v>
                </c:pt>
                <c:pt idx="1663">
                  <c:v>63.608454128863947</c:v>
                </c:pt>
                <c:pt idx="1664">
                  <c:v>63.477560826102568</c:v>
                </c:pt>
                <c:pt idx="1665">
                  <c:v>62.931223562402927</c:v>
                </c:pt>
                <c:pt idx="1666">
                  <c:v>63.638806199069485</c:v>
                </c:pt>
                <c:pt idx="1667">
                  <c:v>63.57430804988271</c:v>
                </c:pt>
                <c:pt idx="1668">
                  <c:v>63.342873514565504</c:v>
                </c:pt>
                <c:pt idx="1669">
                  <c:v>63.496530869981036</c:v>
                </c:pt>
                <c:pt idx="1670">
                  <c:v>64.156688396951424</c:v>
                </c:pt>
                <c:pt idx="1671">
                  <c:v>63.41495968130365</c:v>
                </c:pt>
                <c:pt idx="1672">
                  <c:v>63.048837834449365</c:v>
                </c:pt>
                <c:pt idx="1673">
                  <c:v>62.33177017584358</c:v>
                </c:pt>
                <c:pt idx="1674">
                  <c:v>62.529058632179563</c:v>
                </c:pt>
                <c:pt idx="1675">
                  <c:v>62.181906829203747</c:v>
                </c:pt>
                <c:pt idx="1676">
                  <c:v>63.409268668140101</c:v>
                </c:pt>
                <c:pt idx="1677">
                  <c:v>62.49301554881049</c:v>
                </c:pt>
                <c:pt idx="1678">
                  <c:v>62.591659776978481</c:v>
                </c:pt>
                <c:pt idx="1679">
                  <c:v>61.57486542509303</c:v>
                </c:pt>
                <c:pt idx="1680">
                  <c:v>61.694376701527339</c:v>
                </c:pt>
                <c:pt idx="1681">
                  <c:v>62.043425508890998</c:v>
                </c:pt>
                <c:pt idx="1682">
                  <c:v>62.276757048596053</c:v>
                </c:pt>
                <c:pt idx="1683">
                  <c:v>62.073777579096536</c:v>
                </c:pt>
                <c:pt idx="1684">
                  <c:v>62.327976167067902</c:v>
                </c:pt>
                <c:pt idx="1685">
                  <c:v>62.009279429909775</c:v>
                </c:pt>
                <c:pt idx="1686">
                  <c:v>62.597350790142038</c:v>
                </c:pt>
                <c:pt idx="1687">
                  <c:v>62.993824707201853</c:v>
                </c:pt>
                <c:pt idx="1688">
                  <c:v>62.690304005146501</c:v>
                </c:pt>
                <c:pt idx="1689">
                  <c:v>63.255611312724596</c:v>
                </c:pt>
                <c:pt idx="1690">
                  <c:v>62.371607267988367</c:v>
                </c:pt>
                <c:pt idx="1691">
                  <c:v>62.24450797400268</c:v>
                </c:pt>
                <c:pt idx="1692">
                  <c:v>62.011176434297617</c:v>
                </c:pt>
                <c:pt idx="1693">
                  <c:v>62.033940486951771</c:v>
                </c:pt>
                <c:pt idx="1694">
                  <c:v>61.973236346540695</c:v>
                </c:pt>
                <c:pt idx="1695">
                  <c:v>61.88787114908763</c:v>
                </c:pt>
                <c:pt idx="1696">
                  <c:v>61.129069393949237</c:v>
                </c:pt>
                <c:pt idx="1697">
                  <c:v>60.533410016165597</c:v>
                </c:pt>
                <c:pt idx="1698">
                  <c:v>61.849931061330707</c:v>
                </c:pt>
                <c:pt idx="1699">
                  <c:v>62.033940486951764</c:v>
                </c:pt>
                <c:pt idx="1700">
                  <c:v>62.04721951766669</c:v>
                </c:pt>
                <c:pt idx="1701">
                  <c:v>62.498706561974039</c:v>
                </c:pt>
                <c:pt idx="1702">
                  <c:v>63.082983913430617</c:v>
                </c:pt>
                <c:pt idx="1703">
                  <c:v>62.891386470258162</c:v>
                </c:pt>
                <c:pt idx="1704">
                  <c:v>63.111438979248305</c:v>
                </c:pt>
                <c:pt idx="1705">
                  <c:v>62.969163650159857</c:v>
                </c:pt>
                <c:pt idx="1706">
                  <c:v>63.874034743162397</c:v>
                </c:pt>
                <c:pt idx="1707">
                  <c:v>63.968884962554689</c:v>
                </c:pt>
                <c:pt idx="1708">
                  <c:v>64.137718353072984</c:v>
                </c:pt>
                <c:pt idx="1709">
                  <c:v>64.145306370624354</c:v>
                </c:pt>
                <c:pt idx="1710">
                  <c:v>64.344491831348179</c:v>
                </c:pt>
                <c:pt idx="1711">
                  <c:v>64.73527473524446</c:v>
                </c:pt>
                <c:pt idx="1712">
                  <c:v>64.716304691365991</c:v>
                </c:pt>
                <c:pt idx="1713">
                  <c:v>65.069147507505349</c:v>
                </c:pt>
                <c:pt idx="1714">
                  <c:v>65.272126977004859</c:v>
                </c:pt>
                <c:pt idx="1715">
                  <c:v>65.040692441687654</c:v>
                </c:pt>
                <c:pt idx="1716">
                  <c:v>64.361564870838777</c:v>
                </c:pt>
                <c:pt idx="1717">
                  <c:v>64.746656761571515</c:v>
                </c:pt>
                <c:pt idx="1718">
                  <c:v>64.957224248622424</c:v>
                </c:pt>
                <c:pt idx="1719">
                  <c:v>65.291097020883328</c:v>
                </c:pt>
                <c:pt idx="1720">
                  <c:v>65.393535257827011</c:v>
                </c:pt>
                <c:pt idx="1721">
                  <c:v>65.330934113028079</c:v>
                </c:pt>
                <c:pt idx="1722">
                  <c:v>65.321449091088851</c:v>
                </c:pt>
                <c:pt idx="1723">
                  <c:v>65.480797459667926</c:v>
                </c:pt>
                <c:pt idx="1724">
                  <c:v>65.245568915575021</c:v>
                </c:pt>
                <c:pt idx="1725">
                  <c:v>66.683498241562276</c:v>
                </c:pt>
                <c:pt idx="1726">
                  <c:v>66.725232338094898</c:v>
                </c:pt>
                <c:pt idx="1727">
                  <c:v>67.055311101580102</c:v>
                </c:pt>
                <c:pt idx="1728">
                  <c:v>66.734717360034125</c:v>
                </c:pt>
                <c:pt idx="1729">
                  <c:v>66.505179829104762</c:v>
                </c:pt>
                <c:pt idx="1730">
                  <c:v>66.607618066048445</c:v>
                </c:pt>
                <c:pt idx="1731">
                  <c:v>66.586751017782134</c:v>
                </c:pt>
                <c:pt idx="1732">
                  <c:v>66.859919649631962</c:v>
                </c:pt>
                <c:pt idx="1733">
                  <c:v>66.911138768103811</c:v>
                </c:pt>
                <c:pt idx="1734">
                  <c:v>66.689189254725818</c:v>
                </c:pt>
                <c:pt idx="1735">
                  <c:v>66.875095684734717</c:v>
                </c:pt>
                <c:pt idx="1736">
                  <c:v>67.233629514037617</c:v>
                </c:pt>
                <c:pt idx="1737">
                  <c:v>67.237423522813316</c:v>
                </c:pt>
                <c:pt idx="1738">
                  <c:v>67.677528540793588</c:v>
                </c:pt>
                <c:pt idx="1739">
                  <c:v>67.480240084457606</c:v>
                </c:pt>
                <c:pt idx="1740">
                  <c:v>67.594060347728359</c:v>
                </c:pt>
                <c:pt idx="1741">
                  <c:v>67.927933119989248</c:v>
                </c:pt>
                <c:pt idx="1742">
                  <c:v>68.4951374319552</c:v>
                </c:pt>
                <c:pt idx="1743">
                  <c:v>68.61464870838951</c:v>
                </c:pt>
                <c:pt idx="1744">
                  <c:v>68.656382804922131</c:v>
                </c:pt>
                <c:pt idx="1745">
                  <c:v>69.206514077397472</c:v>
                </c:pt>
                <c:pt idx="1746">
                  <c:v>68.880229322687967</c:v>
                </c:pt>
                <c:pt idx="1747">
                  <c:v>69.369656454752217</c:v>
                </c:pt>
                <c:pt idx="1748">
                  <c:v>68.525489502160752</c:v>
                </c:pt>
                <c:pt idx="1749">
                  <c:v>69.229278130051611</c:v>
                </c:pt>
                <c:pt idx="1750">
                  <c:v>69.278600244135603</c:v>
                </c:pt>
                <c:pt idx="1751">
                  <c:v>68.86505328758517</c:v>
                </c:pt>
                <c:pt idx="1752">
                  <c:v>69.405699538121283</c:v>
                </c:pt>
                <c:pt idx="1753">
                  <c:v>69.274806235359918</c:v>
                </c:pt>
                <c:pt idx="1754">
                  <c:v>69.55556288476113</c:v>
                </c:pt>
                <c:pt idx="1755">
                  <c:v>70.204338385404455</c:v>
                </c:pt>
                <c:pt idx="1756">
                  <c:v>70.026019972946926</c:v>
                </c:pt>
                <c:pt idx="1757">
                  <c:v>70.213823407343668</c:v>
                </c:pt>
                <c:pt idx="1758">
                  <c:v>70.357995740819959</c:v>
                </c:pt>
                <c:pt idx="1759">
                  <c:v>70.86070190359915</c:v>
                </c:pt>
                <c:pt idx="1760">
                  <c:v>71.241999785556189</c:v>
                </c:pt>
                <c:pt idx="1761">
                  <c:v>70.507859087459792</c:v>
                </c:pt>
                <c:pt idx="1762">
                  <c:v>71.29890991719158</c:v>
                </c:pt>
                <c:pt idx="1763">
                  <c:v>71.06747538187436</c:v>
                </c:pt>
                <c:pt idx="1764">
                  <c:v>70.073445082643062</c:v>
                </c:pt>
                <c:pt idx="1765">
                  <c:v>70.868289921150534</c:v>
                </c:pt>
                <c:pt idx="1766">
                  <c:v>71.198368684635739</c:v>
                </c:pt>
                <c:pt idx="1767">
                  <c:v>71.076960403813601</c:v>
                </c:pt>
                <c:pt idx="1768">
                  <c:v>71.223029741677735</c:v>
                </c:pt>
                <c:pt idx="1769">
                  <c:v>71.911642334465824</c:v>
                </c:pt>
                <c:pt idx="1770">
                  <c:v>71.562593527102166</c:v>
                </c:pt>
                <c:pt idx="1771">
                  <c:v>71.591048592919847</c:v>
                </c:pt>
                <c:pt idx="1772">
                  <c:v>71.985625505591827</c:v>
                </c:pt>
                <c:pt idx="1773">
                  <c:v>72.120312817128891</c:v>
                </c:pt>
                <c:pt idx="1774">
                  <c:v>71.545520487611554</c:v>
                </c:pt>
                <c:pt idx="1775">
                  <c:v>71.634679693840312</c:v>
                </c:pt>
                <c:pt idx="1776">
                  <c:v>72.296734225198563</c:v>
                </c:pt>
                <c:pt idx="1777">
                  <c:v>72.0634026854935</c:v>
                </c:pt>
                <c:pt idx="1778">
                  <c:v>71.617606654349686</c:v>
                </c:pt>
                <c:pt idx="1779">
                  <c:v>70.773439701758221</c:v>
                </c:pt>
                <c:pt idx="1780">
                  <c:v>71.139561548612491</c:v>
                </c:pt>
                <c:pt idx="1781">
                  <c:v>70.376965784698413</c:v>
                </c:pt>
                <c:pt idx="1782">
                  <c:v>70.782924723697462</c:v>
                </c:pt>
                <c:pt idx="1783">
                  <c:v>70.756366662267624</c:v>
                </c:pt>
                <c:pt idx="1784">
                  <c:v>70.746881640328382</c:v>
                </c:pt>
                <c:pt idx="1785">
                  <c:v>70.733602609613456</c:v>
                </c:pt>
                <c:pt idx="1786">
                  <c:v>71.204059697799266</c:v>
                </c:pt>
                <c:pt idx="1787">
                  <c:v>71.680207799148619</c:v>
                </c:pt>
                <c:pt idx="1788">
                  <c:v>71.334953000560645</c:v>
                </c:pt>
                <c:pt idx="1789">
                  <c:v>70.265042525815502</c:v>
                </c:pt>
                <c:pt idx="1790">
                  <c:v>69.375347467915731</c:v>
                </c:pt>
                <c:pt idx="1791">
                  <c:v>69.221690112500212</c:v>
                </c:pt>
                <c:pt idx="1792">
                  <c:v>69.758542354260641</c:v>
                </c:pt>
                <c:pt idx="1793">
                  <c:v>70.68997150869302</c:v>
                </c:pt>
                <c:pt idx="1794">
                  <c:v>70.826555824617941</c:v>
                </c:pt>
                <c:pt idx="1795">
                  <c:v>70.297291600408897</c:v>
                </c:pt>
                <c:pt idx="1796">
                  <c:v>69.779409402526937</c:v>
                </c:pt>
                <c:pt idx="1797">
                  <c:v>69.159088967701294</c:v>
                </c:pt>
                <c:pt idx="1798">
                  <c:v>68.009504308666621</c:v>
                </c:pt>
                <c:pt idx="1799">
                  <c:v>67.93362413315279</c:v>
                </c:pt>
                <c:pt idx="1800">
                  <c:v>67.893787041008025</c:v>
                </c:pt>
                <c:pt idx="1801">
                  <c:v>67.817906865494194</c:v>
                </c:pt>
                <c:pt idx="1802">
                  <c:v>69.485373722410827</c:v>
                </c:pt>
                <c:pt idx="1803">
                  <c:v>69.766130371812025</c:v>
                </c:pt>
                <c:pt idx="1804">
                  <c:v>70.767748688594708</c:v>
                </c:pt>
                <c:pt idx="1805">
                  <c:v>70.763954679819008</c:v>
                </c:pt>
                <c:pt idx="1806">
                  <c:v>71.01246225462684</c:v>
                </c:pt>
                <c:pt idx="1807">
                  <c:v>71.224926746065591</c:v>
                </c:pt>
                <c:pt idx="1808">
                  <c:v>70.946067101052236</c:v>
                </c:pt>
                <c:pt idx="1809">
                  <c:v>71.448773263831427</c:v>
                </c:pt>
                <c:pt idx="1810">
                  <c:v>71.59863661047126</c:v>
                </c:pt>
                <c:pt idx="1811">
                  <c:v>71.782646036092316</c:v>
                </c:pt>
                <c:pt idx="1812">
                  <c:v>72.51868373857657</c:v>
                </c:pt>
                <c:pt idx="1813">
                  <c:v>72.837380475734705</c:v>
                </c:pt>
                <c:pt idx="1814">
                  <c:v>72.789955366038555</c:v>
                </c:pt>
                <c:pt idx="1815">
                  <c:v>72.862041532776701</c:v>
                </c:pt>
                <c:pt idx="1816">
                  <c:v>73.184532278710535</c:v>
                </c:pt>
                <c:pt idx="1817">
                  <c:v>73.395099765761429</c:v>
                </c:pt>
                <c:pt idx="1818">
                  <c:v>73.878835884662152</c:v>
                </c:pt>
                <c:pt idx="1819">
                  <c:v>73.84089579690523</c:v>
                </c:pt>
                <c:pt idx="1820">
                  <c:v>74.087506367325219</c:v>
                </c:pt>
                <c:pt idx="1821">
                  <c:v>74.419482135198265</c:v>
                </c:pt>
                <c:pt idx="1822">
                  <c:v>72.685620124707029</c:v>
                </c:pt>
                <c:pt idx="1823">
                  <c:v>72.382099422651663</c:v>
                </c:pt>
                <c:pt idx="1824">
                  <c:v>73.125725142687301</c:v>
                </c:pt>
                <c:pt idx="1825">
                  <c:v>73.852277823232328</c:v>
                </c:pt>
                <c:pt idx="1826">
                  <c:v>72.676135102767816</c:v>
                </c:pt>
                <c:pt idx="1827">
                  <c:v>72.871526554715942</c:v>
                </c:pt>
                <c:pt idx="1828">
                  <c:v>72.311910260301374</c:v>
                </c:pt>
                <c:pt idx="1829">
                  <c:v>71.947685417834933</c:v>
                </c:pt>
                <c:pt idx="1830">
                  <c:v>71.902157312526626</c:v>
                </c:pt>
                <c:pt idx="1831">
                  <c:v>70.646340407772598</c:v>
                </c:pt>
                <c:pt idx="1832">
                  <c:v>71.025741285341795</c:v>
                </c:pt>
                <c:pt idx="1833">
                  <c:v>70.993492210748414</c:v>
                </c:pt>
                <c:pt idx="1834">
                  <c:v>70.479404021642139</c:v>
                </c:pt>
                <c:pt idx="1835">
                  <c:v>70.128458209890638</c:v>
                </c:pt>
                <c:pt idx="1836">
                  <c:v>69.893229665797733</c:v>
                </c:pt>
                <c:pt idx="1837">
                  <c:v>70.098106139685086</c:v>
                </c:pt>
                <c:pt idx="1838">
                  <c:v>70.841731859720724</c:v>
                </c:pt>
                <c:pt idx="1839">
                  <c:v>70.995389215136242</c:v>
                </c:pt>
                <c:pt idx="1840">
                  <c:v>70.048784025601094</c:v>
                </c:pt>
                <c:pt idx="1841">
                  <c:v>68.043650387647887</c:v>
                </c:pt>
                <c:pt idx="1842">
                  <c:v>66.404638596548949</c:v>
                </c:pt>
                <c:pt idx="1843">
                  <c:v>67.394874887004548</c:v>
                </c:pt>
                <c:pt idx="1844">
                  <c:v>68.259908887862323</c:v>
                </c:pt>
                <c:pt idx="1845">
                  <c:v>69.178059011579791</c:v>
                </c:pt>
                <c:pt idx="1846">
                  <c:v>68.618442717165223</c:v>
                </c:pt>
                <c:pt idx="1847">
                  <c:v>69.362068437200833</c:v>
                </c:pt>
                <c:pt idx="1848">
                  <c:v>69.276703239747761</c:v>
                </c:pt>
                <c:pt idx="1849">
                  <c:v>68.912478397281333</c:v>
                </c:pt>
                <c:pt idx="1850">
                  <c:v>70.081033100194475</c:v>
                </c:pt>
                <c:pt idx="1851">
                  <c:v>69.720602266503732</c:v>
                </c:pt>
                <c:pt idx="1852">
                  <c:v>70.502168074296279</c:v>
                </c:pt>
                <c:pt idx="1853">
                  <c:v>71.171810623205914</c:v>
                </c:pt>
                <c:pt idx="1854">
                  <c:v>71.249587803107588</c:v>
                </c:pt>
                <c:pt idx="1855">
                  <c:v>72.177222948764296</c:v>
                </c:pt>
                <c:pt idx="1856">
                  <c:v>72.192398983867051</c:v>
                </c:pt>
                <c:pt idx="1857">
                  <c:v>72.431421536735641</c:v>
                </c:pt>
                <c:pt idx="1858">
                  <c:v>72.344159334894726</c:v>
                </c:pt>
                <c:pt idx="1859">
                  <c:v>72.338468321731185</c:v>
                </c:pt>
                <c:pt idx="1860">
                  <c:v>72.746324265118076</c:v>
                </c:pt>
                <c:pt idx="1861">
                  <c:v>72.820307436244079</c:v>
                </c:pt>
                <c:pt idx="1862">
                  <c:v>72.372614400712422</c:v>
                </c:pt>
                <c:pt idx="1863">
                  <c:v>72.607842944805327</c:v>
                </c:pt>
                <c:pt idx="1864">
                  <c:v>73.349571660453122</c:v>
                </c:pt>
                <c:pt idx="1865">
                  <c:v>73.444421879845422</c:v>
                </c:pt>
                <c:pt idx="1866">
                  <c:v>73.167459239219895</c:v>
                </c:pt>
                <c:pt idx="1867">
                  <c:v>73.133313160238671</c:v>
                </c:pt>
                <c:pt idx="1868">
                  <c:v>73.615152274751551</c:v>
                </c:pt>
                <c:pt idx="1869">
                  <c:v>73.52599306852278</c:v>
                </c:pt>
                <c:pt idx="1870">
                  <c:v>74.391027069380556</c:v>
                </c:pt>
                <c:pt idx="1871">
                  <c:v>74.438452179076705</c:v>
                </c:pt>
                <c:pt idx="1872">
                  <c:v>74.590212530104395</c:v>
                </c:pt>
                <c:pt idx="1873">
                  <c:v>74.066639319058908</c:v>
                </c:pt>
                <c:pt idx="1874">
                  <c:v>73.880732889049995</c:v>
                </c:pt>
                <c:pt idx="1875">
                  <c:v>74.265824779782733</c:v>
                </c:pt>
                <c:pt idx="1876">
                  <c:v>74.571242486225941</c:v>
                </c:pt>
                <c:pt idx="1877">
                  <c:v>74.565551473062399</c:v>
                </c:pt>
                <c:pt idx="1878">
                  <c:v>74.878557197057006</c:v>
                </c:pt>
                <c:pt idx="1879">
                  <c:v>75.070154640229447</c:v>
                </c:pt>
                <c:pt idx="1880">
                  <c:v>74.146313503348452</c:v>
                </c:pt>
                <c:pt idx="1881">
                  <c:v>74.732487859192858</c:v>
                </c:pt>
                <c:pt idx="1882">
                  <c:v>74.597800547655794</c:v>
                </c:pt>
                <c:pt idx="1883">
                  <c:v>74.33601394213305</c:v>
                </c:pt>
                <c:pt idx="1884">
                  <c:v>73.298352541981288</c:v>
                </c:pt>
                <c:pt idx="1885">
                  <c:v>73.909187954867704</c:v>
                </c:pt>
                <c:pt idx="1886">
                  <c:v>74.271515792946275</c:v>
                </c:pt>
                <c:pt idx="1887">
                  <c:v>74.354983986011504</c:v>
                </c:pt>
                <c:pt idx="1888">
                  <c:v>73.195914305037618</c:v>
                </c:pt>
                <c:pt idx="1889">
                  <c:v>72.759603295833045</c:v>
                </c:pt>
                <c:pt idx="1890">
                  <c:v>73.176944261159164</c:v>
                </c:pt>
                <c:pt idx="1891">
                  <c:v>72.717869199300438</c:v>
                </c:pt>
                <c:pt idx="1892">
                  <c:v>73.74414857312513</c:v>
                </c:pt>
                <c:pt idx="1893">
                  <c:v>74.146313503348495</c:v>
                </c:pt>
                <c:pt idx="1894">
                  <c:v>74.468804249282314</c:v>
                </c:pt>
                <c:pt idx="1895">
                  <c:v>74.641431648576301</c:v>
                </c:pt>
                <c:pt idx="1896">
                  <c:v>74.908909267262572</c:v>
                </c:pt>
                <c:pt idx="1897">
                  <c:v>74.882351205832734</c:v>
                </c:pt>
                <c:pt idx="1898">
                  <c:v>76.007274807825411</c:v>
                </c:pt>
                <c:pt idx="1899">
                  <c:v>76.176108198343698</c:v>
                </c:pt>
                <c:pt idx="1900">
                  <c:v>76.085051987727084</c:v>
                </c:pt>
                <c:pt idx="1901">
                  <c:v>76.01865683415248</c:v>
                </c:pt>
                <c:pt idx="1902">
                  <c:v>76.686402378674273</c:v>
                </c:pt>
                <c:pt idx="1903">
                  <c:v>76.470143878459822</c:v>
                </c:pt>
                <c:pt idx="1904">
                  <c:v>76.599140176833359</c:v>
                </c:pt>
                <c:pt idx="1905">
                  <c:v>77.253606690640225</c:v>
                </c:pt>
                <c:pt idx="1906">
                  <c:v>77.191005545841307</c:v>
                </c:pt>
                <c:pt idx="1907">
                  <c:v>76.583964141730576</c:v>
                </c:pt>
                <c:pt idx="1908">
                  <c:v>76.999408102668852</c:v>
                </c:pt>
                <c:pt idx="1909">
                  <c:v>76.162829167628772</c:v>
                </c:pt>
                <c:pt idx="1910">
                  <c:v>76.502392953053203</c:v>
                </c:pt>
                <c:pt idx="1911">
                  <c:v>76.196975246610009</c:v>
                </c:pt>
                <c:pt idx="1912">
                  <c:v>75.601315868826362</c:v>
                </c:pt>
                <c:pt idx="1913">
                  <c:v>76.075566965787871</c:v>
                </c:pt>
                <c:pt idx="1914">
                  <c:v>75.622182917092672</c:v>
                </c:pt>
                <c:pt idx="1915">
                  <c:v>75.430585473920232</c:v>
                </c:pt>
                <c:pt idx="1916">
                  <c:v>75.165004859621803</c:v>
                </c:pt>
                <c:pt idx="1917">
                  <c:v>74.842514113687969</c:v>
                </c:pt>
                <c:pt idx="1918">
                  <c:v>74.487774293160783</c:v>
                </c:pt>
                <c:pt idx="1919">
                  <c:v>74.083712358549576</c:v>
                </c:pt>
                <c:pt idx="1920">
                  <c:v>75.481804592392081</c:v>
                </c:pt>
                <c:pt idx="1921">
                  <c:v>75.834647408531438</c:v>
                </c:pt>
                <c:pt idx="1922">
                  <c:v>75.409718425653935</c:v>
                </c:pt>
                <c:pt idx="1923">
                  <c:v>75.904836570881741</c:v>
                </c:pt>
                <c:pt idx="1924">
                  <c:v>76.938703962257804</c:v>
                </c:pt>
                <c:pt idx="1925">
                  <c:v>77.416749067994999</c:v>
                </c:pt>
                <c:pt idx="1926">
                  <c:v>77.892897169344337</c:v>
                </c:pt>
                <c:pt idx="1927">
                  <c:v>77.488835234733145</c:v>
                </c:pt>
                <c:pt idx="1928">
                  <c:v>77.913764217610648</c:v>
                </c:pt>
                <c:pt idx="1929">
                  <c:v>77.49262924350883</c:v>
                </c:pt>
                <c:pt idx="1930">
                  <c:v>77.264988716967309</c:v>
                </c:pt>
                <c:pt idx="1931">
                  <c:v>77.325692857378385</c:v>
                </c:pt>
                <c:pt idx="1932">
                  <c:v>77.321898848602686</c:v>
                </c:pt>
                <c:pt idx="1933">
                  <c:v>76.959571010524101</c:v>
                </c:pt>
                <c:pt idx="1934">
                  <c:v>76.718651453267654</c:v>
                </c:pt>
                <c:pt idx="1935">
                  <c:v>76.900763874500868</c:v>
                </c:pt>
                <c:pt idx="1936">
                  <c:v>76.597243172445502</c:v>
                </c:pt>
                <c:pt idx="1937">
                  <c:v>77.200490567780534</c:v>
                </c:pt>
                <c:pt idx="1938">
                  <c:v>77.34086889248114</c:v>
                </c:pt>
                <c:pt idx="1939">
                  <c:v>77.209975589719761</c:v>
                </c:pt>
                <c:pt idx="1940">
                  <c:v>76.811604668272111</c:v>
                </c:pt>
                <c:pt idx="1941">
                  <c:v>77.450895146976194</c:v>
                </c:pt>
                <c:pt idx="1942">
                  <c:v>77.89100016495648</c:v>
                </c:pt>
                <c:pt idx="1943">
                  <c:v>78.393706327735657</c:v>
                </c:pt>
                <c:pt idx="1944">
                  <c:v>78.124331704661515</c:v>
                </c:pt>
                <c:pt idx="1945">
                  <c:v>77.84167805087246</c:v>
                </c:pt>
                <c:pt idx="1946">
                  <c:v>77.591273471676786</c:v>
                </c:pt>
                <c:pt idx="1947">
                  <c:v>78.006717432615048</c:v>
                </c:pt>
                <c:pt idx="1948">
                  <c:v>78.448719454983177</c:v>
                </c:pt>
                <c:pt idx="1949">
                  <c:v>78.528393639272707</c:v>
                </c:pt>
                <c:pt idx="1950">
                  <c:v>78.830017336940216</c:v>
                </c:pt>
                <c:pt idx="1951">
                  <c:v>79.103185968790044</c:v>
                </c:pt>
                <c:pt idx="1952">
                  <c:v>78.742755135099301</c:v>
                </c:pt>
                <c:pt idx="1953">
                  <c:v>78.573921744581014</c:v>
                </c:pt>
                <c:pt idx="1954">
                  <c:v>77.240327659925285</c:v>
                </c:pt>
                <c:pt idx="1955">
                  <c:v>77.035451186037918</c:v>
                </c:pt>
                <c:pt idx="1956">
                  <c:v>76.593449163669803</c:v>
                </c:pt>
                <c:pt idx="1957">
                  <c:v>76.908351892052252</c:v>
                </c:pt>
                <c:pt idx="1958">
                  <c:v>77.34086889248114</c:v>
                </c:pt>
                <c:pt idx="1959">
                  <c:v>76.707269426940584</c:v>
                </c:pt>
                <c:pt idx="1960">
                  <c:v>76.578273128567062</c:v>
                </c:pt>
                <c:pt idx="1961">
                  <c:v>75.819471373428669</c:v>
                </c:pt>
                <c:pt idx="1962">
                  <c:v>75.857411461185592</c:v>
                </c:pt>
                <c:pt idx="1963">
                  <c:v>76.640874273365981</c:v>
                </c:pt>
                <c:pt idx="1964">
                  <c:v>76.417027755600159</c:v>
                </c:pt>
                <c:pt idx="1965">
                  <c:v>77.039245194813645</c:v>
                </c:pt>
                <c:pt idx="1966">
                  <c:v>78.553054696314746</c:v>
                </c:pt>
                <c:pt idx="1967">
                  <c:v>79.053863854706108</c:v>
                </c:pt>
                <c:pt idx="1968">
                  <c:v>79.725403408003586</c:v>
                </c:pt>
                <c:pt idx="1969">
                  <c:v>80.450059084160756</c:v>
                </c:pt>
                <c:pt idx="1970">
                  <c:v>80.368487895483383</c:v>
                </c:pt>
                <c:pt idx="1971">
                  <c:v>79.977704991587103</c:v>
                </c:pt>
                <c:pt idx="1972">
                  <c:v>80.133259351390478</c:v>
                </c:pt>
                <c:pt idx="1973">
                  <c:v>80.340032829665688</c:v>
                </c:pt>
                <c:pt idx="1974">
                  <c:v>80.374178908646911</c:v>
                </c:pt>
                <c:pt idx="1975">
                  <c:v>80.450059084160756</c:v>
                </c:pt>
                <c:pt idx="1976">
                  <c:v>80.880679080201801</c:v>
                </c:pt>
                <c:pt idx="1977">
                  <c:v>80.888267097753172</c:v>
                </c:pt>
                <c:pt idx="1978">
                  <c:v>80.605613443964131</c:v>
                </c:pt>
                <c:pt idx="1979">
                  <c:v>81.685008940648501</c:v>
                </c:pt>
                <c:pt idx="1980">
                  <c:v>81.685008940648501</c:v>
                </c:pt>
                <c:pt idx="1981">
                  <c:v>82.028366734848632</c:v>
                </c:pt>
                <c:pt idx="1982">
                  <c:v>81.944898541783417</c:v>
                </c:pt>
                <c:pt idx="1983">
                  <c:v>81.872812375045257</c:v>
                </c:pt>
                <c:pt idx="1984">
                  <c:v>82.14977501567077</c:v>
                </c:pt>
                <c:pt idx="1985">
                  <c:v>81.244903922668215</c:v>
                </c:pt>
                <c:pt idx="1986">
                  <c:v>79.869575741479878</c:v>
                </c:pt>
                <c:pt idx="1987">
                  <c:v>79.535702969218988</c:v>
                </c:pt>
                <c:pt idx="1988">
                  <c:v>79.814562614232358</c:v>
                </c:pt>
                <c:pt idx="1989">
                  <c:v>79.298577420738241</c:v>
                </c:pt>
                <c:pt idx="1990">
                  <c:v>79.002644736234259</c:v>
                </c:pt>
                <c:pt idx="1991">
                  <c:v>79.051966850318252</c:v>
                </c:pt>
                <c:pt idx="1992">
                  <c:v>77.993438401900178</c:v>
                </c:pt>
                <c:pt idx="1993">
                  <c:v>77.703196730559753</c:v>
                </c:pt>
                <c:pt idx="1994">
                  <c:v>78.38991231896</c:v>
                </c:pt>
                <c:pt idx="1995">
                  <c:v>79.486380855134968</c:v>
                </c:pt>
                <c:pt idx="1996">
                  <c:v>79.820253627395857</c:v>
                </c:pt>
                <c:pt idx="1997">
                  <c:v>80.08962825047</c:v>
                </c:pt>
                <c:pt idx="1998">
                  <c:v>81.186096786644981</c:v>
                </c:pt>
                <c:pt idx="1999">
                  <c:v>81.013469387350995</c:v>
                </c:pt>
                <c:pt idx="2000">
                  <c:v>81.015366391738837</c:v>
                </c:pt>
                <c:pt idx="2001">
                  <c:v>81.309402071854961</c:v>
                </c:pt>
                <c:pt idx="2002">
                  <c:v>81.77416814687723</c:v>
                </c:pt>
                <c:pt idx="2003">
                  <c:v>81.123495641846063</c:v>
                </c:pt>
                <c:pt idx="2004">
                  <c:v>81.745713081059563</c:v>
                </c:pt>
                <c:pt idx="2005">
                  <c:v>81.965765590049685</c:v>
                </c:pt>
                <c:pt idx="2006">
                  <c:v>82.345166467618881</c:v>
                </c:pt>
                <c:pt idx="2007">
                  <c:v>83.824829890138759</c:v>
                </c:pt>
                <c:pt idx="2008">
                  <c:v>83.900710065652589</c:v>
                </c:pt>
                <c:pt idx="2009">
                  <c:v>83.974693236778592</c:v>
                </c:pt>
                <c:pt idx="2010">
                  <c:v>83.711009626867991</c:v>
                </c:pt>
                <c:pt idx="2011">
                  <c:v>83.879843017386307</c:v>
                </c:pt>
                <c:pt idx="2012">
                  <c:v>81.685008940648487</c:v>
                </c:pt>
                <c:pt idx="2013">
                  <c:v>83.344887780013735</c:v>
                </c:pt>
                <c:pt idx="2014">
                  <c:v>83.339196766850193</c:v>
                </c:pt>
                <c:pt idx="2015">
                  <c:v>83.948135175348753</c:v>
                </c:pt>
                <c:pt idx="2016">
                  <c:v>83.07741016132745</c:v>
                </c:pt>
                <c:pt idx="2017">
                  <c:v>83.081204170103135</c:v>
                </c:pt>
                <c:pt idx="2018">
                  <c:v>83.052749104285454</c:v>
                </c:pt>
                <c:pt idx="2019">
                  <c:v>82.314814397413357</c:v>
                </c:pt>
                <c:pt idx="2020">
                  <c:v>81.840563300451848</c:v>
                </c:pt>
                <c:pt idx="2021">
                  <c:v>81.29232903236435</c:v>
                </c:pt>
                <c:pt idx="2022">
                  <c:v>82.563321972221175</c:v>
                </c:pt>
                <c:pt idx="2023">
                  <c:v>83.028088047243429</c:v>
                </c:pt>
                <c:pt idx="2024">
                  <c:v>83.153290336841266</c:v>
                </c:pt>
                <c:pt idx="2025">
                  <c:v>82.633511134571478</c:v>
                </c:pt>
                <c:pt idx="2026">
                  <c:v>82.513999858137183</c:v>
                </c:pt>
                <c:pt idx="2027">
                  <c:v>81.468750440434036</c:v>
                </c:pt>
                <c:pt idx="2028">
                  <c:v>82.390694572927188</c:v>
                </c:pt>
                <c:pt idx="2029">
                  <c:v>82.553836950281948</c:v>
                </c:pt>
                <c:pt idx="2030">
                  <c:v>82.092864884035365</c:v>
                </c:pt>
                <c:pt idx="2031">
                  <c:v>82.421046643132726</c:v>
                </c:pt>
                <c:pt idx="2032">
                  <c:v>83.525103196859092</c:v>
                </c:pt>
                <c:pt idx="2033">
                  <c:v>84.141629622909036</c:v>
                </c:pt>
                <c:pt idx="2034">
                  <c:v>84.302874995875939</c:v>
                </c:pt>
                <c:pt idx="2035">
                  <c:v>83.862769977895667</c:v>
                </c:pt>
                <c:pt idx="2036">
                  <c:v>84.054367421068108</c:v>
                </c:pt>
                <c:pt idx="2037">
                  <c:v>83.325917736135253</c:v>
                </c:pt>
                <c:pt idx="2038">
                  <c:v>83.350578793177263</c:v>
                </c:pt>
                <c:pt idx="2039">
                  <c:v>83.794477819933235</c:v>
                </c:pt>
                <c:pt idx="2040">
                  <c:v>83.287977648378344</c:v>
                </c:pt>
                <c:pt idx="2041">
                  <c:v>82.413458625581342</c:v>
                </c:pt>
                <c:pt idx="2042">
                  <c:v>82.436222678235495</c:v>
                </c:pt>
                <c:pt idx="2043">
                  <c:v>81.387179251756649</c:v>
                </c:pt>
                <c:pt idx="2044">
                  <c:v>82.208582151693975</c:v>
                </c:pt>
                <c:pt idx="2045">
                  <c:v>82.24841924383874</c:v>
                </c:pt>
                <c:pt idx="2046">
                  <c:v>83.828623898914444</c:v>
                </c:pt>
                <c:pt idx="2047">
                  <c:v>83.071719148163893</c:v>
                </c:pt>
                <c:pt idx="2048">
                  <c:v>83.788786806769679</c:v>
                </c:pt>
                <c:pt idx="2049">
                  <c:v>83.621850420639234</c:v>
                </c:pt>
                <c:pt idx="2050">
                  <c:v>83.458708043284474</c:v>
                </c:pt>
                <c:pt idx="2051">
                  <c:v>84.192848741380885</c:v>
                </c:pt>
                <c:pt idx="2052">
                  <c:v>83.948135175348753</c:v>
                </c:pt>
                <c:pt idx="2053">
                  <c:v>83.904504074428303</c:v>
                </c:pt>
                <c:pt idx="2054">
                  <c:v>83.807756850648161</c:v>
                </c:pt>
                <c:pt idx="2055">
                  <c:v>83.593395354821567</c:v>
                </c:pt>
                <c:pt idx="2056">
                  <c:v>83.037573069182699</c:v>
                </c:pt>
                <c:pt idx="2057">
                  <c:v>83.898813061264775</c:v>
                </c:pt>
                <c:pt idx="2058">
                  <c:v>83.864666982283552</c:v>
                </c:pt>
                <c:pt idx="2059">
                  <c:v>84.623468737421945</c:v>
                </c:pt>
                <c:pt idx="2060">
                  <c:v>85.038912698360221</c:v>
                </c:pt>
                <c:pt idx="2061">
                  <c:v>85.116689878261909</c:v>
                </c:pt>
                <c:pt idx="2062">
                  <c:v>85.484708729504021</c:v>
                </c:pt>
                <c:pt idx="2063">
                  <c:v>85.086337808056356</c:v>
                </c:pt>
                <c:pt idx="2064">
                  <c:v>85.109101860710524</c:v>
                </c:pt>
                <c:pt idx="2065">
                  <c:v>85.152732961630988</c:v>
                </c:pt>
                <c:pt idx="2066">
                  <c:v>85.367094457457597</c:v>
                </c:pt>
                <c:pt idx="2067">
                  <c:v>85.592837979611275</c:v>
                </c:pt>
                <c:pt idx="2068">
                  <c:v>85.814787492989268</c:v>
                </c:pt>
                <c:pt idx="2069">
                  <c:v>85.970341852792643</c:v>
                </c:pt>
                <c:pt idx="2070">
                  <c:v>86.108823173105407</c:v>
                </c:pt>
                <c:pt idx="2071">
                  <c:v>86.029148988815876</c:v>
                </c:pt>
                <c:pt idx="2072">
                  <c:v>86.438901936590611</c:v>
                </c:pt>
                <c:pt idx="2073">
                  <c:v>86.387682818118762</c:v>
                </c:pt>
                <c:pt idx="2074">
                  <c:v>86.129690221371703</c:v>
                </c:pt>
                <c:pt idx="2075">
                  <c:v>86.249201497806013</c:v>
                </c:pt>
                <c:pt idx="2076">
                  <c:v>85.850830576358348</c:v>
                </c:pt>
                <c:pt idx="2077">
                  <c:v>86.755701669360874</c:v>
                </c:pt>
                <c:pt idx="2078">
                  <c:v>86.717761581603952</c:v>
                </c:pt>
                <c:pt idx="2079">
                  <c:v>86.344051717198298</c:v>
                </c:pt>
                <c:pt idx="2080">
                  <c:v>86.279553568011522</c:v>
                </c:pt>
                <c:pt idx="2081">
                  <c:v>85.727525291148353</c:v>
                </c:pt>
                <c:pt idx="2082">
                  <c:v>85.050294724687319</c:v>
                </c:pt>
                <c:pt idx="2083">
                  <c:v>85.105307851934853</c:v>
                </c:pt>
                <c:pt idx="2084">
                  <c:v>84.896637369271787</c:v>
                </c:pt>
                <c:pt idx="2085">
                  <c:v>85.399343532050978</c:v>
                </c:pt>
                <c:pt idx="2086">
                  <c:v>85.985517887895384</c:v>
                </c:pt>
                <c:pt idx="2087">
                  <c:v>86.171424317904297</c:v>
                </c:pt>
                <c:pt idx="2088">
                  <c:v>85.097719834383454</c:v>
                </c:pt>
                <c:pt idx="2089">
                  <c:v>84.796096136715946</c:v>
                </c:pt>
                <c:pt idx="2090">
                  <c:v>85.200158071327138</c:v>
                </c:pt>
                <c:pt idx="2091">
                  <c:v>85.177394018672985</c:v>
                </c:pt>
                <c:pt idx="2092">
                  <c:v>85.590940975223418</c:v>
                </c:pt>
                <c:pt idx="2093">
                  <c:v>85.884976655339557</c:v>
                </c:pt>
                <c:pt idx="2094">
                  <c:v>87.290656906733432</c:v>
                </c:pt>
                <c:pt idx="2095">
                  <c:v>86.867624928243785</c:v>
                </c:pt>
                <c:pt idx="2096">
                  <c:v>86.609632331496726</c:v>
                </c:pt>
                <c:pt idx="2097">
                  <c:v>85.683894190227875</c:v>
                </c:pt>
                <c:pt idx="2098">
                  <c:v>85.522648817260958</c:v>
                </c:pt>
                <c:pt idx="2099">
                  <c:v>84.244067859852763</c:v>
                </c:pt>
                <c:pt idx="2100">
                  <c:v>84.390137197716911</c:v>
                </c:pt>
                <c:pt idx="2101">
                  <c:v>85.56058890501788</c:v>
                </c:pt>
                <c:pt idx="2102">
                  <c:v>84.868182303454091</c:v>
                </c:pt>
                <c:pt idx="2103">
                  <c:v>85.862212602685403</c:v>
                </c:pt>
                <c:pt idx="2104">
                  <c:v>85.006663623766855</c:v>
                </c:pt>
                <c:pt idx="2105">
                  <c:v>85.338639391639902</c:v>
                </c:pt>
                <c:pt idx="2106">
                  <c:v>85.031324680808851</c:v>
                </c:pt>
                <c:pt idx="2107">
                  <c:v>85.790126435947258</c:v>
                </c:pt>
                <c:pt idx="2108">
                  <c:v>85.826169519316338</c:v>
                </c:pt>
                <c:pt idx="2109">
                  <c:v>86.226437445151845</c:v>
                </c:pt>
                <c:pt idx="2110">
                  <c:v>86.084162116063396</c:v>
                </c:pt>
                <c:pt idx="2111">
                  <c:v>85.850830576358334</c:v>
                </c:pt>
                <c:pt idx="2112">
                  <c:v>85.74839233941465</c:v>
                </c:pt>
                <c:pt idx="2113">
                  <c:v>85.642160093695267</c:v>
                </c:pt>
                <c:pt idx="2114">
                  <c:v>84.615880719870589</c:v>
                </c:pt>
                <c:pt idx="2115">
                  <c:v>83.490957117877912</c:v>
                </c:pt>
                <c:pt idx="2116">
                  <c:v>83.498545135429296</c:v>
                </c:pt>
                <c:pt idx="2117">
                  <c:v>83.809653855036046</c:v>
                </c:pt>
                <c:pt idx="2118">
                  <c:v>82.485544792319544</c:v>
                </c:pt>
                <c:pt idx="2119">
                  <c:v>81.914546471577907</c:v>
                </c:pt>
                <c:pt idx="2120">
                  <c:v>81.557909646662864</c:v>
                </c:pt>
                <c:pt idx="2121">
                  <c:v>83.105865227145188</c:v>
                </c:pt>
                <c:pt idx="2122">
                  <c:v>82.808035538253364</c:v>
                </c:pt>
                <c:pt idx="2123">
                  <c:v>83.354372801953005</c:v>
                </c:pt>
                <c:pt idx="2124">
                  <c:v>83.016706020916416</c:v>
                </c:pt>
                <c:pt idx="2125">
                  <c:v>82.906679766421348</c:v>
                </c:pt>
                <c:pt idx="2126">
                  <c:v>83.874152004222793</c:v>
                </c:pt>
                <c:pt idx="2127">
                  <c:v>84.348403101184303</c:v>
                </c:pt>
                <c:pt idx="2128">
                  <c:v>84.209921780871554</c:v>
                </c:pt>
                <c:pt idx="2129">
                  <c:v>84.826448206921512</c:v>
                </c:pt>
                <c:pt idx="2130">
                  <c:v>84.663305829566752</c:v>
                </c:pt>
                <c:pt idx="2131">
                  <c:v>85.365197453069769</c:v>
                </c:pt>
                <c:pt idx="2132">
                  <c:v>85.587146966447747</c:v>
                </c:pt>
                <c:pt idx="2133">
                  <c:v>85.7047612384942</c:v>
                </c:pt>
                <c:pt idx="2134">
                  <c:v>84.851109263963508</c:v>
                </c:pt>
                <c:pt idx="2135">
                  <c:v>85.044603711523806</c:v>
                </c:pt>
                <c:pt idx="2136">
                  <c:v>84.909916399986741</c:v>
                </c:pt>
                <c:pt idx="2137">
                  <c:v>84.964929527234275</c:v>
                </c:pt>
                <c:pt idx="2138">
                  <c:v>85.587146966447776</c:v>
                </c:pt>
                <c:pt idx="2139">
                  <c:v>85.55869190063008</c:v>
                </c:pt>
                <c:pt idx="2140">
                  <c:v>84.983899571112744</c:v>
                </c:pt>
                <c:pt idx="2141">
                  <c:v>85.110998865098423</c:v>
                </c:pt>
                <c:pt idx="2142">
                  <c:v>84.574146623337995</c:v>
                </c:pt>
                <c:pt idx="2143">
                  <c:v>84.634850763749071</c:v>
                </c:pt>
                <c:pt idx="2144">
                  <c:v>84.338918079245104</c:v>
                </c:pt>
                <c:pt idx="2145">
                  <c:v>84.695554904160161</c:v>
                </c:pt>
                <c:pt idx="2146">
                  <c:v>84.82644820692154</c:v>
                </c:pt>
                <c:pt idx="2147">
                  <c:v>84.809375167430915</c:v>
                </c:pt>
                <c:pt idx="2148">
                  <c:v>85.471429698789166</c:v>
                </c:pt>
                <c:pt idx="2149">
                  <c:v>85.938092778199277</c:v>
                </c:pt>
                <c:pt idx="2150">
                  <c:v>86.114514186268963</c:v>
                </c:pt>
                <c:pt idx="2151">
                  <c:v>85.945680795750675</c:v>
                </c:pt>
                <c:pt idx="2152">
                  <c:v>85.147041948467518</c:v>
                </c:pt>
                <c:pt idx="2153">
                  <c:v>85.363300448681969</c:v>
                </c:pt>
                <c:pt idx="2154">
                  <c:v>84.384446184553425</c:v>
                </c:pt>
                <c:pt idx="2155">
                  <c:v>84.577940632113723</c:v>
                </c:pt>
                <c:pt idx="2156">
                  <c:v>84.357888123123587</c:v>
                </c:pt>
                <c:pt idx="2157">
                  <c:v>84.8985343736597</c:v>
                </c:pt>
                <c:pt idx="2158">
                  <c:v>83.684451565438252</c:v>
                </c:pt>
                <c:pt idx="2159">
                  <c:v>82.041645765563629</c:v>
                </c:pt>
                <c:pt idx="2160">
                  <c:v>82.916164788360618</c:v>
                </c:pt>
                <c:pt idx="2161">
                  <c:v>82.671451222328486</c:v>
                </c:pt>
                <c:pt idx="2162">
                  <c:v>80.907237141631711</c:v>
                </c:pt>
                <c:pt idx="2163">
                  <c:v>80.480411154366365</c:v>
                </c:pt>
                <c:pt idx="2164">
                  <c:v>79.956837943320863</c:v>
                </c:pt>
                <c:pt idx="2165">
                  <c:v>78.729476104384503</c:v>
                </c:pt>
                <c:pt idx="2166">
                  <c:v>78.205902893339001</c:v>
                </c:pt>
                <c:pt idx="2167">
                  <c:v>79.065245881033235</c:v>
                </c:pt>
                <c:pt idx="2168">
                  <c:v>76.925424931542949</c:v>
                </c:pt>
                <c:pt idx="2169">
                  <c:v>76.942497971033575</c:v>
                </c:pt>
                <c:pt idx="2170">
                  <c:v>79.298577420738283</c:v>
                </c:pt>
                <c:pt idx="2171">
                  <c:v>79.167684117976904</c:v>
                </c:pt>
                <c:pt idx="2172">
                  <c:v>81.095040576028438</c:v>
                </c:pt>
                <c:pt idx="2173">
                  <c:v>81.887988410148068</c:v>
                </c:pt>
                <c:pt idx="2174">
                  <c:v>82.921855801524131</c:v>
                </c:pt>
                <c:pt idx="2175">
                  <c:v>82.730258358351691</c:v>
                </c:pt>
                <c:pt idx="2176">
                  <c:v>82.836490604071059</c:v>
                </c:pt>
                <c:pt idx="2177">
                  <c:v>84.158702662399705</c:v>
                </c:pt>
                <c:pt idx="2178">
                  <c:v>84.71262794365073</c:v>
                </c:pt>
                <c:pt idx="2179">
                  <c:v>85.103410847547011</c:v>
                </c:pt>
                <c:pt idx="2180">
                  <c:v>86.141072247698759</c:v>
                </c:pt>
                <c:pt idx="2181">
                  <c:v>85.435386615420057</c:v>
                </c:pt>
                <c:pt idx="2182">
                  <c:v>85.471429698789123</c:v>
                </c:pt>
                <c:pt idx="2183">
                  <c:v>86.251098502193827</c:v>
                </c:pt>
                <c:pt idx="2184">
                  <c:v>86.349742730361811</c:v>
                </c:pt>
                <c:pt idx="2185">
                  <c:v>86.160042291577213</c:v>
                </c:pt>
                <c:pt idx="2186">
                  <c:v>86.630499379763023</c:v>
                </c:pt>
                <c:pt idx="2187">
                  <c:v>87.034561314374216</c:v>
                </c:pt>
                <c:pt idx="2188">
                  <c:v>86.226437445151817</c:v>
                </c:pt>
                <c:pt idx="2189">
                  <c:v>86.92643206426699</c:v>
                </c:pt>
                <c:pt idx="2190">
                  <c:v>86.609632331496712</c:v>
                </c:pt>
                <c:pt idx="2191">
                  <c:v>86.753804664973003</c:v>
                </c:pt>
                <c:pt idx="2192">
                  <c:v>87.412065187555555</c:v>
                </c:pt>
                <c:pt idx="2193">
                  <c:v>87.17683664346265</c:v>
                </c:pt>
                <c:pt idx="2194">
                  <c:v>86.954887130084657</c:v>
                </c:pt>
                <c:pt idx="2195">
                  <c:v>88.26761416647409</c:v>
                </c:pt>
                <c:pt idx="2196">
                  <c:v>88.813951430173745</c:v>
                </c:pt>
                <c:pt idx="2197">
                  <c:v>89.43996287816293</c:v>
                </c:pt>
                <c:pt idx="2198">
                  <c:v>88.88983160568759</c:v>
                </c:pt>
                <c:pt idx="2199">
                  <c:v>89.347009663158474</c:v>
                </c:pt>
                <c:pt idx="2200">
                  <c:v>89.013136890897584</c:v>
                </c:pt>
                <c:pt idx="2201">
                  <c:v>88.476284649137156</c:v>
                </c:pt>
                <c:pt idx="2202">
                  <c:v>88.48766667546424</c:v>
                </c:pt>
                <c:pt idx="2203">
                  <c:v>89.407713803569564</c:v>
                </c:pt>
                <c:pt idx="2204">
                  <c:v>88.502842710567023</c:v>
                </c:pt>
                <c:pt idx="2205">
                  <c:v>89.978712124311201</c:v>
                </c:pt>
                <c:pt idx="2206">
                  <c:v>89.661912391540909</c:v>
                </c:pt>
                <c:pt idx="2207">
                  <c:v>88.698234162515149</c:v>
                </c:pt>
                <c:pt idx="2208">
                  <c:v>88.868964557421293</c:v>
                </c:pt>
                <c:pt idx="2209">
                  <c:v>88.844303500379283</c:v>
                </c:pt>
                <c:pt idx="2210">
                  <c:v>87.336185012041724</c:v>
                </c:pt>
                <c:pt idx="2211">
                  <c:v>86.418034888324271</c:v>
                </c:pt>
                <c:pt idx="2212">
                  <c:v>86.558413213024878</c:v>
                </c:pt>
                <c:pt idx="2213">
                  <c:v>86.249201497805984</c:v>
                </c:pt>
                <c:pt idx="2214">
                  <c:v>88.451623592095174</c:v>
                </c:pt>
                <c:pt idx="2215">
                  <c:v>89.089017066411429</c:v>
                </c:pt>
                <c:pt idx="2216">
                  <c:v>89.703646488073531</c:v>
                </c:pt>
                <c:pt idx="2217">
                  <c:v>90.210146659628421</c:v>
                </c:pt>
                <c:pt idx="2218">
                  <c:v>90.654045686384393</c:v>
                </c:pt>
                <c:pt idx="2219">
                  <c:v>89.897140935633828</c:v>
                </c:pt>
                <c:pt idx="2220">
                  <c:v>90.020446220843809</c:v>
                </c:pt>
                <c:pt idx="2221">
                  <c:v>89.688470452970762</c:v>
                </c:pt>
                <c:pt idx="2222">
                  <c:v>87.732658929101547</c:v>
                </c:pt>
                <c:pt idx="2223">
                  <c:v>89.844024812774151</c:v>
                </c:pt>
                <c:pt idx="2224">
                  <c:v>89.219910369172808</c:v>
                </c:pt>
                <c:pt idx="2225">
                  <c:v>89.825054768895683</c:v>
                </c:pt>
                <c:pt idx="2226">
                  <c:v>90.454860225660553</c:v>
                </c:pt>
                <c:pt idx="2227">
                  <c:v>88.673573105473167</c:v>
                </c:pt>
                <c:pt idx="2228">
                  <c:v>89.872479878591847</c:v>
                </c:pt>
                <c:pt idx="2229">
                  <c:v>90.384671063310265</c:v>
                </c:pt>
                <c:pt idx="2230">
                  <c:v>90.87030418659883</c:v>
                </c:pt>
                <c:pt idx="2231">
                  <c:v>91.718265147966008</c:v>
                </c:pt>
                <c:pt idx="2232">
                  <c:v>92.224765319520884</c:v>
                </c:pt>
                <c:pt idx="2233">
                  <c:v>93.465406189172157</c:v>
                </c:pt>
                <c:pt idx="2234">
                  <c:v>94.220413935534864</c:v>
                </c:pt>
                <c:pt idx="2235">
                  <c:v>95.320676480485545</c:v>
                </c:pt>
                <c:pt idx="2236">
                  <c:v>94.00605243970827</c:v>
                </c:pt>
                <c:pt idx="2237">
                  <c:v>95.552111015802751</c:v>
                </c:pt>
                <c:pt idx="2238">
                  <c:v>96.028259117152103</c:v>
                </c:pt>
                <c:pt idx="2239">
                  <c:v>96.335573827983154</c:v>
                </c:pt>
                <c:pt idx="2240">
                  <c:v>96.559420345748975</c:v>
                </c:pt>
                <c:pt idx="2241">
                  <c:v>97.48705549140567</c:v>
                </c:pt>
                <c:pt idx="2242">
                  <c:v>96.893293118009865</c:v>
                </c:pt>
                <c:pt idx="2243">
                  <c:v>97.52309857477475</c:v>
                </c:pt>
                <c:pt idx="2244">
                  <c:v>98.331222443997149</c:v>
                </c:pt>
                <c:pt idx="2245">
                  <c:v>97.915778483058872</c:v>
                </c:pt>
                <c:pt idx="2246">
                  <c:v>98.722005347893429</c:v>
                </c:pt>
                <c:pt idx="2247">
                  <c:v>98.287591343076699</c:v>
                </c:pt>
                <c:pt idx="2248">
                  <c:v>100.33256207317467</c:v>
                </c:pt>
                <c:pt idx="2249">
                  <c:v>101.27727025832196</c:v>
                </c:pt>
                <c:pt idx="2250">
                  <c:v>101.44800065322811</c:v>
                </c:pt>
                <c:pt idx="2251">
                  <c:v>100.54882057338911</c:v>
                </c:pt>
                <c:pt idx="2252">
                  <c:v>101.92794276335313</c:v>
                </c:pt>
                <c:pt idx="2253">
                  <c:v>102.42875192174448</c:v>
                </c:pt>
                <c:pt idx="2254">
                  <c:v>102.44013394807153</c:v>
                </c:pt>
                <c:pt idx="2255">
                  <c:v>103.33172601035916</c:v>
                </c:pt>
                <c:pt idx="2256">
                  <c:v>103.60868865098467</c:v>
                </c:pt>
                <c:pt idx="2257">
                  <c:v>103.41519420342438</c:v>
                </c:pt>
                <c:pt idx="2258">
                  <c:v>103.77562503711512</c:v>
                </c:pt>
                <c:pt idx="2259">
                  <c:v>104.07724873478263</c:v>
                </c:pt>
                <c:pt idx="2260">
                  <c:v>103.71302389231622</c:v>
                </c:pt>
                <c:pt idx="2261">
                  <c:v>102.12143721091343</c:v>
                </c:pt>
                <c:pt idx="2262">
                  <c:v>101.90897271947468</c:v>
                </c:pt>
                <c:pt idx="2263">
                  <c:v>102.37753280327263</c:v>
                </c:pt>
                <c:pt idx="2264">
                  <c:v>101.83119553957299</c:v>
                </c:pt>
                <c:pt idx="2265">
                  <c:v>101.59027598231656</c:v>
                </c:pt>
                <c:pt idx="2266">
                  <c:v>100.41792727062773</c:v>
                </c:pt>
                <c:pt idx="2267">
                  <c:v>101.6547741315033</c:v>
                </c:pt>
                <c:pt idx="2268">
                  <c:v>101.63201007884915</c:v>
                </c:pt>
                <c:pt idx="2269">
                  <c:v>101.97347086866141</c:v>
                </c:pt>
                <c:pt idx="2270">
                  <c:v>103.2918889182144</c:v>
                </c:pt>
                <c:pt idx="2271">
                  <c:v>102.4875590577677</c:v>
                </c:pt>
                <c:pt idx="2272">
                  <c:v>104.04310265580141</c:v>
                </c:pt>
                <c:pt idx="2273">
                  <c:v>104.40163648510429</c:v>
                </c:pt>
                <c:pt idx="2274">
                  <c:v>104.6956721652204</c:v>
                </c:pt>
                <c:pt idx="2275">
                  <c:v>103.96342847151185</c:v>
                </c:pt>
                <c:pt idx="2276">
                  <c:v>104.3238593052026</c:v>
                </c:pt>
                <c:pt idx="2277">
                  <c:v>103.91410635742785</c:v>
                </c:pt>
                <c:pt idx="2278">
                  <c:v>102.73606663257551</c:v>
                </c:pt>
                <c:pt idx="2279">
                  <c:v>102.20490540397863</c:v>
                </c:pt>
                <c:pt idx="2280">
                  <c:v>103.73578794497037</c:v>
                </c:pt>
                <c:pt idx="2281">
                  <c:v>102.99026522054689</c:v>
                </c:pt>
                <c:pt idx="2282">
                  <c:v>103.13443755402319</c:v>
                </c:pt>
                <c:pt idx="2283">
                  <c:v>103.57643957639131</c:v>
                </c:pt>
                <c:pt idx="2284">
                  <c:v>104.94228273564045</c:v>
                </c:pt>
                <c:pt idx="2285">
                  <c:v>104.43957657286124</c:v>
                </c:pt>
                <c:pt idx="2286">
                  <c:v>105.19648132361181</c:v>
                </c:pt>
                <c:pt idx="2287">
                  <c:v>105.50569303883069</c:v>
                </c:pt>
                <c:pt idx="2288">
                  <c:v>105.68780546006391</c:v>
                </c:pt>
                <c:pt idx="2289">
                  <c:v>105.82628678037668</c:v>
                </c:pt>
                <c:pt idx="2290">
                  <c:v>106.33658096070724</c:v>
                </c:pt>
                <c:pt idx="2291">
                  <c:v>105.20786334993889</c:v>
                </c:pt>
                <c:pt idx="2292">
                  <c:v>103.17617165055583</c:v>
                </c:pt>
                <c:pt idx="2293">
                  <c:v>104.39594547194082</c:v>
                </c:pt>
                <c:pt idx="2294">
                  <c:v>105.50948704760641</c:v>
                </c:pt>
                <c:pt idx="2295">
                  <c:v>106.04444228497897</c:v>
                </c:pt>
                <c:pt idx="2296">
                  <c:v>105.13198317442506</c:v>
                </c:pt>
                <c:pt idx="2297">
                  <c:v>105.72195153904514</c:v>
                </c:pt>
                <c:pt idx="2298">
                  <c:v>107.16177786942025</c:v>
                </c:pt>
                <c:pt idx="2299">
                  <c:v>104.83415348553322</c:v>
                </c:pt>
                <c:pt idx="2300">
                  <c:v>102.24094848734775</c:v>
                </c:pt>
                <c:pt idx="2301">
                  <c:v>101.97916188182501</c:v>
                </c:pt>
                <c:pt idx="2302">
                  <c:v>102.39460584276327</c:v>
                </c:pt>
                <c:pt idx="2303">
                  <c:v>100.12009758173592</c:v>
                </c:pt>
                <c:pt idx="2304">
                  <c:v>99.146934330770932</c:v>
                </c:pt>
                <c:pt idx="2305">
                  <c:v>99.203844462406323</c:v>
                </c:pt>
                <c:pt idx="2306">
                  <c:v>100.88459035003785</c:v>
                </c:pt>
                <c:pt idx="2307">
                  <c:v>100.97564656065447</c:v>
                </c:pt>
                <c:pt idx="2308">
                  <c:v>99.810885866517026</c:v>
                </c:pt>
                <c:pt idx="2309">
                  <c:v>100.83526823595385</c:v>
                </c:pt>
                <c:pt idx="2310">
                  <c:v>100.89786938075278</c:v>
                </c:pt>
                <c:pt idx="2311">
                  <c:v>101.29813730658829</c:v>
                </c:pt>
                <c:pt idx="2312">
                  <c:v>102.16127430305821</c:v>
                </c:pt>
                <c:pt idx="2313">
                  <c:v>102.23336046979635</c:v>
                </c:pt>
                <c:pt idx="2314">
                  <c:v>102.51791112797325</c:v>
                </c:pt>
                <c:pt idx="2315">
                  <c:v>102.81384381247723</c:v>
                </c:pt>
                <c:pt idx="2316">
                  <c:v>102.93335508891151</c:v>
                </c:pt>
                <c:pt idx="2317">
                  <c:v>102.16317130744602</c:v>
                </c:pt>
                <c:pt idx="2318">
                  <c:v>103.5517785193493</c:v>
                </c:pt>
                <c:pt idx="2319">
                  <c:v>103.64093772557807</c:v>
                </c:pt>
                <c:pt idx="2320">
                  <c:v>102.35287174623062</c:v>
                </c:pt>
                <c:pt idx="2321">
                  <c:v>102.58051227277215</c:v>
                </c:pt>
                <c:pt idx="2322">
                  <c:v>101.82740153079729</c:v>
                </c:pt>
                <c:pt idx="2323">
                  <c:v>102.0341750090725</c:v>
                </c:pt>
                <c:pt idx="2324">
                  <c:v>100.93960347728537</c:v>
                </c:pt>
                <c:pt idx="2325">
                  <c:v>99.731211682227482</c:v>
                </c:pt>
                <c:pt idx="2326">
                  <c:v>98.672683233809408</c:v>
                </c:pt>
                <c:pt idx="2327">
                  <c:v>98.505746847678964</c:v>
                </c:pt>
                <c:pt idx="2328">
                  <c:v>99.826061901619781</c:v>
                </c:pt>
                <c:pt idx="2329">
                  <c:v>99.619288423344557</c:v>
                </c:pt>
                <c:pt idx="2330">
                  <c:v>99.017938032397382</c:v>
                </c:pt>
                <c:pt idx="2331">
                  <c:v>96.96537928474801</c:v>
                </c:pt>
                <c:pt idx="2332">
                  <c:v>97.970791610306406</c:v>
                </c:pt>
                <c:pt idx="2333">
                  <c:v>97.056435495364624</c:v>
                </c:pt>
                <c:pt idx="2334">
                  <c:v>96.72635673187942</c:v>
                </c:pt>
                <c:pt idx="2335">
                  <c:v>99.152625343934446</c:v>
                </c:pt>
                <c:pt idx="2336">
                  <c:v>100.11630357296021</c:v>
                </c:pt>
                <c:pt idx="2337">
                  <c:v>99.490292124971035</c:v>
                </c:pt>
                <c:pt idx="2338">
                  <c:v>99.048290102602905</c:v>
                </c:pt>
                <c:pt idx="2339">
                  <c:v>99.473219085480409</c:v>
                </c:pt>
                <c:pt idx="2340">
                  <c:v>96.678931622183256</c:v>
                </c:pt>
                <c:pt idx="2341">
                  <c:v>95.774060529180716</c:v>
                </c:pt>
                <c:pt idx="2342">
                  <c:v>97.792473197848864</c:v>
                </c:pt>
                <c:pt idx="2343">
                  <c:v>97.145594701593382</c:v>
                </c:pt>
                <c:pt idx="2344">
                  <c:v>96.785163867902625</c:v>
                </c:pt>
                <c:pt idx="2345">
                  <c:v>95.259972340074455</c:v>
                </c:pt>
                <c:pt idx="2346">
                  <c:v>94.533419659529429</c:v>
                </c:pt>
                <c:pt idx="2347">
                  <c:v>94.75726617729525</c:v>
                </c:pt>
                <c:pt idx="2348">
                  <c:v>96.63719752565062</c:v>
                </c:pt>
                <c:pt idx="2349">
                  <c:v>98.974306931476889</c:v>
                </c:pt>
                <c:pt idx="2350">
                  <c:v>100.54502656461337</c:v>
                </c:pt>
                <c:pt idx="2351">
                  <c:v>100.51088048563214</c:v>
                </c:pt>
                <c:pt idx="2352">
                  <c:v>99.662919524264979</c:v>
                </c:pt>
                <c:pt idx="2353">
                  <c:v>101.67564117976958</c:v>
                </c:pt>
                <c:pt idx="2354">
                  <c:v>101.62631906568559</c:v>
                </c:pt>
                <c:pt idx="2355">
                  <c:v>102.74175764573904</c:v>
                </c:pt>
                <c:pt idx="2356">
                  <c:v>101.92604575896526</c:v>
                </c:pt>
                <c:pt idx="2357">
                  <c:v>100.92253043779473</c:v>
                </c:pt>
                <c:pt idx="2358">
                  <c:v>100.94150048167319</c:v>
                </c:pt>
                <c:pt idx="2359">
                  <c:v>100.50329246808076</c:v>
                </c:pt>
                <c:pt idx="2360">
                  <c:v>98.486776803800467</c:v>
                </c:pt>
                <c:pt idx="2361">
                  <c:v>98.964821909537662</c:v>
                </c:pt>
                <c:pt idx="2362">
                  <c:v>99.543408247830683</c:v>
                </c:pt>
                <c:pt idx="2363">
                  <c:v>99.881075028867272</c:v>
                </c:pt>
                <c:pt idx="2364">
                  <c:v>100.50329246808074</c:v>
                </c:pt>
                <c:pt idx="2365">
                  <c:v>100.80491616574827</c:v>
                </c:pt>
                <c:pt idx="2366">
                  <c:v>100.47863141103875</c:v>
                </c:pt>
                <c:pt idx="2367">
                  <c:v>101.4252366005739</c:v>
                </c:pt>
                <c:pt idx="2368">
                  <c:v>101.17862603015392</c:v>
                </c:pt>
                <c:pt idx="2369">
                  <c:v>100.59434867869734</c:v>
                </c:pt>
                <c:pt idx="2370">
                  <c:v>102.14799527234321</c:v>
                </c:pt>
                <c:pt idx="2371">
                  <c:v>101.00220462208421</c:v>
                </c:pt>
                <c:pt idx="2372">
                  <c:v>98.687859268912106</c:v>
                </c:pt>
                <c:pt idx="2373">
                  <c:v>99.915221107848481</c:v>
                </c:pt>
                <c:pt idx="2374">
                  <c:v>99.638258467222968</c:v>
                </c:pt>
                <c:pt idx="2375">
                  <c:v>99.911427099072782</c:v>
                </c:pt>
                <c:pt idx="2376">
                  <c:v>99.509262168849432</c:v>
                </c:pt>
                <c:pt idx="2377">
                  <c:v>97.635021833657589</c:v>
                </c:pt>
                <c:pt idx="2378">
                  <c:v>96.271075678796336</c:v>
                </c:pt>
                <c:pt idx="2379">
                  <c:v>93.835322044802083</c:v>
                </c:pt>
                <c:pt idx="2380">
                  <c:v>89.570856180924295</c:v>
                </c:pt>
                <c:pt idx="2381">
                  <c:v>92.871643815776324</c:v>
                </c:pt>
                <c:pt idx="2382">
                  <c:v>91.778969288377041</c:v>
                </c:pt>
                <c:pt idx="2383">
                  <c:v>94.364586269011141</c:v>
                </c:pt>
                <c:pt idx="2384">
                  <c:v>94.709841067599115</c:v>
                </c:pt>
                <c:pt idx="2385">
                  <c:v>94.436672435749287</c:v>
                </c:pt>
                <c:pt idx="2386">
                  <c:v>92.454302850450219</c:v>
                </c:pt>
                <c:pt idx="2387">
                  <c:v>92.581402144435913</c:v>
                </c:pt>
                <c:pt idx="2388">
                  <c:v>94.503067589323905</c:v>
                </c:pt>
                <c:pt idx="2389">
                  <c:v>92.338585582791609</c:v>
                </c:pt>
                <c:pt idx="2390">
                  <c:v>92.949420995678025</c:v>
                </c:pt>
                <c:pt idx="2391">
                  <c:v>93.960524334399935</c:v>
                </c:pt>
                <c:pt idx="2392">
                  <c:v>95.123388024149534</c:v>
                </c:pt>
                <c:pt idx="2393">
                  <c:v>94.332337194417747</c:v>
                </c:pt>
                <c:pt idx="2394">
                  <c:v>93.941554290521466</c:v>
                </c:pt>
                <c:pt idx="2395">
                  <c:v>92.68953139454311</c:v>
                </c:pt>
                <c:pt idx="2396">
                  <c:v>92.623136240968492</c:v>
                </c:pt>
                <c:pt idx="2397">
                  <c:v>93.495758259377652</c:v>
                </c:pt>
                <c:pt idx="2398">
                  <c:v>93.668385658671639</c:v>
                </c:pt>
                <c:pt idx="2399">
                  <c:v>91.951596687671014</c:v>
                </c:pt>
                <c:pt idx="2400">
                  <c:v>92.583299148823727</c:v>
                </c:pt>
                <c:pt idx="2401">
                  <c:v>90.407435115964361</c:v>
                </c:pt>
                <c:pt idx="2402">
                  <c:v>90.439684190557742</c:v>
                </c:pt>
                <c:pt idx="2403">
                  <c:v>88.003930556563489</c:v>
                </c:pt>
                <c:pt idx="2404">
                  <c:v>90.162721549932229</c:v>
                </c:pt>
                <c:pt idx="2405">
                  <c:v>88.485769671076369</c:v>
                </c:pt>
                <c:pt idx="2406">
                  <c:v>88.588207908020053</c:v>
                </c:pt>
                <c:pt idx="2407">
                  <c:v>90.236704721058217</c:v>
                </c:pt>
                <c:pt idx="2408">
                  <c:v>89.593620233578434</c:v>
                </c:pt>
                <c:pt idx="2409">
                  <c:v>89.997682168189627</c:v>
                </c:pt>
                <c:pt idx="2410">
                  <c:v>92.695222407706623</c:v>
                </c:pt>
                <c:pt idx="2411">
                  <c:v>92.845085754346471</c:v>
                </c:pt>
                <c:pt idx="2412">
                  <c:v>92.486551925043585</c:v>
                </c:pt>
                <c:pt idx="2413">
                  <c:v>93.158091478341063</c:v>
                </c:pt>
                <c:pt idx="2414">
                  <c:v>94.279221071558055</c:v>
                </c:pt>
                <c:pt idx="2415">
                  <c:v>94.226104948698364</c:v>
                </c:pt>
                <c:pt idx="2416">
                  <c:v>93.032889188743241</c:v>
                </c:pt>
                <c:pt idx="2417">
                  <c:v>92.04834391145117</c:v>
                </c:pt>
                <c:pt idx="2418">
                  <c:v>92.710398442809435</c:v>
                </c:pt>
                <c:pt idx="2419">
                  <c:v>92.577608135660213</c:v>
                </c:pt>
                <c:pt idx="2420">
                  <c:v>92.934244960575256</c:v>
                </c:pt>
                <c:pt idx="2421">
                  <c:v>93.558359404176585</c:v>
                </c:pt>
                <c:pt idx="2422">
                  <c:v>93.040477206294625</c:v>
                </c:pt>
                <c:pt idx="2423">
                  <c:v>94.816073313318483</c:v>
                </c:pt>
                <c:pt idx="2424">
                  <c:v>96.17243145062838</c:v>
                </c:pt>
                <c:pt idx="2425">
                  <c:v>96.305221757777588</c:v>
                </c:pt>
                <c:pt idx="2426">
                  <c:v>95.591948107947502</c:v>
                </c:pt>
                <c:pt idx="2427">
                  <c:v>96.081375240011781</c:v>
                </c:pt>
                <c:pt idx="2428">
                  <c:v>96.051023169806243</c:v>
                </c:pt>
                <c:pt idx="2429">
                  <c:v>96.386792946454989</c:v>
                </c:pt>
                <c:pt idx="2430">
                  <c:v>96.781369859126968</c:v>
                </c:pt>
                <c:pt idx="2431">
                  <c:v>97.187328798126032</c:v>
                </c:pt>
                <c:pt idx="2432">
                  <c:v>98.431763676553004</c:v>
                </c:pt>
                <c:pt idx="2433">
                  <c:v>98.226887202665623</c:v>
                </c:pt>
                <c:pt idx="2434">
                  <c:v>98.50384984329115</c:v>
                </c:pt>
                <c:pt idx="2435">
                  <c:v>97.801958219788133</c:v>
                </c:pt>
                <c:pt idx="2436">
                  <c:v>97.024186420771287</c:v>
                </c:pt>
                <c:pt idx="2437">
                  <c:v>97.80764923295169</c:v>
                </c:pt>
                <c:pt idx="2438">
                  <c:v>96.546141315034106</c:v>
                </c:pt>
                <c:pt idx="2439">
                  <c:v>95.751296476526633</c:v>
                </c:pt>
                <c:pt idx="2440">
                  <c:v>96.115521318993075</c:v>
                </c:pt>
                <c:pt idx="2441">
                  <c:v>98.023907733166155</c:v>
                </c:pt>
                <c:pt idx="2442">
                  <c:v>98.086508877965045</c:v>
                </c:pt>
                <c:pt idx="2443">
                  <c:v>98.190844119296585</c:v>
                </c:pt>
                <c:pt idx="2444">
                  <c:v>98.691653277687919</c:v>
                </c:pt>
                <c:pt idx="2445">
                  <c:v>98.541789931048086</c:v>
                </c:pt>
                <c:pt idx="2446">
                  <c:v>96.89519012239775</c:v>
                </c:pt>
                <c:pt idx="2447">
                  <c:v>97.957512579591508</c:v>
                </c:pt>
                <c:pt idx="2448">
                  <c:v>98.689756273300063</c:v>
                </c:pt>
                <c:pt idx="2449">
                  <c:v>98.826340589224969</c:v>
                </c:pt>
                <c:pt idx="2450">
                  <c:v>99.896251063970112</c:v>
                </c:pt>
                <c:pt idx="2451">
                  <c:v>99.824164897231967</c:v>
                </c:pt>
                <c:pt idx="2452">
                  <c:v>100.23202084061884</c:v>
                </c:pt>
                <c:pt idx="2453">
                  <c:v>98.48677680380051</c:v>
                </c:pt>
                <c:pt idx="2454">
                  <c:v>97.509819544059837</c:v>
                </c:pt>
                <c:pt idx="2455">
                  <c:v>98.147213018376092</c:v>
                </c:pt>
                <c:pt idx="2456">
                  <c:v>95.853734713470288</c:v>
                </c:pt>
                <c:pt idx="2457">
                  <c:v>95.132873046088804</c:v>
                </c:pt>
                <c:pt idx="2458">
                  <c:v>94.63965190524884</c:v>
                </c:pt>
                <c:pt idx="2459">
                  <c:v>92.60796020586578</c:v>
                </c:pt>
                <c:pt idx="2460">
                  <c:v>91.73154417868092</c:v>
                </c:pt>
                <c:pt idx="2461">
                  <c:v>93.875159136946905</c:v>
                </c:pt>
                <c:pt idx="2462">
                  <c:v>94.062962571343661</c:v>
                </c:pt>
                <c:pt idx="2463">
                  <c:v>94.872983444953903</c:v>
                </c:pt>
                <c:pt idx="2464">
                  <c:v>93.990876404605515</c:v>
                </c:pt>
                <c:pt idx="2465">
                  <c:v>93.776514908778907</c:v>
                </c:pt>
                <c:pt idx="2466">
                  <c:v>93.486273237438482</c:v>
                </c:pt>
                <c:pt idx="2467">
                  <c:v>95.383277625284464</c:v>
                </c:pt>
                <c:pt idx="2468">
                  <c:v>94.793309260664358</c:v>
                </c:pt>
                <c:pt idx="2469">
                  <c:v>95.931511893371962</c:v>
                </c:pt>
                <c:pt idx="2470">
                  <c:v>95.823382643264736</c:v>
                </c:pt>
                <c:pt idx="2471">
                  <c:v>92.795763640262535</c:v>
                </c:pt>
                <c:pt idx="2472">
                  <c:v>92.298748490646886</c:v>
                </c:pt>
                <c:pt idx="2473">
                  <c:v>90.204455646464893</c:v>
                </c:pt>
                <c:pt idx="2474">
                  <c:v>89.532916093167415</c:v>
                </c:pt>
                <c:pt idx="2475">
                  <c:v>89.316657592952964</c:v>
                </c:pt>
                <c:pt idx="2476">
                  <c:v>89.618281290620487</c:v>
                </c:pt>
                <c:pt idx="2477">
                  <c:v>89.961639084820618</c:v>
                </c:pt>
                <c:pt idx="2478">
                  <c:v>88.328318306885222</c:v>
                </c:pt>
                <c:pt idx="2479">
                  <c:v>86.00448793177388</c:v>
                </c:pt>
                <c:pt idx="2480">
                  <c:v>85.867903615848959</c:v>
                </c:pt>
                <c:pt idx="2481">
                  <c:v>87.432932235821909</c:v>
                </c:pt>
                <c:pt idx="2482">
                  <c:v>84.794199132328131</c:v>
                </c:pt>
                <c:pt idx="2483">
                  <c:v>86.025354980040177</c:v>
                </c:pt>
                <c:pt idx="2484">
                  <c:v>88.999857860182701</c:v>
                </c:pt>
                <c:pt idx="2485">
                  <c:v>88.745659272211327</c:v>
                </c:pt>
                <c:pt idx="2486">
                  <c:v>89.893346926858158</c:v>
                </c:pt>
                <c:pt idx="2487">
                  <c:v>89.358391689485586</c:v>
                </c:pt>
                <c:pt idx="2488">
                  <c:v>87.800951087064021</c:v>
                </c:pt>
                <c:pt idx="2489">
                  <c:v>89.045385965490993</c:v>
                </c:pt>
                <c:pt idx="2490">
                  <c:v>88.499048701791352</c:v>
                </c:pt>
                <c:pt idx="2491">
                  <c:v>87.112338494275932</c:v>
                </c:pt>
                <c:pt idx="2492">
                  <c:v>86.220746431988317</c:v>
                </c:pt>
                <c:pt idx="2493">
                  <c:v>87.556237521031889</c:v>
                </c:pt>
                <c:pt idx="2494">
                  <c:v>87.303935937448372</c:v>
                </c:pt>
                <c:pt idx="2495">
                  <c:v>83.55355826267683</c:v>
                </c:pt>
                <c:pt idx="2496">
                  <c:v>83.259522582560692</c:v>
                </c:pt>
                <c:pt idx="2497">
                  <c:v>84.889049351720416</c:v>
                </c:pt>
                <c:pt idx="2498">
                  <c:v>82.559527963445518</c:v>
                </c:pt>
                <c:pt idx="2499">
                  <c:v>84.773332084061792</c:v>
                </c:pt>
                <c:pt idx="2500">
                  <c:v>87.668160779914786</c:v>
                </c:pt>
                <c:pt idx="2501">
                  <c:v>87.224261753158828</c:v>
                </c:pt>
                <c:pt idx="2502">
                  <c:v>90.064077321764287</c:v>
                </c:pt>
                <c:pt idx="2503">
                  <c:v>89.940772036554293</c:v>
                </c:pt>
                <c:pt idx="2504">
                  <c:v>89.506358031737548</c:v>
                </c:pt>
                <c:pt idx="2505">
                  <c:v>91.261087090495096</c:v>
                </c:pt>
                <c:pt idx="2506">
                  <c:v>90.153236527993045</c:v>
                </c:pt>
                <c:pt idx="2507">
                  <c:v>88.074119718913835</c:v>
                </c:pt>
                <c:pt idx="2508">
                  <c:v>89.929390010227223</c:v>
                </c:pt>
                <c:pt idx="2509">
                  <c:v>90.502285335356717</c:v>
                </c:pt>
                <c:pt idx="2510">
                  <c:v>90.775453967206545</c:v>
                </c:pt>
                <c:pt idx="2511">
                  <c:v>91.93072963940476</c:v>
                </c:pt>
                <c:pt idx="2512">
                  <c:v>91.338864270396812</c:v>
                </c:pt>
                <c:pt idx="2513">
                  <c:v>91.446993520504023</c:v>
                </c:pt>
                <c:pt idx="2514">
                  <c:v>92.384113688099944</c:v>
                </c:pt>
                <c:pt idx="2515">
                  <c:v>92.019888845633503</c:v>
                </c:pt>
                <c:pt idx="2516">
                  <c:v>91.412847441522786</c:v>
                </c:pt>
                <c:pt idx="2517">
                  <c:v>91.856746468278757</c:v>
                </c:pt>
                <c:pt idx="2518">
                  <c:v>91.099841717528207</c:v>
                </c:pt>
                <c:pt idx="2519">
                  <c:v>92.993052096598504</c:v>
                </c:pt>
                <c:pt idx="2520">
                  <c:v>93.421775088251707</c:v>
                </c:pt>
                <c:pt idx="2521">
                  <c:v>92.471375889940859</c:v>
                </c:pt>
                <c:pt idx="2522">
                  <c:v>92.04644690706337</c:v>
                </c:pt>
                <c:pt idx="2523">
                  <c:v>91.88330452970861</c:v>
                </c:pt>
                <c:pt idx="2524">
                  <c:v>92.04265289828767</c:v>
                </c:pt>
                <c:pt idx="2525">
                  <c:v>91.494418630200187</c:v>
                </c:pt>
                <c:pt idx="2526">
                  <c:v>91.792248319091996</c:v>
                </c:pt>
                <c:pt idx="2527">
                  <c:v>91.331276252845413</c:v>
                </c:pt>
                <c:pt idx="2528">
                  <c:v>90.276541813203039</c:v>
                </c:pt>
                <c:pt idx="2529">
                  <c:v>90.37708304575888</c:v>
                </c:pt>
                <c:pt idx="2530">
                  <c:v>92.186825231763962</c:v>
                </c:pt>
                <c:pt idx="2531">
                  <c:v>91.703089112863239</c:v>
                </c:pt>
                <c:pt idx="2532">
                  <c:v>91.308512200191274</c:v>
                </c:pt>
                <c:pt idx="2533">
                  <c:v>91.380598366929433</c:v>
                </c:pt>
                <c:pt idx="2534">
                  <c:v>89.878170891755417</c:v>
                </c:pt>
                <c:pt idx="2535">
                  <c:v>90.798218019860713</c:v>
                </c:pt>
                <c:pt idx="2536">
                  <c:v>89.629663316947585</c:v>
                </c:pt>
                <c:pt idx="2537">
                  <c:v>91.549431757447735</c:v>
                </c:pt>
                <c:pt idx="2538">
                  <c:v>91.769484266437871</c:v>
                </c:pt>
                <c:pt idx="2539">
                  <c:v>91.610135897858811</c:v>
                </c:pt>
                <c:pt idx="2540">
                  <c:v>92.975979057107935</c:v>
                </c:pt>
                <c:pt idx="2541">
                  <c:v>92.503624964534282</c:v>
                </c:pt>
                <c:pt idx="2542">
                  <c:v>92.287366464319831</c:v>
                </c:pt>
                <c:pt idx="2543">
                  <c:v>92.321512543301054</c:v>
                </c:pt>
                <c:pt idx="2544">
                  <c:v>94.043992527465221</c:v>
                </c:pt>
                <c:pt idx="2545">
                  <c:v>94.449951466464256</c:v>
                </c:pt>
                <c:pt idx="2546">
                  <c:v>93.897923189601073</c:v>
                </c:pt>
                <c:pt idx="2547">
                  <c:v>92.972185048332221</c:v>
                </c:pt>
                <c:pt idx="2548">
                  <c:v>92.706604434033778</c:v>
                </c:pt>
                <c:pt idx="2549">
                  <c:v>92.850776767510069</c:v>
                </c:pt>
                <c:pt idx="2550">
                  <c:v>92.831806723631615</c:v>
                </c:pt>
                <c:pt idx="2551">
                  <c:v>92.846982758734384</c:v>
                </c:pt>
                <c:pt idx="2552">
                  <c:v>91.15106083600007</c:v>
                </c:pt>
                <c:pt idx="2553">
                  <c:v>90.771659958430874</c:v>
                </c:pt>
                <c:pt idx="2554">
                  <c:v>89.857303843489106</c:v>
                </c:pt>
                <c:pt idx="2555">
                  <c:v>89.068150018145175</c:v>
                </c:pt>
                <c:pt idx="2556">
                  <c:v>88.724792223945045</c:v>
                </c:pt>
                <c:pt idx="2557">
                  <c:v>89.779526663587404</c:v>
                </c:pt>
                <c:pt idx="2558">
                  <c:v>89.921801992675853</c:v>
                </c:pt>
                <c:pt idx="2559">
                  <c:v>89.551886137045884</c:v>
                </c:pt>
                <c:pt idx="2560">
                  <c:v>88.815848434561644</c:v>
                </c:pt>
                <c:pt idx="2561">
                  <c:v>89.618281290620502</c:v>
                </c:pt>
                <c:pt idx="2562">
                  <c:v>90.251880756161057</c:v>
                </c:pt>
                <c:pt idx="2563">
                  <c:v>90.111502431460451</c:v>
                </c:pt>
                <c:pt idx="2564">
                  <c:v>90.511770357295958</c:v>
                </c:pt>
                <c:pt idx="2565">
                  <c:v>89.432374860611588</c:v>
                </c:pt>
                <c:pt idx="2566">
                  <c:v>90.693882778529172</c:v>
                </c:pt>
                <c:pt idx="2567">
                  <c:v>90.72423484873471</c:v>
                </c:pt>
                <c:pt idx="2568">
                  <c:v>91.604444884695255</c:v>
                </c:pt>
                <c:pt idx="2569">
                  <c:v>92.164061179109822</c:v>
                </c:pt>
                <c:pt idx="2570">
                  <c:v>92.666767341889027</c:v>
                </c:pt>
                <c:pt idx="2571">
                  <c:v>92.799557649038235</c:v>
                </c:pt>
                <c:pt idx="2572">
                  <c:v>92.974082052720078</c:v>
                </c:pt>
                <c:pt idx="2573">
                  <c:v>92.659179324337643</c:v>
                </c:pt>
                <c:pt idx="2574">
                  <c:v>91.843467437563859</c:v>
                </c:pt>
                <c:pt idx="2575">
                  <c:v>92.006609814918619</c:v>
                </c:pt>
                <c:pt idx="2576">
                  <c:v>91.185206914981308</c:v>
                </c:pt>
                <c:pt idx="2577">
                  <c:v>92.441023819735349</c:v>
                </c:pt>
                <c:pt idx="2578">
                  <c:v>92.224765319520912</c:v>
                </c:pt>
                <c:pt idx="2579">
                  <c:v>91.30282118702776</c:v>
                </c:pt>
                <c:pt idx="2580">
                  <c:v>89.347009663158531</c:v>
                </c:pt>
                <c:pt idx="2581">
                  <c:v>87.802848091451892</c:v>
                </c:pt>
                <c:pt idx="2582">
                  <c:v>86.376300791791692</c:v>
                </c:pt>
                <c:pt idx="2583">
                  <c:v>87.793363069512651</c:v>
                </c:pt>
                <c:pt idx="2584">
                  <c:v>86.125896212596018</c:v>
                </c:pt>
                <c:pt idx="2585">
                  <c:v>87.391198139289287</c:v>
                </c:pt>
                <c:pt idx="2586">
                  <c:v>89.980609128699072</c:v>
                </c:pt>
                <c:pt idx="2587">
                  <c:v>90.399847098413048</c:v>
                </c:pt>
                <c:pt idx="2588">
                  <c:v>90.921523305070693</c:v>
                </c:pt>
                <c:pt idx="2589">
                  <c:v>91.513388674078655</c:v>
                </c:pt>
                <c:pt idx="2590">
                  <c:v>84.416695259146792</c:v>
                </c:pt>
                <c:pt idx="2591">
                  <c:v>86.304214625053561</c:v>
                </c:pt>
                <c:pt idx="2592">
                  <c:v>88.349185355151548</c:v>
                </c:pt>
                <c:pt idx="2593">
                  <c:v>89.324245610504377</c:v>
                </c:pt>
                <c:pt idx="2594">
                  <c:v>90.504182339744574</c:v>
                </c:pt>
                <c:pt idx="2595">
                  <c:v>89.703646488073574</c:v>
                </c:pt>
                <c:pt idx="2596">
                  <c:v>88.356773372702904</c:v>
                </c:pt>
                <c:pt idx="2597">
                  <c:v>87.16355761274778</c:v>
                </c:pt>
                <c:pt idx="2598">
                  <c:v>88.392816456071969</c:v>
                </c:pt>
                <c:pt idx="2599">
                  <c:v>89.758659615321108</c:v>
                </c:pt>
                <c:pt idx="2600">
                  <c:v>91.355937309887423</c:v>
                </c:pt>
                <c:pt idx="2601">
                  <c:v>91.665149025106331</c:v>
                </c:pt>
                <c:pt idx="2602">
                  <c:v>91.90796558675062</c:v>
                </c:pt>
                <c:pt idx="2603">
                  <c:v>92.384113688099958</c:v>
                </c:pt>
                <c:pt idx="2604">
                  <c:v>92.759720556893484</c:v>
                </c:pt>
                <c:pt idx="2605">
                  <c:v>92.717986460360876</c:v>
                </c:pt>
                <c:pt idx="2606">
                  <c:v>92.97977306588362</c:v>
                </c:pt>
                <c:pt idx="2607">
                  <c:v>93.916893233479541</c:v>
                </c:pt>
                <c:pt idx="2608">
                  <c:v>93.541286364686044</c:v>
                </c:pt>
                <c:pt idx="2609">
                  <c:v>93.251044693345605</c:v>
                </c:pt>
                <c:pt idx="2610">
                  <c:v>93.905511207152472</c:v>
                </c:pt>
                <c:pt idx="2611">
                  <c:v>93.768926891227565</c:v>
                </c:pt>
                <c:pt idx="2612">
                  <c:v>94.1748858302266</c:v>
                </c:pt>
                <c:pt idx="2613">
                  <c:v>93.878953145722619</c:v>
                </c:pt>
                <c:pt idx="2614">
                  <c:v>94.180576843390142</c:v>
                </c:pt>
                <c:pt idx="2615">
                  <c:v>93.801175965820946</c:v>
                </c:pt>
                <c:pt idx="2616">
                  <c:v>92.57760813566027</c:v>
                </c:pt>
                <c:pt idx="2617">
                  <c:v>92.05213792022694</c:v>
                </c:pt>
                <c:pt idx="2618">
                  <c:v>92.981670070271477</c:v>
                </c:pt>
                <c:pt idx="2619">
                  <c:v>93.897923189601102</c:v>
                </c:pt>
                <c:pt idx="2620">
                  <c:v>94.264045036455386</c:v>
                </c:pt>
                <c:pt idx="2621">
                  <c:v>95.834764669591863</c:v>
                </c:pt>
                <c:pt idx="2622">
                  <c:v>95.529346963148654</c:v>
                </c:pt>
                <c:pt idx="2623">
                  <c:v>96.125006340932316</c:v>
                </c:pt>
                <c:pt idx="2624">
                  <c:v>95.982731011843867</c:v>
                </c:pt>
                <c:pt idx="2625">
                  <c:v>96.462673121968905</c:v>
                </c:pt>
                <c:pt idx="2626">
                  <c:v>95.523655949985141</c:v>
                </c:pt>
                <c:pt idx="2627">
                  <c:v>94.559977720959367</c:v>
                </c:pt>
                <c:pt idx="2628">
                  <c:v>95.337749519976228</c:v>
                </c:pt>
                <c:pt idx="2629">
                  <c:v>94.783824238725188</c:v>
                </c:pt>
                <c:pt idx="2630">
                  <c:v>94.700356045659959</c:v>
                </c:pt>
                <c:pt idx="2631">
                  <c:v>95.664034274685747</c:v>
                </c:pt>
                <c:pt idx="2632">
                  <c:v>96.073787222460467</c:v>
                </c:pt>
                <c:pt idx="2633">
                  <c:v>95.646961235195121</c:v>
                </c:pt>
                <c:pt idx="2634">
                  <c:v>96.219856560324615</c:v>
                </c:pt>
                <c:pt idx="2635">
                  <c:v>96.3147067797169</c:v>
                </c:pt>
                <c:pt idx="2636">
                  <c:v>96.697901666061782</c:v>
                </c:pt>
                <c:pt idx="2637">
                  <c:v>96.493025192174414</c:v>
                </c:pt>
                <c:pt idx="2638">
                  <c:v>96.419042021048412</c:v>
                </c:pt>
                <c:pt idx="2639">
                  <c:v>97.585699719573682</c:v>
                </c:pt>
                <c:pt idx="2640">
                  <c:v>97.948027557652281</c:v>
                </c:pt>
                <c:pt idx="2641">
                  <c:v>97.75453311009197</c:v>
                </c:pt>
                <c:pt idx="2642">
                  <c:v>98.217402180726395</c:v>
                </c:pt>
                <c:pt idx="2643">
                  <c:v>98.048568790208108</c:v>
                </c:pt>
                <c:pt idx="2644">
                  <c:v>97.126624657714956</c:v>
                </c:pt>
                <c:pt idx="2645">
                  <c:v>96.415248012272713</c:v>
                </c:pt>
                <c:pt idx="2646">
                  <c:v>95.994113038170894</c:v>
                </c:pt>
                <c:pt idx="2647">
                  <c:v>96.030156121539974</c:v>
                </c:pt>
                <c:pt idx="2648">
                  <c:v>96.536656293094836</c:v>
                </c:pt>
                <c:pt idx="2649">
                  <c:v>96.043435152254872</c:v>
                </c:pt>
                <c:pt idx="2650">
                  <c:v>97.026083425159101</c:v>
                </c:pt>
                <c:pt idx="2651">
                  <c:v>96.910366157500491</c:v>
                </c:pt>
                <c:pt idx="2652">
                  <c:v>97.101963600672931</c:v>
                </c:pt>
                <c:pt idx="2653">
                  <c:v>98.587318036356351</c:v>
                </c:pt>
                <c:pt idx="2654">
                  <c:v>98.097890904292086</c:v>
                </c:pt>
                <c:pt idx="2655">
                  <c:v>96.963482280360168</c:v>
                </c:pt>
                <c:pt idx="2656">
                  <c:v>97.179740780574605</c:v>
                </c:pt>
                <c:pt idx="2657">
                  <c:v>97.507922539671952</c:v>
                </c:pt>
                <c:pt idx="2658">
                  <c:v>97.94043954010084</c:v>
                </c:pt>
                <c:pt idx="2659">
                  <c:v>98.232578215829136</c:v>
                </c:pt>
                <c:pt idx="2660">
                  <c:v>98.503849843291107</c:v>
                </c:pt>
                <c:pt idx="2661">
                  <c:v>99.141243317607362</c:v>
                </c:pt>
                <c:pt idx="2662">
                  <c:v>98.858589663818307</c:v>
                </c:pt>
                <c:pt idx="2663">
                  <c:v>98.826340589224941</c:v>
                </c:pt>
                <c:pt idx="2664">
                  <c:v>98.304664382567296</c:v>
                </c:pt>
                <c:pt idx="2665">
                  <c:v>99.207638471181994</c:v>
                </c:pt>
                <c:pt idx="2666">
                  <c:v>98.469703764309912</c:v>
                </c:pt>
                <c:pt idx="2667">
                  <c:v>97.617948794167063</c:v>
                </c:pt>
                <c:pt idx="2668">
                  <c:v>96.842073999538044</c:v>
                </c:pt>
                <c:pt idx="2669">
                  <c:v>97.906293461119645</c:v>
                </c:pt>
                <c:pt idx="2670">
                  <c:v>97.276488004354761</c:v>
                </c:pt>
                <c:pt idx="2671">
                  <c:v>98.551274952987271</c:v>
                </c:pt>
                <c:pt idx="2672">
                  <c:v>98.513334865230334</c:v>
                </c:pt>
                <c:pt idx="2673">
                  <c:v>99.078642172808443</c:v>
                </c:pt>
                <c:pt idx="2674">
                  <c:v>98.987585962191829</c:v>
                </c:pt>
                <c:pt idx="2675">
                  <c:v>98.556965966150798</c:v>
                </c:pt>
                <c:pt idx="2676">
                  <c:v>98.135830992049009</c:v>
                </c:pt>
                <c:pt idx="2677">
                  <c:v>98.016319715614713</c:v>
                </c:pt>
                <c:pt idx="2678">
                  <c:v>97.966997601530693</c:v>
                </c:pt>
                <c:pt idx="2679">
                  <c:v>98.033392755105311</c:v>
                </c:pt>
                <c:pt idx="2680">
                  <c:v>97.103860605060774</c:v>
                </c:pt>
                <c:pt idx="2681">
                  <c:v>96.018774095212862</c:v>
                </c:pt>
                <c:pt idx="2682">
                  <c:v>95.100623971495395</c:v>
                </c:pt>
                <c:pt idx="2683">
                  <c:v>95.233414278644602</c:v>
                </c:pt>
                <c:pt idx="2684">
                  <c:v>94.216619926759151</c:v>
                </c:pt>
                <c:pt idx="2685">
                  <c:v>95.732326432648094</c:v>
                </c:pt>
                <c:pt idx="2686">
                  <c:v>96.060508191745456</c:v>
                </c:pt>
                <c:pt idx="2687">
                  <c:v>96.807927920556764</c:v>
                </c:pt>
                <c:pt idx="2688">
                  <c:v>96.914160166276147</c:v>
                </c:pt>
                <c:pt idx="2689">
                  <c:v>96.11552131899299</c:v>
                </c:pt>
                <c:pt idx="2690">
                  <c:v>95.692489340503329</c:v>
                </c:pt>
                <c:pt idx="2691">
                  <c:v>97.003319372504919</c:v>
                </c:pt>
                <c:pt idx="2692">
                  <c:v>96.720665718715864</c:v>
                </c:pt>
                <c:pt idx="2693">
                  <c:v>97.553450644980245</c:v>
                </c:pt>
                <c:pt idx="2694">
                  <c:v>98.044774781432366</c:v>
                </c:pt>
                <c:pt idx="2695">
                  <c:v>98.094096895516358</c:v>
                </c:pt>
                <c:pt idx="2696">
                  <c:v>98.424175659001563</c:v>
                </c:pt>
                <c:pt idx="2697">
                  <c:v>98.338810461548491</c:v>
                </c:pt>
                <c:pt idx="2698">
                  <c:v>98.500055834515408</c:v>
                </c:pt>
                <c:pt idx="2699">
                  <c:v>98.877559707696761</c:v>
                </c:pt>
                <c:pt idx="2700">
                  <c:v>97.965100597142836</c:v>
                </c:pt>
                <c:pt idx="2701">
                  <c:v>97.729872053049931</c:v>
                </c:pt>
                <c:pt idx="2702">
                  <c:v>98.473497773085583</c:v>
                </c:pt>
                <c:pt idx="2703">
                  <c:v>98.124448965721911</c:v>
                </c:pt>
                <c:pt idx="2704">
                  <c:v>97.587596723961482</c:v>
                </c:pt>
                <c:pt idx="2705">
                  <c:v>98.338810461548505</c:v>
                </c:pt>
                <c:pt idx="2706">
                  <c:v>98.795988519019375</c:v>
                </c:pt>
                <c:pt idx="2707">
                  <c:v>99.357501817821785</c:v>
                </c:pt>
                <c:pt idx="2708">
                  <c:v>100.28703396786631</c:v>
                </c:pt>
                <c:pt idx="2709">
                  <c:v>101.35315043383576</c:v>
                </c:pt>
                <c:pt idx="2710">
                  <c:v>101.26588823199486</c:v>
                </c:pt>
                <c:pt idx="2711">
                  <c:v>102.11764320213769</c:v>
                </c:pt>
                <c:pt idx="2712">
                  <c:v>101.67184717099389</c:v>
                </c:pt>
                <c:pt idx="2713">
                  <c:v>102.34718073306705</c:v>
                </c:pt>
                <c:pt idx="2714">
                  <c:v>102.23525747418412</c:v>
                </c:pt>
                <c:pt idx="2715">
                  <c:v>102.10436417142276</c:v>
                </c:pt>
                <c:pt idx="2716">
                  <c:v>101.79515245620387</c:v>
                </c:pt>
                <c:pt idx="2717">
                  <c:v>101.2981373065882</c:v>
                </c:pt>
                <c:pt idx="2718">
                  <c:v>100.9396034772853</c:v>
                </c:pt>
                <c:pt idx="2719">
                  <c:v>101.42713360496171</c:v>
                </c:pt>
                <c:pt idx="2720">
                  <c:v>102.0076169476426</c:v>
                </c:pt>
                <c:pt idx="2721">
                  <c:v>101.71547827191432</c:v>
                </c:pt>
                <c:pt idx="2722">
                  <c:v>101.29813730658819</c:v>
                </c:pt>
                <c:pt idx="2723">
                  <c:v>101.4062665566954</c:v>
                </c:pt>
              </c:numCache>
            </c:numRef>
          </c:val>
          <c:smooth val="0"/>
          <c:extLst>
            <c:ext xmlns:c16="http://schemas.microsoft.com/office/drawing/2014/chart" uri="{C3380CC4-5D6E-409C-BE32-E72D297353CC}">
              <c16:uniqueId val="{00000001-4030-45E2-BEB0-B580C507A63F}"/>
            </c:ext>
          </c:extLst>
        </c:ser>
        <c:ser>
          <c:idx val="2"/>
          <c:order val="2"/>
          <c:tx>
            <c:strRef>
              <c:f>'2006-2016'!$L$2</c:f>
              <c:strCache>
                <c:ptCount val="1"/>
                <c:pt idx="0">
                  <c:v>OMX Stockholm Forestry &amp; Paper PI</c:v>
                </c:pt>
              </c:strCache>
            </c:strRef>
          </c:tx>
          <c:spPr>
            <a:ln w="12700"/>
          </c:spPr>
          <c:marker>
            <c:symbol val="none"/>
          </c:marker>
          <c:cat>
            <c:strRef>
              <c:f>'2006-2016'!$A$3:$A$2726</c:f>
              <c:strCache>
                <c:ptCount val="2472"/>
                <c:pt idx="0">
                  <c:v>2006</c:v>
                </c:pt>
                <c:pt idx="251">
                  <c:v>2007</c:v>
                </c:pt>
                <c:pt idx="501">
                  <c:v>2008</c:v>
                </c:pt>
                <c:pt idx="757">
                  <c:v>2009</c:v>
                </c:pt>
                <c:pt idx="1004">
                  <c:v>2010</c:v>
                </c:pt>
                <c:pt idx="1261">
                  <c:v>2011</c:v>
                </c:pt>
                <c:pt idx="1483">
                  <c:v>2012</c:v>
                </c:pt>
                <c:pt idx="1725">
                  <c:v>2013</c:v>
                </c:pt>
                <c:pt idx="1971">
                  <c:v>2014</c:v>
                </c:pt>
                <c:pt idx="2220">
                  <c:v>2015</c:v>
                </c:pt>
                <c:pt idx="2471">
                  <c:v>2016</c:v>
                </c:pt>
              </c:strCache>
            </c:strRef>
          </c:cat>
          <c:val>
            <c:numRef>
              <c:f>'2006-2016'!$L$3:$L$2726</c:f>
              <c:numCache>
                <c:formatCode>#,##0.00</c:formatCode>
                <c:ptCount val="2724"/>
                <c:pt idx="0">
                  <c:v>57.500100000000003</c:v>
                </c:pt>
                <c:pt idx="1">
                  <c:v>57.377066068771832</c:v>
                </c:pt>
                <c:pt idx="2">
                  <c:v>57.309781887631438</c:v>
                </c:pt>
                <c:pt idx="3">
                  <c:v>56.990662628508382</c:v>
                </c:pt>
                <c:pt idx="4">
                  <c:v>56.355788319319295</c:v>
                </c:pt>
                <c:pt idx="5">
                  <c:v>56.408654461643906</c:v>
                </c:pt>
                <c:pt idx="6">
                  <c:v>56.311573000284184</c:v>
                </c:pt>
                <c:pt idx="7">
                  <c:v>56.550912444626469</c:v>
                </c:pt>
                <c:pt idx="8">
                  <c:v>56.045319883485732</c:v>
                </c:pt>
                <c:pt idx="9">
                  <c:v>56.415863481051794</c:v>
                </c:pt>
                <c:pt idx="10">
                  <c:v>56.179407644472676</c:v>
                </c:pt>
                <c:pt idx="11">
                  <c:v>56.204879513047253</c:v>
                </c:pt>
                <c:pt idx="12">
                  <c:v>56.118851881446311</c:v>
                </c:pt>
                <c:pt idx="13">
                  <c:v>56.613871214122128</c:v>
                </c:pt>
                <c:pt idx="14">
                  <c:v>56.514386746293106</c:v>
                </c:pt>
                <c:pt idx="15">
                  <c:v>55.960734055766373</c:v>
                </c:pt>
                <c:pt idx="16">
                  <c:v>56.045319883485739</c:v>
                </c:pt>
                <c:pt idx="17">
                  <c:v>56.164509004363026</c:v>
                </c:pt>
                <c:pt idx="18">
                  <c:v>57.066117031644417</c:v>
                </c:pt>
                <c:pt idx="19">
                  <c:v>57.640916179100984</c:v>
                </c:pt>
                <c:pt idx="20">
                  <c:v>58.885673530198424</c:v>
                </c:pt>
                <c:pt idx="21">
                  <c:v>61.032038908577263</c:v>
                </c:pt>
                <c:pt idx="22">
                  <c:v>60.541344987546189</c:v>
                </c:pt>
                <c:pt idx="23">
                  <c:v>60.21982272195384</c:v>
                </c:pt>
                <c:pt idx="24">
                  <c:v>60.032388217348434</c:v>
                </c:pt>
                <c:pt idx="25">
                  <c:v>59.80073839370791</c:v>
                </c:pt>
                <c:pt idx="26">
                  <c:v>60.371692730813621</c:v>
                </c:pt>
                <c:pt idx="27">
                  <c:v>60.351988077765363</c:v>
                </c:pt>
                <c:pt idx="28">
                  <c:v>60.314020575550423</c:v>
                </c:pt>
                <c:pt idx="29">
                  <c:v>61.177180499323022</c:v>
                </c:pt>
                <c:pt idx="30">
                  <c:v>62.49787285485035</c:v>
                </c:pt>
                <c:pt idx="31">
                  <c:v>62.961172502131404</c:v>
                </c:pt>
                <c:pt idx="32">
                  <c:v>62.770854389762832</c:v>
                </c:pt>
                <c:pt idx="33">
                  <c:v>63.210123972350885</c:v>
                </c:pt>
                <c:pt idx="34">
                  <c:v>63.461959050333526</c:v>
                </c:pt>
                <c:pt idx="35">
                  <c:v>64.241013747680611</c:v>
                </c:pt>
                <c:pt idx="36">
                  <c:v>64.363567077614903</c:v>
                </c:pt>
                <c:pt idx="37">
                  <c:v>64.401053978535984</c:v>
                </c:pt>
                <c:pt idx="38">
                  <c:v>64.964318694939934</c:v>
                </c:pt>
                <c:pt idx="39">
                  <c:v>64.92250638237411</c:v>
                </c:pt>
                <c:pt idx="40">
                  <c:v>63.816162203908355</c:v>
                </c:pt>
                <c:pt idx="41">
                  <c:v>64.131917253974393</c:v>
                </c:pt>
                <c:pt idx="42">
                  <c:v>64.338575810334206</c:v>
                </c:pt>
                <c:pt idx="43">
                  <c:v>64.525529713645753</c:v>
                </c:pt>
                <c:pt idx="44">
                  <c:v>64.955187270356603</c:v>
                </c:pt>
                <c:pt idx="45">
                  <c:v>65.561225501914095</c:v>
                </c:pt>
                <c:pt idx="46">
                  <c:v>67.998354663078217</c:v>
                </c:pt>
                <c:pt idx="47">
                  <c:v>69.734286536500591</c:v>
                </c:pt>
                <c:pt idx="48">
                  <c:v>69.147952957991365</c:v>
                </c:pt>
                <c:pt idx="49">
                  <c:v>69.016268203473714</c:v>
                </c:pt>
                <c:pt idx="50">
                  <c:v>68.966285668912278</c:v>
                </c:pt>
                <c:pt idx="51">
                  <c:v>69.22725217147827</c:v>
                </c:pt>
                <c:pt idx="52">
                  <c:v>69.435352531719658</c:v>
                </c:pt>
                <c:pt idx="53">
                  <c:v>69.546371430601312</c:v>
                </c:pt>
                <c:pt idx="54">
                  <c:v>69.696799635579495</c:v>
                </c:pt>
                <c:pt idx="55">
                  <c:v>69.762642012838313</c:v>
                </c:pt>
                <c:pt idx="56">
                  <c:v>68.959076649504368</c:v>
                </c:pt>
                <c:pt idx="57">
                  <c:v>68.696668343056814</c:v>
                </c:pt>
                <c:pt idx="58">
                  <c:v>68.934085382223657</c:v>
                </c:pt>
                <c:pt idx="59">
                  <c:v>68.288637844569664</c:v>
                </c:pt>
                <c:pt idx="60">
                  <c:v>68.036322165293157</c:v>
                </c:pt>
                <c:pt idx="61">
                  <c:v>66.926133176476512</c:v>
                </c:pt>
                <c:pt idx="62">
                  <c:v>67.771510852376295</c:v>
                </c:pt>
                <c:pt idx="63">
                  <c:v>68.56978960147778</c:v>
                </c:pt>
                <c:pt idx="64">
                  <c:v>69.224849165008976</c:v>
                </c:pt>
                <c:pt idx="65">
                  <c:v>68.089668908911605</c:v>
                </c:pt>
                <c:pt idx="66">
                  <c:v>67.785928891192071</c:v>
                </c:pt>
                <c:pt idx="67">
                  <c:v>67.385588013406675</c:v>
                </c:pt>
                <c:pt idx="68">
                  <c:v>66.671895092024556</c:v>
                </c:pt>
                <c:pt idx="69">
                  <c:v>65.544885057922812</c:v>
                </c:pt>
                <c:pt idx="70">
                  <c:v>65.553535881212298</c:v>
                </c:pt>
                <c:pt idx="71">
                  <c:v>65.595348193778122</c:v>
                </c:pt>
                <c:pt idx="72">
                  <c:v>65.419448120225368</c:v>
                </c:pt>
                <c:pt idx="73">
                  <c:v>65.426657139633264</c:v>
                </c:pt>
                <c:pt idx="74">
                  <c:v>66.210998451212816</c:v>
                </c:pt>
                <c:pt idx="75">
                  <c:v>66.982844129151999</c:v>
                </c:pt>
                <c:pt idx="76">
                  <c:v>67.776316865314897</c:v>
                </c:pt>
                <c:pt idx="77">
                  <c:v>68.102645143845848</c:v>
                </c:pt>
                <c:pt idx="78">
                  <c:v>67.533613211915593</c:v>
                </c:pt>
                <c:pt idx="79">
                  <c:v>68.393889527925026</c:v>
                </c:pt>
                <c:pt idx="80">
                  <c:v>67.037632676652052</c:v>
                </c:pt>
                <c:pt idx="81">
                  <c:v>66.537326729743782</c:v>
                </c:pt>
                <c:pt idx="82">
                  <c:v>67.390394026345319</c:v>
                </c:pt>
                <c:pt idx="83">
                  <c:v>67.021292232660826</c:v>
                </c:pt>
                <c:pt idx="84">
                  <c:v>67.394719437990062</c:v>
                </c:pt>
                <c:pt idx="85">
                  <c:v>67.689808632420124</c:v>
                </c:pt>
                <c:pt idx="86">
                  <c:v>67.536977420972633</c:v>
                </c:pt>
                <c:pt idx="87">
                  <c:v>67.956542350512436</c:v>
                </c:pt>
                <c:pt idx="88">
                  <c:v>67.607625811170067</c:v>
                </c:pt>
                <c:pt idx="89">
                  <c:v>67.262073480884709</c:v>
                </c:pt>
                <c:pt idx="90">
                  <c:v>64.80956507831705</c:v>
                </c:pt>
                <c:pt idx="91">
                  <c:v>63.255781095267622</c:v>
                </c:pt>
                <c:pt idx="92">
                  <c:v>63.182729698600902</c:v>
                </c:pt>
                <c:pt idx="93">
                  <c:v>60.538461379783094</c:v>
                </c:pt>
                <c:pt idx="94">
                  <c:v>59.548422714431453</c:v>
                </c:pt>
                <c:pt idx="95">
                  <c:v>58.882789922435336</c:v>
                </c:pt>
                <c:pt idx="96">
                  <c:v>55.49310899684064</c:v>
                </c:pt>
                <c:pt idx="97">
                  <c:v>58.28011589993487</c:v>
                </c:pt>
                <c:pt idx="98">
                  <c:v>57.57219019407907</c:v>
                </c:pt>
                <c:pt idx="99">
                  <c:v>59.978560872436177</c:v>
                </c:pt>
                <c:pt idx="100">
                  <c:v>60.07227812473888</c:v>
                </c:pt>
                <c:pt idx="101">
                  <c:v>58.527625566272782</c:v>
                </c:pt>
                <c:pt idx="102">
                  <c:v>59.479696729409469</c:v>
                </c:pt>
                <c:pt idx="103">
                  <c:v>59.685394083181563</c:v>
                </c:pt>
                <c:pt idx="104">
                  <c:v>59.561879550659533</c:v>
                </c:pt>
                <c:pt idx="105">
                  <c:v>59.270154565286511</c:v>
                </c:pt>
                <c:pt idx="106">
                  <c:v>57.110332350679599</c:v>
                </c:pt>
                <c:pt idx="107">
                  <c:v>56.34521509085446</c:v>
                </c:pt>
                <c:pt idx="108">
                  <c:v>56.601375580481836</c:v>
                </c:pt>
                <c:pt idx="109">
                  <c:v>55.717549801073261</c:v>
                </c:pt>
                <c:pt idx="110">
                  <c:v>54.124837113221176</c:v>
                </c:pt>
                <c:pt idx="111">
                  <c:v>54.064281350194818</c:v>
                </c:pt>
                <c:pt idx="112">
                  <c:v>56.010235989034022</c:v>
                </c:pt>
                <c:pt idx="113">
                  <c:v>55.856924176292672</c:v>
                </c:pt>
                <c:pt idx="114">
                  <c:v>56.583112731315147</c:v>
                </c:pt>
                <c:pt idx="115">
                  <c:v>56.448063767740486</c:v>
                </c:pt>
                <c:pt idx="116">
                  <c:v>56.704704858661735</c:v>
                </c:pt>
                <c:pt idx="117">
                  <c:v>56.928665061600512</c:v>
                </c:pt>
                <c:pt idx="118">
                  <c:v>56.360113730964116</c:v>
                </c:pt>
                <c:pt idx="119">
                  <c:v>55.88383784874884</c:v>
                </c:pt>
                <c:pt idx="120">
                  <c:v>55.98572532304717</c:v>
                </c:pt>
                <c:pt idx="121">
                  <c:v>57.216064635328806</c:v>
                </c:pt>
                <c:pt idx="122">
                  <c:v>58.104215826382116</c:v>
                </c:pt>
                <c:pt idx="123">
                  <c:v>58.332501440965629</c:v>
                </c:pt>
                <c:pt idx="124">
                  <c:v>58.002328352083794</c:v>
                </c:pt>
                <c:pt idx="125">
                  <c:v>57.478953543070247</c:v>
                </c:pt>
                <c:pt idx="126">
                  <c:v>58.176786621754992</c:v>
                </c:pt>
                <c:pt idx="127">
                  <c:v>57.998002940439065</c:v>
                </c:pt>
                <c:pt idx="128">
                  <c:v>58.229172162785723</c:v>
                </c:pt>
                <c:pt idx="129">
                  <c:v>58.028280821952244</c:v>
                </c:pt>
                <c:pt idx="130">
                  <c:v>59.643581770615754</c:v>
                </c:pt>
                <c:pt idx="131">
                  <c:v>58.409397647983226</c:v>
                </c:pt>
                <c:pt idx="132">
                  <c:v>57.899479675197753</c:v>
                </c:pt>
                <c:pt idx="133">
                  <c:v>57.749051470219563</c:v>
                </c:pt>
                <c:pt idx="134">
                  <c:v>57.407824551578955</c:v>
                </c:pt>
                <c:pt idx="135">
                  <c:v>59.198064371207515</c:v>
                </c:pt>
                <c:pt idx="136">
                  <c:v>59.563801955834975</c:v>
                </c:pt>
                <c:pt idx="137">
                  <c:v>60.129469678708226</c:v>
                </c:pt>
                <c:pt idx="138">
                  <c:v>62.518058109192502</c:v>
                </c:pt>
                <c:pt idx="139">
                  <c:v>61.082021443138778</c:v>
                </c:pt>
                <c:pt idx="140">
                  <c:v>61.481881719630316</c:v>
                </c:pt>
                <c:pt idx="141">
                  <c:v>62.466633770749489</c:v>
                </c:pt>
                <c:pt idx="142">
                  <c:v>62.395985380552062</c:v>
                </c:pt>
                <c:pt idx="143">
                  <c:v>62.415209432306476</c:v>
                </c:pt>
                <c:pt idx="144">
                  <c:v>61.999489313117557</c:v>
                </c:pt>
                <c:pt idx="145">
                  <c:v>61.816860821450753</c:v>
                </c:pt>
                <c:pt idx="146">
                  <c:v>61.63375172849009</c:v>
                </c:pt>
                <c:pt idx="147">
                  <c:v>61.616930683204984</c:v>
                </c:pt>
                <c:pt idx="148">
                  <c:v>60.787412850002596</c:v>
                </c:pt>
                <c:pt idx="149">
                  <c:v>60.890261526888644</c:v>
                </c:pt>
                <c:pt idx="150">
                  <c:v>61.120469546647598</c:v>
                </c:pt>
                <c:pt idx="151">
                  <c:v>60.964274126143096</c:v>
                </c:pt>
                <c:pt idx="152">
                  <c:v>60.929190231691315</c:v>
                </c:pt>
                <c:pt idx="153">
                  <c:v>60.922942414871137</c:v>
                </c:pt>
                <c:pt idx="154">
                  <c:v>60.511067106033096</c:v>
                </c:pt>
                <c:pt idx="155">
                  <c:v>60.845085005265808</c:v>
                </c:pt>
                <c:pt idx="156">
                  <c:v>60.568258660002442</c:v>
                </c:pt>
                <c:pt idx="157">
                  <c:v>60.646116069607771</c:v>
                </c:pt>
                <c:pt idx="158">
                  <c:v>60.859983645375465</c:v>
                </c:pt>
                <c:pt idx="159">
                  <c:v>61.573195965463739</c:v>
                </c:pt>
                <c:pt idx="160">
                  <c:v>62.08119153307377</c:v>
                </c:pt>
                <c:pt idx="161">
                  <c:v>62.277276860968662</c:v>
                </c:pt>
                <c:pt idx="162">
                  <c:v>63.897383822570781</c:v>
                </c:pt>
                <c:pt idx="163">
                  <c:v>63.956978383009421</c:v>
                </c:pt>
                <c:pt idx="164">
                  <c:v>63.514825192658208</c:v>
                </c:pt>
                <c:pt idx="165">
                  <c:v>63.549428485816129</c:v>
                </c:pt>
                <c:pt idx="166">
                  <c:v>62.815550310091886</c:v>
                </c:pt>
                <c:pt idx="167">
                  <c:v>63.303360623359808</c:v>
                </c:pt>
                <c:pt idx="168">
                  <c:v>64.556288196452869</c:v>
                </c:pt>
                <c:pt idx="169">
                  <c:v>64.074725700005132</c:v>
                </c:pt>
                <c:pt idx="170">
                  <c:v>63.272121539258897</c:v>
                </c:pt>
                <c:pt idx="171">
                  <c:v>62.508926684609193</c:v>
                </c:pt>
                <c:pt idx="172">
                  <c:v>62.452215731933713</c:v>
                </c:pt>
                <c:pt idx="173">
                  <c:v>62.081191533073778</c:v>
                </c:pt>
                <c:pt idx="174">
                  <c:v>62.407519811604722</c:v>
                </c:pt>
                <c:pt idx="175">
                  <c:v>63.242804860333436</c:v>
                </c:pt>
                <c:pt idx="176">
                  <c:v>64.009844525334017</c:v>
                </c:pt>
                <c:pt idx="177">
                  <c:v>64.420758631584334</c:v>
                </c:pt>
                <c:pt idx="178">
                  <c:v>63.962264997241881</c:v>
                </c:pt>
                <c:pt idx="179">
                  <c:v>63.733498781364503</c:v>
                </c:pt>
                <c:pt idx="180">
                  <c:v>64.160272730312201</c:v>
                </c:pt>
                <c:pt idx="181">
                  <c:v>64.204488049347333</c:v>
                </c:pt>
                <c:pt idx="182">
                  <c:v>63.305283028535236</c:v>
                </c:pt>
                <c:pt idx="183">
                  <c:v>62.17779239313964</c:v>
                </c:pt>
                <c:pt idx="184">
                  <c:v>62.001411718293006</c:v>
                </c:pt>
                <c:pt idx="185">
                  <c:v>62.512290893666211</c:v>
                </c:pt>
                <c:pt idx="186">
                  <c:v>63.108236498052626</c:v>
                </c:pt>
                <c:pt idx="187">
                  <c:v>63.4283169597634</c:v>
                </c:pt>
                <c:pt idx="188">
                  <c:v>63.614790261781096</c:v>
                </c:pt>
                <c:pt idx="189">
                  <c:v>63.365358190267749</c:v>
                </c:pt>
                <c:pt idx="190">
                  <c:v>63.058734564785048</c:v>
                </c:pt>
                <c:pt idx="191">
                  <c:v>65.328133874392037</c:v>
                </c:pt>
                <c:pt idx="192">
                  <c:v>65.259888490663926</c:v>
                </c:pt>
                <c:pt idx="193">
                  <c:v>64.84320716888729</c:v>
                </c:pt>
                <c:pt idx="194">
                  <c:v>65.175302662944546</c:v>
                </c:pt>
                <c:pt idx="195">
                  <c:v>64.640393422878347</c:v>
                </c:pt>
                <c:pt idx="196">
                  <c:v>65.167132440948933</c:v>
                </c:pt>
                <c:pt idx="197">
                  <c:v>65.173860859062955</c:v>
                </c:pt>
                <c:pt idx="198">
                  <c:v>65.492980118186011</c:v>
                </c:pt>
                <c:pt idx="199">
                  <c:v>65.110421488273431</c:v>
                </c:pt>
                <c:pt idx="200">
                  <c:v>66.939109411410797</c:v>
                </c:pt>
                <c:pt idx="201">
                  <c:v>67.822454589525506</c:v>
                </c:pt>
                <c:pt idx="202">
                  <c:v>67.69845945570961</c:v>
                </c:pt>
                <c:pt idx="203">
                  <c:v>67.293793166279485</c:v>
                </c:pt>
                <c:pt idx="204">
                  <c:v>67.304366394744406</c:v>
                </c:pt>
                <c:pt idx="205">
                  <c:v>66.791084212901907</c:v>
                </c:pt>
                <c:pt idx="206">
                  <c:v>66.98140232527048</c:v>
                </c:pt>
                <c:pt idx="207">
                  <c:v>66.441206470971821</c:v>
                </c:pt>
                <c:pt idx="208">
                  <c:v>66.344605610905958</c:v>
                </c:pt>
                <c:pt idx="209">
                  <c:v>65.703483484896694</c:v>
                </c:pt>
                <c:pt idx="210">
                  <c:v>65.496344327243023</c:v>
                </c:pt>
                <c:pt idx="211">
                  <c:v>64.433254265224676</c:v>
                </c:pt>
                <c:pt idx="212">
                  <c:v>64.352993849150053</c:v>
                </c:pt>
                <c:pt idx="213">
                  <c:v>64.647602442286257</c:v>
                </c:pt>
                <c:pt idx="214">
                  <c:v>64.782651405860918</c:v>
                </c:pt>
                <c:pt idx="215">
                  <c:v>64.143451685027102</c:v>
                </c:pt>
                <c:pt idx="216">
                  <c:v>64.658656272045022</c:v>
                </c:pt>
                <c:pt idx="217">
                  <c:v>63.902189835509361</c:v>
                </c:pt>
                <c:pt idx="218">
                  <c:v>63.755606440882048</c:v>
                </c:pt>
                <c:pt idx="219">
                  <c:v>63.60565883719773</c:v>
                </c:pt>
                <c:pt idx="220">
                  <c:v>64.471702368733474</c:v>
                </c:pt>
                <c:pt idx="221">
                  <c:v>63.853168503535628</c:v>
                </c:pt>
                <c:pt idx="222">
                  <c:v>63.812317393557528</c:v>
                </c:pt>
                <c:pt idx="223">
                  <c:v>64.333769797395647</c:v>
                </c:pt>
                <c:pt idx="224">
                  <c:v>64.960473884589121</c:v>
                </c:pt>
                <c:pt idx="225">
                  <c:v>65.016704235970735</c:v>
                </c:pt>
                <c:pt idx="226">
                  <c:v>64.293399288711413</c:v>
                </c:pt>
                <c:pt idx="227">
                  <c:v>63.4412931946976</c:v>
                </c:pt>
                <c:pt idx="228">
                  <c:v>62.50700427943373</c:v>
                </c:pt>
                <c:pt idx="229">
                  <c:v>62.275835057087065</c:v>
                </c:pt>
                <c:pt idx="230">
                  <c:v>63.375931418732641</c:v>
                </c:pt>
                <c:pt idx="231">
                  <c:v>61.976901052306125</c:v>
                </c:pt>
                <c:pt idx="232">
                  <c:v>61.045015143511556</c:v>
                </c:pt>
                <c:pt idx="233">
                  <c:v>61.602512644389172</c:v>
                </c:pt>
                <c:pt idx="234">
                  <c:v>62.262378220858977</c:v>
                </c:pt>
                <c:pt idx="235">
                  <c:v>61.690462681165556</c:v>
                </c:pt>
                <c:pt idx="236">
                  <c:v>62.291214298490573</c:v>
                </c:pt>
                <c:pt idx="237">
                  <c:v>62.218643503117711</c:v>
                </c:pt>
                <c:pt idx="238">
                  <c:v>63.056331558315719</c:v>
                </c:pt>
                <c:pt idx="239">
                  <c:v>62.989527978469184</c:v>
                </c:pt>
                <c:pt idx="240">
                  <c:v>62.911189967569996</c:v>
                </c:pt>
                <c:pt idx="241">
                  <c:v>62.873703066648915</c:v>
                </c:pt>
                <c:pt idx="242">
                  <c:v>63.457633638688833</c:v>
                </c:pt>
                <c:pt idx="243">
                  <c:v>64.472182970027319</c:v>
                </c:pt>
                <c:pt idx="244">
                  <c:v>63.616712666956495</c:v>
                </c:pt>
                <c:pt idx="245">
                  <c:v>63.524917819829234</c:v>
                </c:pt>
                <c:pt idx="246">
                  <c:v>63.301438218184337</c:v>
                </c:pt>
                <c:pt idx="247">
                  <c:v>63.476857690443239</c:v>
                </c:pt>
                <c:pt idx="248">
                  <c:v>63.884407587636531</c:v>
                </c:pt>
                <c:pt idx="249">
                  <c:v>63.551831492285395</c:v>
                </c:pt>
                <c:pt idx="250">
                  <c:v>62.2801604687318</c:v>
                </c:pt>
                <c:pt idx="251">
                  <c:v>63.308166636298374</c:v>
                </c:pt>
                <c:pt idx="252">
                  <c:v>63.161102640377216</c:v>
                </c:pt>
                <c:pt idx="253">
                  <c:v>62.324375787766925</c:v>
                </c:pt>
                <c:pt idx="254">
                  <c:v>62.45798294746001</c:v>
                </c:pt>
                <c:pt idx="255">
                  <c:v>62.245076574280034</c:v>
                </c:pt>
                <c:pt idx="256">
                  <c:v>62.630518811955767</c:v>
                </c:pt>
                <c:pt idx="257">
                  <c:v>62.30370993213095</c:v>
                </c:pt>
                <c:pt idx="258">
                  <c:v>63.173598274017586</c:v>
                </c:pt>
                <c:pt idx="259">
                  <c:v>63.369203000618604</c:v>
                </c:pt>
                <c:pt idx="260">
                  <c:v>64.691337160027516</c:v>
                </c:pt>
                <c:pt idx="261">
                  <c:v>65.296414188997289</c:v>
                </c:pt>
                <c:pt idx="262">
                  <c:v>64.97489192340494</c:v>
                </c:pt>
                <c:pt idx="263">
                  <c:v>64.778806595510048</c:v>
                </c:pt>
                <c:pt idx="264">
                  <c:v>64.997960785510216</c:v>
                </c:pt>
                <c:pt idx="265">
                  <c:v>65.391092643887703</c:v>
                </c:pt>
                <c:pt idx="266">
                  <c:v>65.07245398605852</c:v>
                </c:pt>
                <c:pt idx="267">
                  <c:v>64.958070878119827</c:v>
                </c:pt>
                <c:pt idx="268">
                  <c:v>64.262640805904397</c:v>
                </c:pt>
                <c:pt idx="269">
                  <c:v>64.155947318667472</c:v>
                </c:pt>
                <c:pt idx="270">
                  <c:v>65.17674446682615</c:v>
                </c:pt>
                <c:pt idx="271">
                  <c:v>64.816293496431143</c:v>
                </c:pt>
                <c:pt idx="272">
                  <c:v>64.542350758930937</c:v>
                </c:pt>
                <c:pt idx="273">
                  <c:v>65.432424355159682</c:v>
                </c:pt>
                <c:pt idx="274">
                  <c:v>65.811618776015223</c:v>
                </c:pt>
                <c:pt idx="275">
                  <c:v>65.480003883251811</c:v>
                </c:pt>
                <c:pt idx="276">
                  <c:v>65.648214336102811</c:v>
                </c:pt>
                <c:pt idx="277">
                  <c:v>65.516529581585161</c:v>
                </c:pt>
                <c:pt idx="278">
                  <c:v>64.463532146737862</c:v>
                </c:pt>
                <c:pt idx="279">
                  <c:v>64.689895356145939</c:v>
                </c:pt>
                <c:pt idx="280">
                  <c:v>63.783000714632095</c:v>
                </c:pt>
                <c:pt idx="281">
                  <c:v>63.733979382658376</c:v>
                </c:pt>
                <c:pt idx="282">
                  <c:v>63.774349891342609</c:v>
                </c:pt>
                <c:pt idx="283">
                  <c:v>64.064633072834056</c:v>
                </c:pt>
                <c:pt idx="284">
                  <c:v>64.174210167834147</c:v>
                </c:pt>
                <c:pt idx="285">
                  <c:v>64.255431786496487</c:v>
                </c:pt>
                <c:pt idx="286">
                  <c:v>63.929103507965543</c:v>
                </c:pt>
                <c:pt idx="287">
                  <c:v>63.869028346233037</c:v>
                </c:pt>
                <c:pt idx="288">
                  <c:v>64.15354431219815</c:v>
                </c:pt>
                <c:pt idx="289">
                  <c:v>64.080973516825281</c:v>
                </c:pt>
                <c:pt idx="290">
                  <c:v>64.568303228799351</c:v>
                </c:pt>
                <c:pt idx="291">
                  <c:v>62.392621171495058</c:v>
                </c:pt>
                <c:pt idx="292">
                  <c:v>61.701035909630491</c:v>
                </c:pt>
                <c:pt idx="293">
                  <c:v>60.970041341669408</c:v>
                </c:pt>
                <c:pt idx="294">
                  <c:v>62.436355889236332</c:v>
                </c:pt>
                <c:pt idx="295">
                  <c:v>61.684695465639265</c:v>
                </c:pt>
                <c:pt idx="296">
                  <c:v>61.208900184717848</c:v>
                </c:pt>
                <c:pt idx="297">
                  <c:v>61.829356455091137</c:v>
                </c:pt>
                <c:pt idx="298">
                  <c:v>62.541607572591673</c:v>
                </c:pt>
                <c:pt idx="299">
                  <c:v>62.694919385333016</c:v>
                </c:pt>
                <c:pt idx="300">
                  <c:v>62.558428617876771</c:v>
                </c:pt>
                <c:pt idx="301">
                  <c:v>62.320530977416063</c:v>
                </c:pt>
                <c:pt idx="302">
                  <c:v>61.010892451647521</c:v>
                </c:pt>
                <c:pt idx="303">
                  <c:v>61.429496178599599</c:v>
                </c:pt>
                <c:pt idx="304">
                  <c:v>61.141135402283588</c:v>
                </c:pt>
                <c:pt idx="305">
                  <c:v>61.925957315156985</c:v>
                </c:pt>
                <c:pt idx="306">
                  <c:v>61.905291459521003</c:v>
                </c:pt>
                <c:pt idx="307">
                  <c:v>62.813627904916437</c:v>
                </c:pt>
                <c:pt idx="308">
                  <c:v>63.725809160662749</c:v>
                </c:pt>
                <c:pt idx="309">
                  <c:v>63.873353757877766</c:v>
                </c:pt>
                <c:pt idx="310">
                  <c:v>63.986775663228741</c:v>
                </c:pt>
                <c:pt idx="311">
                  <c:v>64.380388122900087</c:v>
                </c:pt>
                <c:pt idx="312">
                  <c:v>64.109328993163047</c:v>
                </c:pt>
                <c:pt idx="313">
                  <c:v>63.684477449390783</c:v>
                </c:pt>
                <c:pt idx="314">
                  <c:v>63.670059410574986</c:v>
                </c:pt>
                <c:pt idx="315">
                  <c:v>63.959861990772573</c:v>
                </c:pt>
                <c:pt idx="316">
                  <c:v>64.15690852125519</c:v>
                </c:pt>
                <c:pt idx="317">
                  <c:v>63.841634072483011</c:v>
                </c:pt>
                <c:pt idx="318">
                  <c:v>63.845478882833902</c:v>
                </c:pt>
                <c:pt idx="319">
                  <c:v>64.055982249544584</c:v>
                </c:pt>
                <c:pt idx="320">
                  <c:v>64.286190269303532</c:v>
                </c:pt>
                <c:pt idx="321">
                  <c:v>64.170365357483277</c:v>
                </c:pt>
                <c:pt idx="322">
                  <c:v>64.228037512746468</c:v>
                </c:pt>
                <c:pt idx="323">
                  <c:v>64.173729566540288</c:v>
                </c:pt>
                <c:pt idx="324">
                  <c:v>63.845959484127761</c:v>
                </c:pt>
                <c:pt idx="325">
                  <c:v>63.433603573995867</c:v>
                </c:pt>
                <c:pt idx="326">
                  <c:v>62.858323825245428</c:v>
                </c:pt>
                <c:pt idx="327">
                  <c:v>63.994465283930495</c:v>
                </c:pt>
                <c:pt idx="328">
                  <c:v>63.812317393557549</c:v>
                </c:pt>
                <c:pt idx="329">
                  <c:v>63.627285895421451</c:v>
                </c:pt>
                <c:pt idx="330">
                  <c:v>63.349978948864226</c:v>
                </c:pt>
                <c:pt idx="331">
                  <c:v>64.550520980926549</c:v>
                </c:pt>
                <c:pt idx="332">
                  <c:v>64.030029779676155</c:v>
                </c:pt>
                <c:pt idx="333">
                  <c:v>64.568303228799365</c:v>
                </c:pt>
                <c:pt idx="334">
                  <c:v>65.682337027966895</c:v>
                </c:pt>
                <c:pt idx="335">
                  <c:v>65.578046547199264</c:v>
                </c:pt>
                <c:pt idx="336">
                  <c:v>66.437361660620979</c:v>
                </c:pt>
                <c:pt idx="337">
                  <c:v>66.318653141037558</c:v>
                </c:pt>
                <c:pt idx="338">
                  <c:v>65.383883624479822</c:v>
                </c:pt>
                <c:pt idx="339">
                  <c:v>65.924560080072354</c:v>
                </c:pt>
                <c:pt idx="340">
                  <c:v>65.073895789940124</c:v>
                </c:pt>
                <c:pt idx="341">
                  <c:v>64.980178537637428</c:v>
                </c:pt>
                <c:pt idx="342">
                  <c:v>64.891267298273334</c:v>
                </c:pt>
                <c:pt idx="343">
                  <c:v>64.79514703950133</c:v>
                </c:pt>
                <c:pt idx="344">
                  <c:v>64.850896789589086</c:v>
                </c:pt>
                <c:pt idx="345">
                  <c:v>64.682686336738087</c:v>
                </c:pt>
                <c:pt idx="346">
                  <c:v>65.408394290466717</c:v>
                </c:pt>
                <c:pt idx="347">
                  <c:v>65.626587277879153</c:v>
                </c:pt>
                <c:pt idx="348">
                  <c:v>67.425477920797206</c:v>
                </c:pt>
                <c:pt idx="349">
                  <c:v>66.836741335818687</c:v>
                </c:pt>
                <c:pt idx="350">
                  <c:v>66.582022650072872</c:v>
                </c:pt>
                <c:pt idx="351">
                  <c:v>66.761286932682651</c:v>
                </c:pt>
                <c:pt idx="352">
                  <c:v>66.614222936761493</c:v>
                </c:pt>
                <c:pt idx="353">
                  <c:v>66.100940754918994</c:v>
                </c:pt>
                <c:pt idx="354">
                  <c:v>66.546938755621085</c:v>
                </c:pt>
                <c:pt idx="355">
                  <c:v>67.162589013055765</c:v>
                </c:pt>
                <c:pt idx="356">
                  <c:v>66.937187006235419</c:v>
                </c:pt>
                <c:pt idx="357">
                  <c:v>66.673817497200133</c:v>
                </c:pt>
                <c:pt idx="358">
                  <c:v>65.297855992878908</c:v>
                </c:pt>
                <c:pt idx="359">
                  <c:v>65.564589710971205</c:v>
                </c:pt>
                <c:pt idx="360">
                  <c:v>66.627679772989552</c:v>
                </c:pt>
                <c:pt idx="361">
                  <c:v>65.490096510422902</c:v>
                </c:pt>
                <c:pt idx="362">
                  <c:v>65.707328295247635</c:v>
                </c:pt>
                <c:pt idx="363">
                  <c:v>66.68054591531417</c:v>
                </c:pt>
                <c:pt idx="364">
                  <c:v>66.954008051520518</c:v>
                </c:pt>
                <c:pt idx="365">
                  <c:v>66.771379559853699</c:v>
                </c:pt>
                <c:pt idx="366">
                  <c:v>66.879995452266058</c:v>
                </c:pt>
                <c:pt idx="367">
                  <c:v>66.845872760402003</c:v>
                </c:pt>
                <c:pt idx="368">
                  <c:v>66.274918423296299</c:v>
                </c:pt>
                <c:pt idx="369">
                  <c:v>65.220479184567424</c:v>
                </c:pt>
                <c:pt idx="370">
                  <c:v>65.207983550927068</c:v>
                </c:pt>
                <c:pt idx="371">
                  <c:v>64.843207168887318</c:v>
                </c:pt>
                <c:pt idx="372">
                  <c:v>65.819788998010878</c:v>
                </c:pt>
                <c:pt idx="373">
                  <c:v>65.698677471958163</c:v>
                </c:pt>
                <c:pt idx="374">
                  <c:v>65.498747333712402</c:v>
                </c:pt>
                <c:pt idx="375">
                  <c:v>65.557861292857197</c:v>
                </c:pt>
                <c:pt idx="376">
                  <c:v>65.736644974173132</c:v>
                </c:pt>
                <c:pt idx="377">
                  <c:v>65.461260432791349</c:v>
                </c:pt>
                <c:pt idx="378">
                  <c:v>66.182642974875236</c:v>
                </c:pt>
                <c:pt idx="379">
                  <c:v>66.436400458033333</c:v>
                </c:pt>
                <c:pt idx="380">
                  <c:v>65.787108110028456</c:v>
                </c:pt>
                <c:pt idx="381">
                  <c:v>65.762597444041603</c:v>
                </c:pt>
                <c:pt idx="382">
                  <c:v>66.172550347704188</c:v>
                </c:pt>
                <c:pt idx="383">
                  <c:v>66.258577979305144</c:v>
                </c:pt>
                <c:pt idx="384">
                  <c:v>65.735203170291584</c:v>
                </c:pt>
                <c:pt idx="385">
                  <c:v>65.71501791594946</c:v>
                </c:pt>
                <c:pt idx="386">
                  <c:v>65.734722568997711</c:v>
                </c:pt>
                <c:pt idx="387">
                  <c:v>66.51137425987551</c:v>
                </c:pt>
                <c:pt idx="388">
                  <c:v>66.145636675248028</c:v>
                </c:pt>
                <c:pt idx="389">
                  <c:v>66.534443121980786</c:v>
                </c:pt>
                <c:pt idx="390">
                  <c:v>66.42294362180526</c:v>
                </c:pt>
                <c:pt idx="391">
                  <c:v>65.857756500225875</c:v>
                </c:pt>
                <c:pt idx="392">
                  <c:v>64.529374523996793</c:v>
                </c:pt>
                <c:pt idx="393">
                  <c:v>63.653718966583845</c:v>
                </c:pt>
                <c:pt idx="394">
                  <c:v>63.678710233864557</c:v>
                </c:pt>
                <c:pt idx="395">
                  <c:v>64.242455551562358</c:v>
                </c:pt>
                <c:pt idx="396">
                  <c:v>63.418704933886289</c:v>
                </c:pt>
                <c:pt idx="397">
                  <c:v>63.274524545728291</c:v>
                </c:pt>
                <c:pt idx="398">
                  <c:v>62.828045943732334</c:v>
                </c:pt>
                <c:pt idx="399">
                  <c:v>61.510237195968166</c:v>
                </c:pt>
                <c:pt idx="400">
                  <c:v>61.483323523512006</c:v>
                </c:pt>
                <c:pt idx="401">
                  <c:v>62.38108674044252</c:v>
                </c:pt>
                <c:pt idx="402">
                  <c:v>62.046107638622082</c:v>
                </c:pt>
                <c:pt idx="403">
                  <c:v>59.810350419585284</c:v>
                </c:pt>
                <c:pt idx="404">
                  <c:v>60.463487577941038</c:v>
                </c:pt>
                <c:pt idx="405">
                  <c:v>60.12514426706359</c:v>
                </c:pt>
                <c:pt idx="406">
                  <c:v>59.200947978970774</c:v>
                </c:pt>
                <c:pt idx="407">
                  <c:v>57.232885680613997</c:v>
                </c:pt>
                <c:pt idx="408">
                  <c:v>57.809126631952161</c:v>
                </c:pt>
                <c:pt idx="409">
                  <c:v>58.747260357566915</c:v>
                </c:pt>
                <c:pt idx="410">
                  <c:v>59.123571170659311</c:v>
                </c:pt>
                <c:pt idx="411">
                  <c:v>59.827652066164234</c:v>
                </c:pt>
                <c:pt idx="412">
                  <c:v>60.514911916384065</c:v>
                </c:pt>
                <c:pt idx="413">
                  <c:v>61.075773626318693</c:v>
                </c:pt>
                <c:pt idx="414">
                  <c:v>61.810132403336794</c:v>
                </c:pt>
                <c:pt idx="415">
                  <c:v>60.739833321910538</c:v>
                </c:pt>
                <c:pt idx="416">
                  <c:v>61.192559740726672</c:v>
                </c:pt>
                <c:pt idx="417">
                  <c:v>61.41171393072684</c:v>
                </c:pt>
                <c:pt idx="418">
                  <c:v>62.219604705705528</c:v>
                </c:pt>
                <c:pt idx="419">
                  <c:v>61.039247927985329</c:v>
                </c:pt>
                <c:pt idx="420">
                  <c:v>60.875843488072931</c:v>
                </c:pt>
                <c:pt idx="421">
                  <c:v>61.154592238511739</c:v>
                </c:pt>
                <c:pt idx="422">
                  <c:v>61.226682432590735</c:v>
                </c:pt>
                <c:pt idx="423">
                  <c:v>59.967507042677489</c:v>
                </c:pt>
                <c:pt idx="424">
                  <c:v>59.324943112786649</c:v>
                </c:pt>
                <c:pt idx="425">
                  <c:v>59.72720639574748</c:v>
                </c:pt>
                <c:pt idx="426">
                  <c:v>60.12706667223901</c:v>
                </c:pt>
                <c:pt idx="427">
                  <c:v>60.086696163554777</c:v>
                </c:pt>
                <c:pt idx="428">
                  <c:v>59.502765591514851</c:v>
                </c:pt>
                <c:pt idx="429">
                  <c:v>58.654023706558071</c:v>
                </c:pt>
                <c:pt idx="430">
                  <c:v>59.208156998378669</c:v>
                </c:pt>
                <c:pt idx="431">
                  <c:v>60.560569039300745</c:v>
                </c:pt>
                <c:pt idx="432">
                  <c:v>59.839667098510724</c:v>
                </c:pt>
                <c:pt idx="433">
                  <c:v>61.067603404323073</c:v>
                </c:pt>
                <c:pt idx="434">
                  <c:v>60.411582638204145</c:v>
                </c:pt>
                <c:pt idx="435">
                  <c:v>59.063976610220664</c:v>
                </c:pt>
                <c:pt idx="436">
                  <c:v>59.419621567677069</c:v>
                </c:pt>
                <c:pt idx="437">
                  <c:v>59.292742826098028</c:v>
                </c:pt>
                <c:pt idx="438">
                  <c:v>59.01399407565922</c:v>
                </c:pt>
                <c:pt idx="439">
                  <c:v>58.773212827435351</c:v>
                </c:pt>
                <c:pt idx="440">
                  <c:v>59.303316054562949</c:v>
                </c:pt>
                <c:pt idx="441">
                  <c:v>58.562228859430803</c:v>
                </c:pt>
                <c:pt idx="442">
                  <c:v>56.90847980725848</c:v>
                </c:pt>
                <c:pt idx="443">
                  <c:v>57.104084533859513</c:v>
                </c:pt>
                <c:pt idx="444">
                  <c:v>57.305937077280724</c:v>
                </c:pt>
                <c:pt idx="445">
                  <c:v>57.364570435131633</c:v>
                </c:pt>
                <c:pt idx="446">
                  <c:v>56.872915311512834</c:v>
                </c:pt>
                <c:pt idx="447">
                  <c:v>57.074767854934038</c:v>
                </c:pt>
                <c:pt idx="448">
                  <c:v>57.395809519232529</c:v>
                </c:pt>
                <c:pt idx="449">
                  <c:v>55.514736055064418</c:v>
                </c:pt>
                <c:pt idx="450">
                  <c:v>55.633925175941698</c:v>
                </c:pt>
                <c:pt idx="451">
                  <c:v>56.064063333946415</c:v>
                </c:pt>
                <c:pt idx="452">
                  <c:v>55.811747654669901</c:v>
                </c:pt>
                <c:pt idx="453">
                  <c:v>55.289334048244072</c:v>
                </c:pt>
                <c:pt idx="454">
                  <c:v>53.984501535414118</c:v>
                </c:pt>
                <c:pt idx="455">
                  <c:v>54.097442839471221</c:v>
                </c:pt>
                <c:pt idx="456">
                  <c:v>53.854739186071917</c:v>
                </c:pt>
                <c:pt idx="457">
                  <c:v>54.364657158857398</c:v>
                </c:pt>
                <c:pt idx="458">
                  <c:v>54.425693523177621</c:v>
                </c:pt>
                <c:pt idx="459">
                  <c:v>55.788678792564625</c:v>
                </c:pt>
                <c:pt idx="460">
                  <c:v>55.376322882432731</c:v>
                </c:pt>
                <c:pt idx="461">
                  <c:v>56.758051602280283</c:v>
                </c:pt>
                <c:pt idx="462">
                  <c:v>56.285139929122032</c:v>
                </c:pt>
                <c:pt idx="463">
                  <c:v>55.415732188529255</c:v>
                </c:pt>
                <c:pt idx="464">
                  <c:v>54.555936473813695</c:v>
                </c:pt>
                <c:pt idx="465">
                  <c:v>54.107054865348431</c:v>
                </c:pt>
                <c:pt idx="466">
                  <c:v>53.366448271510151</c:v>
                </c:pt>
                <c:pt idx="467">
                  <c:v>53.206888641948623</c:v>
                </c:pt>
                <c:pt idx="468">
                  <c:v>52.127938737232896</c:v>
                </c:pt>
                <c:pt idx="469">
                  <c:v>51.797285047057201</c:v>
                </c:pt>
                <c:pt idx="470">
                  <c:v>51.864569228197617</c:v>
                </c:pt>
                <c:pt idx="471">
                  <c:v>51.877545463131831</c:v>
                </c:pt>
                <c:pt idx="472">
                  <c:v>50.875011164139828</c:v>
                </c:pt>
                <c:pt idx="473">
                  <c:v>51.301304511793674</c:v>
                </c:pt>
                <c:pt idx="474">
                  <c:v>49.987821175674242</c:v>
                </c:pt>
                <c:pt idx="475">
                  <c:v>50.217067992845479</c:v>
                </c:pt>
                <c:pt idx="476">
                  <c:v>49.364961898831666</c:v>
                </c:pt>
                <c:pt idx="477">
                  <c:v>48.791123953962803</c:v>
                </c:pt>
                <c:pt idx="478">
                  <c:v>50.142094191003309</c:v>
                </c:pt>
                <c:pt idx="479">
                  <c:v>49.677833341134537</c:v>
                </c:pt>
                <c:pt idx="480">
                  <c:v>49.676391537252961</c:v>
                </c:pt>
                <c:pt idx="481">
                  <c:v>51.176828776683926</c:v>
                </c:pt>
                <c:pt idx="482">
                  <c:v>52.213005166246134</c:v>
                </c:pt>
                <c:pt idx="483">
                  <c:v>53.137682055632808</c:v>
                </c:pt>
                <c:pt idx="484">
                  <c:v>53.109807180588923</c:v>
                </c:pt>
                <c:pt idx="485">
                  <c:v>51.538721550960531</c:v>
                </c:pt>
                <c:pt idx="486">
                  <c:v>52.213966368833852</c:v>
                </c:pt>
                <c:pt idx="487">
                  <c:v>52.58643237157537</c:v>
                </c:pt>
                <c:pt idx="488">
                  <c:v>53.15594490479949</c:v>
                </c:pt>
                <c:pt idx="489">
                  <c:v>53.038678189097638</c:v>
                </c:pt>
                <c:pt idx="490">
                  <c:v>53.129992434931054</c:v>
                </c:pt>
                <c:pt idx="491">
                  <c:v>52.924775682452825</c:v>
                </c:pt>
                <c:pt idx="492">
                  <c:v>51.884273881245882</c:v>
                </c:pt>
                <c:pt idx="493">
                  <c:v>51.759798146136141</c:v>
                </c:pt>
                <c:pt idx="494">
                  <c:v>50.334815309841183</c:v>
                </c:pt>
                <c:pt idx="495">
                  <c:v>50.145458400060342</c:v>
                </c:pt>
                <c:pt idx="496">
                  <c:v>50.232447234249008</c:v>
                </c:pt>
                <c:pt idx="497">
                  <c:v>49.813362906003071</c:v>
                </c:pt>
                <c:pt idx="498">
                  <c:v>49.993107789906716</c:v>
                </c:pt>
                <c:pt idx="499">
                  <c:v>49.602378937998516</c:v>
                </c:pt>
                <c:pt idx="500">
                  <c:v>49.900351740191731</c:v>
                </c:pt>
                <c:pt idx="501">
                  <c:v>49.648997263502942</c:v>
                </c:pt>
                <c:pt idx="502">
                  <c:v>49.669182517845059</c:v>
                </c:pt>
                <c:pt idx="503">
                  <c:v>48.644059958041645</c:v>
                </c:pt>
                <c:pt idx="504">
                  <c:v>47.18495442988263</c:v>
                </c:pt>
                <c:pt idx="505">
                  <c:v>47.193605253172109</c:v>
                </c:pt>
                <c:pt idx="506">
                  <c:v>46.851897733237635</c:v>
                </c:pt>
                <c:pt idx="507">
                  <c:v>46.456362868390841</c:v>
                </c:pt>
                <c:pt idx="508">
                  <c:v>46.631301739355884</c:v>
                </c:pt>
                <c:pt idx="509">
                  <c:v>46.817294440079706</c:v>
                </c:pt>
                <c:pt idx="510">
                  <c:v>44.840100717139599</c:v>
                </c:pt>
                <c:pt idx="511">
                  <c:v>44.900656480165956</c:v>
                </c:pt>
                <c:pt idx="512">
                  <c:v>45.017923195867802</c:v>
                </c:pt>
                <c:pt idx="513">
                  <c:v>43.840930627204621</c:v>
                </c:pt>
                <c:pt idx="514">
                  <c:v>42.480348364286911</c:v>
                </c:pt>
                <c:pt idx="515">
                  <c:v>43.02054421858557</c:v>
                </c:pt>
                <c:pt idx="516">
                  <c:v>42.53657871566854</c:v>
                </c:pt>
                <c:pt idx="517">
                  <c:v>43.530462191371058</c:v>
                </c:pt>
                <c:pt idx="518">
                  <c:v>43.814016954748467</c:v>
                </c:pt>
                <c:pt idx="519">
                  <c:v>43.538632413366678</c:v>
                </c:pt>
                <c:pt idx="520">
                  <c:v>44.332585750823434</c:v>
                </c:pt>
                <c:pt idx="521">
                  <c:v>44.664200643586838</c:v>
                </c:pt>
                <c:pt idx="522">
                  <c:v>44.268185177446185</c:v>
                </c:pt>
                <c:pt idx="523">
                  <c:v>44.964576452249347</c:v>
                </c:pt>
                <c:pt idx="524">
                  <c:v>45.763816403938556</c:v>
                </c:pt>
                <c:pt idx="525">
                  <c:v>44.46138689757791</c:v>
                </c:pt>
                <c:pt idx="526">
                  <c:v>45.372126349442645</c:v>
                </c:pt>
                <c:pt idx="527">
                  <c:v>44.128810802226781</c:v>
                </c:pt>
                <c:pt idx="528">
                  <c:v>43.759709008542281</c:v>
                </c:pt>
                <c:pt idx="529">
                  <c:v>43.029195041875056</c:v>
                </c:pt>
                <c:pt idx="530">
                  <c:v>44.012024687818787</c:v>
                </c:pt>
                <c:pt idx="531">
                  <c:v>43.812575150866884</c:v>
                </c:pt>
                <c:pt idx="532">
                  <c:v>43.727028120559801</c:v>
                </c:pt>
                <c:pt idx="533">
                  <c:v>42.953260037445176</c:v>
                </c:pt>
                <c:pt idx="534">
                  <c:v>43.532865197840351</c:v>
                </c:pt>
                <c:pt idx="535">
                  <c:v>43.518927760318412</c:v>
                </c:pt>
                <c:pt idx="536">
                  <c:v>43.482882663278914</c:v>
                </c:pt>
                <c:pt idx="537">
                  <c:v>44.21579963641544</c:v>
                </c:pt>
                <c:pt idx="538">
                  <c:v>44.433992623827884</c:v>
                </c:pt>
                <c:pt idx="539">
                  <c:v>45.15825877367493</c:v>
                </c:pt>
                <c:pt idx="540">
                  <c:v>45.969033156416778</c:v>
                </c:pt>
                <c:pt idx="541">
                  <c:v>46.167521490780963</c:v>
                </c:pt>
                <c:pt idx="542">
                  <c:v>45.999791639223815</c:v>
                </c:pt>
                <c:pt idx="543">
                  <c:v>45.617233009311242</c:v>
                </c:pt>
                <c:pt idx="544">
                  <c:v>44.505602216613021</c:v>
                </c:pt>
                <c:pt idx="545">
                  <c:v>44.238387897226858</c:v>
                </c:pt>
                <c:pt idx="546">
                  <c:v>45.212086118587251</c:v>
                </c:pt>
                <c:pt idx="547">
                  <c:v>44.394102716437501</c:v>
                </c:pt>
                <c:pt idx="548">
                  <c:v>44.472921328630541</c:v>
                </c:pt>
                <c:pt idx="549">
                  <c:v>43.716454892094873</c:v>
                </c:pt>
                <c:pt idx="550">
                  <c:v>43.749135780077353</c:v>
                </c:pt>
                <c:pt idx="551">
                  <c:v>43.905331200581855</c:v>
                </c:pt>
                <c:pt idx="552">
                  <c:v>43.110416660537389</c:v>
                </c:pt>
                <c:pt idx="553">
                  <c:v>42.639907993848432</c:v>
                </c:pt>
                <c:pt idx="554">
                  <c:v>42.639907993848432</c:v>
                </c:pt>
                <c:pt idx="555">
                  <c:v>41.335556082312351</c:v>
                </c:pt>
                <c:pt idx="556">
                  <c:v>42.281860029922719</c:v>
                </c:pt>
                <c:pt idx="557">
                  <c:v>41.746470188562661</c:v>
                </c:pt>
                <c:pt idx="558">
                  <c:v>40.972702105448036</c:v>
                </c:pt>
                <c:pt idx="559">
                  <c:v>42.278015219571849</c:v>
                </c:pt>
                <c:pt idx="560">
                  <c:v>42.154981288343684</c:v>
                </c:pt>
                <c:pt idx="561">
                  <c:v>42.597615079988756</c:v>
                </c:pt>
                <c:pt idx="562">
                  <c:v>42.271286801457798</c:v>
                </c:pt>
                <c:pt idx="563">
                  <c:v>42.662976855953723</c:v>
                </c:pt>
                <c:pt idx="564">
                  <c:v>45.634054054596341</c:v>
                </c:pt>
                <c:pt idx="565">
                  <c:v>45.554754841109435</c:v>
                </c:pt>
                <c:pt idx="566">
                  <c:v>44.204265205362788</c:v>
                </c:pt>
                <c:pt idx="567">
                  <c:v>43.916385030340635</c:v>
                </c:pt>
                <c:pt idx="568">
                  <c:v>44.785792770933405</c:v>
                </c:pt>
                <c:pt idx="569">
                  <c:v>44.477727341569135</c:v>
                </c:pt>
                <c:pt idx="570">
                  <c:v>45.251014823389902</c:v>
                </c:pt>
                <c:pt idx="571">
                  <c:v>44.667564852643842</c:v>
                </c:pt>
                <c:pt idx="572">
                  <c:v>44.263859765801428</c:v>
                </c:pt>
                <c:pt idx="573">
                  <c:v>43.695789036458891</c:v>
                </c:pt>
                <c:pt idx="574">
                  <c:v>43.327167844068256</c:v>
                </c:pt>
                <c:pt idx="575">
                  <c:v>43.430016520954297</c:v>
                </c:pt>
                <c:pt idx="576">
                  <c:v>43.48576627104206</c:v>
                </c:pt>
                <c:pt idx="577">
                  <c:v>43.759709008542274</c:v>
                </c:pt>
                <c:pt idx="578">
                  <c:v>43.120028686414592</c:v>
                </c:pt>
                <c:pt idx="579">
                  <c:v>42.78601078718188</c:v>
                </c:pt>
                <c:pt idx="580">
                  <c:v>43.191157677905878</c:v>
                </c:pt>
                <c:pt idx="581">
                  <c:v>43.073890962204032</c:v>
                </c:pt>
                <c:pt idx="582">
                  <c:v>43.912059618695906</c:v>
                </c:pt>
                <c:pt idx="583">
                  <c:v>43.828434993564265</c:v>
                </c:pt>
                <c:pt idx="584">
                  <c:v>43.298331766436661</c:v>
                </c:pt>
                <c:pt idx="585">
                  <c:v>42.877805634309141</c:v>
                </c:pt>
                <c:pt idx="586">
                  <c:v>43.603513588037764</c:v>
                </c:pt>
                <c:pt idx="587">
                  <c:v>43.814497556042312</c:v>
                </c:pt>
                <c:pt idx="588">
                  <c:v>43.629946659200073</c:v>
                </c:pt>
                <c:pt idx="589">
                  <c:v>43.778452459002807</c:v>
                </c:pt>
                <c:pt idx="590">
                  <c:v>44.138422828103955</c:v>
                </c:pt>
                <c:pt idx="591">
                  <c:v>43.510757538322771</c:v>
                </c:pt>
                <c:pt idx="592">
                  <c:v>43.454527186941142</c:v>
                </c:pt>
                <c:pt idx="593">
                  <c:v>43.526136779726279</c:v>
                </c:pt>
                <c:pt idx="594">
                  <c:v>43.808249739222106</c:v>
                </c:pt>
                <c:pt idx="595">
                  <c:v>43.825551385801063</c:v>
                </c:pt>
                <c:pt idx="596">
                  <c:v>44.499835001086666</c:v>
                </c:pt>
                <c:pt idx="597">
                  <c:v>44.766088117885118</c:v>
                </c:pt>
                <c:pt idx="598">
                  <c:v>44.203304002775042</c:v>
                </c:pt>
                <c:pt idx="599">
                  <c:v>44.221086250647865</c:v>
                </c:pt>
                <c:pt idx="600">
                  <c:v>43.789506288761572</c:v>
                </c:pt>
                <c:pt idx="601">
                  <c:v>43.094076216546128</c:v>
                </c:pt>
                <c:pt idx="602">
                  <c:v>42.734105847444972</c:v>
                </c:pt>
                <c:pt idx="603">
                  <c:v>42.522641278146565</c:v>
                </c:pt>
                <c:pt idx="604">
                  <c:v>42.610591314922949</c:v>
                </c:pt>
                <c:pt idx="605">
                  <c:v>42.82590069457224</c:v>
                </c:pt>
                <c:pt idx="606">
                  <c:v>42.682681509001952</c:v>
                </c:pt>
                <c:pt idx="607">
                  <c:v>42.431807633607022</c:v>
                </c:pt>
                <c:pt idx="608">
                  <c:v>42.393359530098223</c:v>
                </c:pt>
                <c:pt idx="609">
                  <c:v>41.839706839571484</c:v>
                </c:pt>
                <c:pt idx="610">
                  <c:v>41.102945056084074</c:v>
                </c:pt>
                <c:pt idx="611">
                  <c:v>40.393577546346691</c:v>
                </c:pt>
                <c:pt idx="612">
                  <c:v>39.727464153056708</c:v>
                </c:pt>
                <c:pt idx="613">
                  <c:v>39.751974819043568</c:v>
                </c:pt>
                <c:pt idx="614">
                  <c:v>39.867319129569971</c:v>
                </c:pt>
                <c:pt idx="615">
                  <c:v>39.955269166346355</c:v>
                </c:pt>
                <c:pt idx="616">
                  <c:v>40.267660007355367</c:v>
                </c:pt>
                <c:pt idx="617">
                  <c:v>38.655242666455003</c:v>
                </c:pt>
                <c:pt idx="618">
                  <c:v>37.350410153625056</c:v>
                </c:pt>
                <c:pt idx="619">
                  <c:v>36.733798693602658</c:v>
                </c:pt>
                <c:pt idx="620">
                  <c:v>36.584331691212192</c:v>
                </c:pt>
                <c:pt idx="621">
                  <c:v>37.05195675013799</c:v>
                </c:pt>
                <c:pt idx="622">
                  <c:v>36.993803993580926</c:v>
                </c:pt>
                <c:pt idx="623">
                  <c:v>36.58529289379991</c:v>
                </c:pt>
                <c:pt idx="624">
                  <c:v>35.836035476672144</c:v>
                </c:pt>
                <c:pt idx="625">
                  <c:v>34.956054507614461</c:v>
                </c:pt>
                <c:pt idx="626">
                  <c:v>35.22615243476379</c:v>
                </c:pt>
                <c:pt idx="627">
                  <c:v>35.475103904983278</c:v>
                </c:pt>
                <c:pt idx="628">
                  <c:v>35.496730963206986</c:v>
                </c:pt>
                <c:pt idx="629">
                  <c:v>35.814889019742317</c:v>
                </c:pt>
                <c:pt idx="630">
                  <c:v>35.155504044566371</c:v>
                </c:pt>
                <c:pt idx="631">
                  <c:v>35.73895401531243</c:v>
                </c:pt>
                <c:pt idx="632">
                  <c:v>35.581316790926344</c:v>
                </c:pt>
                <c:pt idx="633">
                  <c:v>34.843113203557358</c:v>
                </c:pt>
                <c:pt idx="634">
                  <c:v>34.923373619631981</c:v>
                </c:pt>
                <c:pt idx="635">
                  <c:v>34.070306323030451</c:v>
                </c:pt>
                <c:pt idx="636">
                  <c:v>34.102987211012938</c:v>
                </c:pt>
                <c:pt idx="637">
                  <c:v>35.815850222330035</c:v>
                </c:pt>
                <c:pt idx="638">
                  <c:v>36.386804559435731</c:v>
                </c:pt>
                <c:pt idx="639">
                  <c:v>37.26486312331798</c:v>
                </c:pt>
                <c:pt idx="640">
                  <c:v>37.08704064458977</c:v>
                </c:pt>
                <c:pt idx="641">
                  <c:v>38.134751465204609</c:v>
                </c:pt>
                <c:pt idx="642">
                  <c:v>36.347875854633067</c:v>
                </c:pt>
                <c:pt idx="643">
                  <c:v>36.420446650005928</c:v>
                </c:pt>
                <c:pt idx="644">
                  <c:v>36.487730831146337</c:v>
                </c:pt>
                <c:pt idx="645">
                  <c:v>36.059034477023197</c:v>
                </c:pt>
                <c:pt idx="646">
                  <c:v>36.563185234282351</c:v>
                </c:pt>
                <c:pt idx="647">
                  <c:v>36.305582940773384</c:v>
                </c:pt>
                <c:pt idx="648">
                  <c:v>35.772115504588768</c:v>
                </c:pt>
                <c:pt idx="649">
                  <c:v>36.157077140970642</c:v>
                </c:pt>
                <c:pt idx="650">
                  <c:v>37.956928986476406</c:v>
                </c:pt>
                <c:pt idx="651">
                  <c:v>39.056064145534265</c:v>
                </c:pt>
                <c:pt idx="652">
                  <c:v>38.793175237792838</c:v>
                </c:pt>
                <c:pt idx="653">
                  <c:v>40.393096945052839</c:v>
                </c:pt>
                <c:pt idx="654">
                  <c:v>41.477814065294893</c:v>
                </c:pt>
                <c:pt idx="655">
                  <c:v>40.49594562193888</c:v>
                </c:pt>
                <c:pt idx="656">
                  <c:v>40.425297231741453</c:v>
                </c:pt>
                <c:pt idx="657">
                  <c:v>40.767004751675927</c:v>
                </c:pt>
                <c:pt idx="658">
                  <c:v>40.524781699570482</c:v>
                </c:pt>
                <c:pt idx="659">
                  <c:v>40.373392292004574</c:v>
                </c:pt>
                <c:pt idx="660">
                  <c:v>39.111333294328169</c:v>
                </c:pt>
                <c:pt idx="661">
                  <c:v>38.745595709700702</c:v>
                </c:pt>
                <c:pt idx="662">
                  <c:v>38.279893055950346</c:v>
                </c:pt>
                <c:pt idx="663">
                  <c:v>39.039243100249166</c:v>
                </c:pt>
                <c:pt idx="664">
                  <c:v>38.967152906170163</c:v>
                </c:pt>
                <c:pt idx="665">
                  <c:v>38.89794631985432</c:v>
                </c:pt>
                <c:pt idx="666">
                  <c:v>39.081055412814983</c:v>
                </c:pt>
                <c:pt idx="667">
                  <c:v>39.809646974306773</c:v>
                </c:pt>
                <c:pt idx="668">
                  <c:v>40.004290498320074</c:v>
                </c:pt>
                <c:pt idx="669">
                  <c:v>40.004290498320074</c:v>
                </c:pt>
                <c:pt idx="670">
                  <c:v>40.329176972969442</c:v>
                </c:pt>
                <c:pt idx="671">
                  <c:v>40.329176972969442</c:v>
                </c:pt>
                <c:pt idx="672">
                  <c:v>41.536928024439661</c:v>
                </c:pt>
                <c:pt idx="673">
                  <c:v>41.460993020009781</c:v>
                </c:pt>
                <c:pt idx="674">
                  <c:v>40.628110977750367</c:v>
                </c:pt>
                <c:pt idx="675">
                  <c:v>40.307069313451876</c:v>
                </c:pt>
                <c:pt idx="676">
                  <c:v>42.274170409220929</c:v>
                </c:pt>
                <c:pt idx="677">
                  <c:v>42.488999187576354</c:v>
                </c:pt>
                <c:pt idx="678">
                  <c:v>43.812575150866834</c:v>
                </c:pt>
                <c:pt idx="679">
                  <c:v>43.896199775998483</c:v>
                </c:pt>
                <c:pt idx="680">
                  <c:v>44.289812235669835</c:v>
                </c:pt>
                <c:pt idx="681">
                  <c:v>43.561701275471911</c:v>
                </c:pt>
                <c:pt idx="682">
                  <c:v>42.53273390531762</c:v>
                </c:pt>
                <c:pt idx="683">
                  <c:v>40.780461587904</c:v>
                </c:pt>
                <c:pt idx="684">
                  <c:v>40.520456287925732</c:v>
                </c:pt>
                <c:pt idx="685">
                  <c:v>43.288239139265578</c:v>
                </c:pt>
                <c:pt idx="686">
                  <c:v>43.122431692883865</c:v>
                </c:pt>
                <c:pt idx="687">
                  <c:v>41.581143343474793</c:v>
                </c:pt>
                <c:pt idx="688">
                  <c:v>41.292782567158781</c:v>
                </c:pt>
                <c:pt idx="689">
                  <c:v>41.313929024088623</c:v>
                </c:pt>
                <c:pt idx="690">
                  <c:v>40.64781563079864</c:v>
                </c:pt>
                <c:pt idx="691">
                  <c:v>38.628328993998849</c:v>
                </c:pt>
                <c:pt idx="692">
                  <c:v>39.774563079854993</c:v>
                </c:pt>
                <c:pt idx="693">
                  <c:v>39.961516983166533</c:v>
                </c:pt>
                <c:pt idx="694">
                  <c:v>40.074458287223642</c:v>
                </c:pt>
                <c:pt idx="695">
                  <c:v>41.711866895404718</c:v>
                </c:pt>
                <c:pt idx="696">
                  <c:v>39.887023782618236</c:v>
                </c:pt>
                <c:pt idx="697">
                  <c:v>38.305364924524916</c:v>
                </c:pt>
                <c:pt idx="698">
                  <c:v>35.484715930860482</c:v>
                </c:pt>
                <c:pt idx="699">
                  <c:v>34.870988078601243</c:v>
                </c:pt>
                <c:pt idx="700">
                  <c:v>33.650741393490655</c:v>
                </c:pt>
                <c:pt idx="701">
                  <c:v>36.467064975510354</c:v>
                </c:pt>
                <c:pt idx="702">
                  <c:v>36.980347157352853</c:v>
                </c:pt>
                <c:pt idx="703">
                  <c:v>34.369240327811383</c:v>
                </c:pt>
                <c:pt idx="704">
                  <c:v>34.336559439828903</c:v>
                </c:pt>
                <c:pt idx="705">
                  <c:v>35.898994246167824</c:v>
                </c:pt>
                <c:pt idx="706">
                  <c:v>36.757348157001822</c:v>
                </c:pt>
                <c:pt idx="707">
                  <c:v>38.412539013055721</c:v>
                </c:pt>
                <c:pt idx="708">
                  <c:v>37.837259264305281</c:v>
                </c:pt>
                <c:pt idx="709">
                  <c:v>37.650785962287593</c:v>
                </c:pt>
                <c:pt idx="710">
                  <c:v>36.296451516190068</c:v>
                </c:pt>
                <c:pt idx="711">
                  <c:v>35.520280426606142</c:v>
                </c:pt>
                <c:pt idx="712">
                  <c:v>36.258484013975128</c:v>
                </c:pt>
                <c:pt idx="713">
                  <c:v>37.299947017769782</c:v>
                </c:pt>
                <c:pt idx="714">
                  <c:v>37.3465653432742</c:v>
                </c:pt>
                <c:pt idx="715">
                  <c:v>38.134270863910764</c:v>
                </c:pt>
                <c:pt idx="716">
                  <c:v>39.23436722555634</c:v>
                </c:pt>
                <c:pt idx="717">
                  <c:v>41.143796166062188</c:v>
                </c:pt>
                <c:pt idx="718">
                  <c:v>40.637723003627585</c:v>
                </c:pt>
                <c:pt idx="719">
                  <c:v>38.995988983801773</c:v>
                </c:pt>
                <c:pt idx="720">
                  <c:v>39.188229501345781</c:v>
                </c:pt>
                <c:pt idx="721">
                  <c:v>40.605522716938971</c:v>
                </c:pt>
                <c:pt idx="722">
                  <c:v>40.309472319921198</c:v>
                </c:pt>
                <c:pt idx="723">
                  <c:v>39.371819195600303</c:v>
                </c:pt>
                <c:pt idx="724">
                  <c:v>38.708589410073479</c:v>
                </c:pt>
                <c:pt idx="725">
                  <c:v>38.597089909897953</c:v>
                </c:pt>
                <c:pt idx="726">
                  <c:v>37.684908654151641</c:v>
                </c:pt>
                <c:pt idx="727">
                  <c:v>37.050995547550279</c:v>
                </c:pt>
                <c:pt idx="728">
                  <c:v>34.857050641079304</c:v>
                </c:pt>
                <c:pt idx="729">
                  <c:v>32.735195928687332</c:v>
                </c:pt>
                <c:pt idx="730">
                  <c:v>31.834549103993659</c:v>
                </c:pt>
                <c:pt idx="731">
                  <c:v>34.082801956670821</c:v>
                </c:pt>
                <c:pt idx="732">
                  <c:v>34.240439181056907</c:v>
                </c:pt>
                <c:pt idx="733">
                  <c:v>34.355302890289451</c:v>
                </c:pt>
                <c:pt idx="734">
                  <c:v>34.701816423162519</c:v>
                </c:pt>
                <c:pt idx="735">
                  <c:v>35.147333822570765</c:v>
                </c:pt>
                <c:pt idx="736">
                  <c:v>33.661795223249449</c:v>
                </c:pt>
                <c:pt idx="737">
                  <c:v>34.112599236890148</c:v>
                </c:pt>
                <c:pt idx="738">
                  <c:v>34.82388915180298</c:v>
                </c:pt>
                <c:pt idx="739">
                  <c:v>35.626012711255349</c:v>
                </c:pt>
                <c:pt idx="740">
                  <c:v>34.109715629126995</c:v>
                </c:pt>
                <c:pt idx="741">
                  <c:v>35.50922659684737</c:v>
                </c:pt>
                <c:pt idx="742">
                  <c:v>37.525829625883993</c:v>
                </c:pt>
                <c:pt idx="743">
                  <c:v>37.145674002440721</c:v>
                </c:pt>
                <c:pt idx="744">
                  <c:v>35.9307139315626</c:v>
                </c:pt>
                <c:pt idx="745">
                  <c:v>35.929272127681024</c:v>
                </c:pt>
                <c:pt idx="746">
                  <c:v>35.783649935641435</c:v>
                </c:pt>
                <c:pt idx="747">
                  <c:v>36.249833190685656</c:v>
                </c:pt>
                <c:pt idx="748">
                  <c:v>35.291514210728785</c:v>
                </c:pt>
                <c:pt idx="749">
                  <c:v>36.137372487922413</c:v>
                </c:pt>
                <c:pt idx="750">
                  <c:v>35.924946716036288</c:v>
                </c:pt>
                <c:pt idx="751">
                  <c:v>35.094467680246183</c:v>
                </c:pt>
                <c:pt idx="752">
                  <c:v>35.161271260092725</c:v>
                </c:pt>
                <c:pt idx="753">
                  <c:v>35.585642202571123</c:v>
                </c:pt>
                <c:pt idx="754">
                  <c:v>35.905722664281889</c:v>
                </c:pt>
                <c:pt idx="755">
                  <c:v>37.326380088932098</c:v>
                </c:pt>
                <c:pt idx="756">
                  <c:v>37.506605574129608</c:v>
                </c:pt>
                <c:pt idx="757">
                  <c:v>37.610415453603373</c:v>
                </c:pt>
                <c:pt idx="758">
                  <c:v>36.884707499874743</c:v>
                </c:pt>
                <c:pt idx="759">
                  <c:v>36.179184800488237</c:v>
                </c:pt>
                <c:pt idx="760">
                  <c:v>36.532426751475349</c:v>
                </c:pt>
                <c:pt idx="761">
                  <c:v>35.491444348974554</c:v>
                </c:pt>
                <c:pt idx="762">
                  <c:v>34.183728228381447</c:v>
                </c:pt>
                <c:pt idx="763">
                  <c:v>33.910746693468958</c:v>
                </c:pt>
                <c:pt idx="764">
                  <c:v>34.563403250530854</c:v>
                </c:pt>
                <c:pt idx="765">
                  <c:v>33.637765158556462</c:v>
                </c:pt>
                <c:pt idx="766">
                  <c:v>33.127847185770982</c:v>
                </c:pt>
                <c:pt idx="767">
                  <c:v>32.60495297805128</c:v>
                </c:pt>
                <c:pt idx="768">
                  <c:v>32.646765290617104</c:v>
                </c:pt>
                <c:pt idx="769">
                  <c:v>32.13156070359917</c:v>
                </c:pt>
                <c:pt idx="770">
                  <c:v>32.495375883051203</c:v>
                </c:pt>
                <c:pt idx="771">
                  <c:v>32.376186762173916</c:v>
                </c:pt>
                <c:pt idx="772">
                  <c:v>33.245113901472827</c:v>
                </c:pt>
                <c:pt idx="773">
                  <c:v>32.604472376757421</c:v>
                </c:pt>
                <c:pt idx="774">
                  <c:v>32.226239158489584</c:v>
                </c:pt>
                <c:pt idx="775">
                  <c:v>31.334723758379255</c:v>
                </c:pt>
                <c:pt idx="776">
                  <c:v>32.026789621537681</c:v>
                </c:pt>
                <c:pt idx="777">
                  <c:v>32.640998075090785</c:v>
                </c:pt>
                <c:pt idx="778">
                  <c:v>31.89846907607706</c:v>
                </c:pt>
                <c:pt idx="779">
                  <c:v>32.566504874542488</c:v>
                </c:pt>
                <c:pt idx="780">
                  <c:v>32.450679962722226</c:v>
                </c:pt>
                <c:pt idx="781">
                  <c:v>31.564451176844351</c:v>
                </c:pt>
                <c:pt idx="782">
                  <c:v>30.955048736229852</c:v>
                </c:pt>
                <c:pt idx="783">
                  <c:v>30.940630697414047</c:v>
                </c:pt>
                <c:pt idx="784">
                  <c:v>31.120856182611554</c:v>
                </c:pt>
                <c:pt idx="785">
                  <c:v>31.713437577940958</c:v>
                </c:pt>
                <c:pt idx="786">
                  <c:v>31.056455609234316</c:v>
                </c:pt>
                <c:pt idx="787">
                  <c:v>30.739739356580561</c:v>
                </c:pt>
                <c:pt idx="788">
                  <c:v>30.674377580615598</c:v>
                </c:pt>
                <c:pt idx="789">
                  <c:v>29.469990738202398</c:v>
                </c:pt>
                <c:pt idx="790">
                  <c:v>28.75149180388167</c:v>
                </c:pt>
                <c:pt idx="791">
                  <c:v>28.494370111666562</c:v>
                </c:pt>
                <c:pt idx="792">
                  <c:v>28.542430241052568</c:v>
                </c:pt>
                <c:pt idx="793">
                  <c:v>28.688533034386012</c:v>
                </c:pt>
                <c:pt idx="794">
                  <c:v>27.983490936293368</c:v>
                </c:pt>
                <c:pt idx="795">
                  <c:v>27.602374110262378</c:v>
                </c:pt>
                <c:pt idx="796">
                  <c:v>27.205397441534004</c:v>
                </c:pt>
                <c:pt idx="797">
                  <c:v>27.8292179209643</c:v>
                </c:pt>
                <c:pt idx="798">
                  <c:v>27.269317413617379</c:v>
                </c:pt>
                <c:pt idx="799">
                  <c:v>26.584460569866856</c:v>
                </c:pt>
                <c:pt idx="800">
                  <c:v>26.015909239230457</c:v>
                </c:pt>
                <c:pt idx="801">
                  <c:v>27.091975536183032</c:v>
                </c:pt>
                <c:pt idx="802">
                  <c:v>27.314974536534077</c:v>
                </c:pt>
                <c:pt idx="803">
                  <c:v>27.4601161272798</c:v>
                </c:pt>
                <c:pt idx="804">
                  <c:v>27.517788282543005</c:v>
                </c:pt>
                <c:pt idx="805">
                  <c:v>28.125268317982066</c:v>
                </c:pt>
                <c:pt idx="806">
                  <c:v>27.899866311161716</c:v>
                </c:pt>
                <c:pt idx="807">
                  <c:v>28.466495236622677</c:v>
                </c:pt>
                <c:pt idx="808">
                  <c:v>28.440062165460379</c:v>
                </c:pt>
                <c:pt idx="809">
                  <c:v>27.893618494341538</c:v>
                </c:pt>
                <c:pt idx="810">
                  <c:v>27.9037111215126</c:v>
                </c:pt>
                <c:pt idx="811">
                  <c:v>27.493277616556142</c:v>
                </c:pt>
                <c:pt idx="812">
                  <c:v>27.247690355393679</c:v>
                </c:pt>
                <c:pt idx="813">
                  <c:v>27.18088677554713</c:v>
                </c:pt>
                <c:pt idx="814">
                  <c:v>26.991049264472426</c:v>
                </c:pt>
                <c:pt idx="815">
                  <c:v>26.785351910700339</c:v>
                </c:pt>
                <c:pt idx="816">
                  <c:v>26.603684621621248</c:v>
                </c:pt>
                <c:pt idx="817">
                  <c:v>26.37924381738862</c:v>
                </c:pt>
                <c:pt idx="818">
                  <c:v>27.065542465020723</c:v>
                </c:pt>
                <c:pt idx="819">
                  <c:v>28.008001602280221</c:v>
                </c:pt>
                <c:pt idx="820">
                  <c:v>28.529934607412201</c:v>
                </c:pt>
                <c:pt idx="821">
                  <c:v>29.25612316243469</c:v>
                </c:pt>
                <c:pt idx="822">
                  <c:v>29.412318582939196</c:v>
                </c:pt>
                <c:pt idx="823">
                  <c:v>29.77565316109737</c:v>
                </c:pt>
                <c:pt idx="824">
                  <c:v>30.754157395396366</c:v>
                </c:pt>
                <c:pt idx="825">
                  <c:v>30.691198625900707</c:v>
                </c:pt>
                <c:pt idx="826">
                  <c:v>31.387109299410014</c:v>
                </c:pt>
                <c:pt idx="827">
                  <c:v>32.212301720967659</c:v>
                </c:pt>
                <c:pt idx="828">
                  <c:v>31.14296384212912</c:v>
                </c:pt>
                <c:pt idx="829">
                  <c:v>31.12662339813788</c:v>
                </c:pt>
                <c:pt idx="830">
                  <c:v>32.675120766954855</c:v>
                </c:pt>
                <c:pt idx="831">
                  <c:v>33.427742393139638</c:v>
                </c:pt>
                <c:pt idx="832">
                  <c:v>34.628284425201961</c:v>
                </c:pt>
                <c:pt idx="833">
                  <c:v>34.438446914127255</c:v>
                </c:pt>
                <c:pt idx="834">
                  <c:v>34.617711196737034</c:v>
                </c:pt>
                <c:pt idx="835">
                  <c:v>35.01516846675927</c:v>
                </c:pt>
                <c:pt idx="836">
                  <c:v>34.984890585246092</c:v>
                </c:pt>
                <c:pt idx="837">
                  <c:v>36.996687601344114</c:v>
                </c:pt>
                <c:pt idx="838">
                  <c:v>36.704962615971084</c:v>
                </c:pt>
                <c:pt idx="839">
                  <c:v>37.457103640862009</c:v>
                </c:pt>
                <c:pt idx="840">
                  <c:v>38.111682603099354</c:v>
                </c:pt>
                <c:pt idx="841">
                  <c:v>38.560564211564611</c:v>
                </c:pt>
                <c:pt idx="842">
                  <c:v>38.213089476103818</c:v>
                </c:pt>
                <c:pt idx="843">
                  <c:v>37.549379089283129</c:v>
                </c:pt>
                <c:pt idx="844">
                  <c:v>36.423810859062975</c:v>
                </c:pt>
                <c:pt idx="845">
                  <c:v>36.245027177747048</c:v>
                </c:pt>
                <c:pt idx="846">
                  <c:v>36.464181367747216</c:v>
                </c:pt>
                <c:pt idx="847">
                  <c:v>36.63046941542278</c:v>
                </c:pt>
                <c:pt idx="848">
                  <c:v>37.413368923120757</c:v>
                </c:pt>
                <c:pt idx="849">
                  <c:v>37.533038645291903</c:v>
                </c:pt>
                <c:pt idx="850">
                  <c:v>36.803485881212396</c:v>
                </c:pt>
                <c:pt idx="851">
                  <c:v>36.436787093997204</c:v>
                </c:pt>
                <c:pt idx="852">
                  <c:v>36.297893320071658</c:v>
                </c:pt>
                <c:pt idx="853">
                  <c:v>36.4055480098963</c:v>
                </c:pt>
                <c:pt idx="854">
                  <c:v>36.406028611190159</c:v>
                </c:pt>
                <c:pt idx="855">
                  <c:v>36.134008278865387</c:v>
                </c:pt>
                <c:pt idx="856">
                  <c:v>36.436306492703331</c:v>
                </c:pt>
                <c:pt idx="857">
                  <c:v>37.013989247923071</c:v>
                </c:pt>
                <c:pt idx="858">
                  <c:v>36.962084308186192</c:v>
                </c:pt>
                <c:pt idx="859">
                  <c:v>36.796276861804486</c:v>
                </c:pt>
                <c:pt idx="860">
                  <c:v>36.743891320773741</c:v>
                </c:pt>
                <c:pt idx="861">
                  <c:v>35.781246929172127</c:v>
                </c:pt>
                <c:pt idx="862">
                  <c:v>35.513552008492105</c:v>
                </c:pt>
                <c:pt idx="863">
                  <c:v>36.154193533207504</c:v>
                </c:pt>
                <c:pt idx="864">
                  <c:v>36.434864688821754</c:v>
                </c:pt>
                <c:pt idx="865">
                  <c:v>36.163324957790842</c:v>
                </c:pt>
                <c:pt idx="866">
                  <c:v>35.357837189281454</c:v>
                </c:pt>
                <c:pt idx="867">
                  <c:v>35.782208131759845</c:v>
                </c:pt>
                <c:pt idx="868">
                  <c:v>34.886847921298632</c:v>
                </c:pt>
                <c:pt idx="869">
                  <c:v>34.551868819478194</c:v>
                </c:pt>
                <c:pt idx="870">
                  <c:v>33.454656065595778</c:v>
                </c:pt>
                <c:pt idx="871">
                  <c:v>33.500793789806337</c:v>
                </c:pt>
                <c:pt idx="872">
                  <c:v>33.747342253556532</c:v>
                </c:pt>
                <c:pt idx="873">
                  <c:v>33.928528941341753</c:v>
                </c:pt>
                <c:pt idx="874">
                  <c:v>33.479647332876496</c:v>
                </c:pt>
                <c:pt idx="875">
                  <c:v>34.362992510991205</c:v>
                </c:pt>
                <c:pt idx="876">
                  <c:v>33.418610968556273</c:v>
                </c:pt>
                <c:pt idx="877">
                  <c:v>34.028494010464634</c:v>
                </c:pt>
                <c:pt idx="878">
                  <c:v>33.594991643402899</c:v>
                </c:pt>
                <c:pt idx="879">
                  <c:v>33.515211828622135</c:v>
                </c:pt>
                <c:pt idx="880">
                  <c:v>32.829393782283887</c:v>
                </c:pt>
                <c:pt idx="881">
                  <c:v>33.04230015546387</c:v>
                </c:pt>
                <c:pt idx="882">
                  <c:v>32.786139665836487</c:v>
                </c:pt>
                <c:pt idx="883">
                  <c:v>32.634750258270579</c:v>
                </c:pt>
                <c:pt idx="884">
                  <c:v>32.239215393423784</c:v>
                </c:pt>
                <c:pt idx="885">
                  <c:v>32.128196494542124</c:v>
                </c:pt>
                <c:pt idx="886">
                  <c:v>32.884182329783933</c:v>
                </c:pt>
                <c:pt idx="887">
                  <c:v>33.806936813995165</c:v>
                </c:pt>
                <c:pt idx="888">
                  <c:v>34.915683998930227</c:v>
                </c:pt>
                <c:pt idx="889">
                  <c:v>35.247779492987497</c:v>
                </c:pt>
                <c:pt idx="890">
                  <c:v>35.583719797395652</c:v>
                </c:pt>
                <c:pt idx="891">
                  <c:v>36.105652802527629</c:v>
                </c:pt>
                <c:pt idx="892">
                  <c:v>36.668436917637706</c:v>
                </c:pt>
                <c:pt idx="893">
                  <c:v>36.476196400093698</c:v>
                </c:pt>
                <c:pt idx="894">
                  <c:v>36.530984947593737</c:v>
                </c:pt>
                <c:pt idx="895">
                  <c:v>36.391129971080474</c:v>
                </c:pt>
                <c:pt idx="896">
                  <c:v>37.116837924809097</c:v>
                </c:pt>
                <c:pt idx="897">
                  <c:v>37.018314659567793</c:v>
                </c:pt>
                <c:pt idx="898">
                  <c:v>37.600803427726134</c:v>
                </c:pt>
                <c:pt idx="899">
                  <c:v>37.459506647331288</c:v>
                </c:pt>
                <c:pt idx="900">
                  <c:v>37.843026479831586</c:v>
                </c:pt>
                <c:pt idx="901">
                  <c:v>37.992012880928193</c:v>
                </c:pt>
                <c:pt idx="902">
                  <c:v>38.36784309272673</c:v>
                </c:pt>
                <c:pt idx="903">
                  <c:v>38.206361057989767</c:v>
                </c:pt>
                <c:pt idx="904">
                  <c:v>37.717589542134128</c:v>
                </c:pt>
                <c:pt idx="905">
                  <c:v>37.839662270774582</c:v>
                </c:pt>
                <c:pt idx="906">
                  <c:v>38.383222334130259</c:v>
                </c:pt>
                <c:pt idx="907">
                  <c:v>37.890606007923743</c:v>
                </c:pt>
                <c:pt idx="908">
                  <c:v>37.581098774677898</c:v>
                </c:pt>
                <c:pt idx="909">
                  <c:v>38.430321260928544</c:v>
                </c:pt>
                <c:pt idx="910">
                  <c:v>38.332278596981105</c:v>
                </c:pt>
                <c:pt idx="911">
                  <c:v>38.729255265709476</c:v>
                </c:pt>
                <c:pt idx="912">
                  <c:v>38.735983683823513</c:v>
                </c:pt>
                <c:pt idx="913">
                  <c:v>39.253110676016888</c:v>
                </c:pt>
                <c:pt idx="914">
                  <c:v>39.060389557179022</c:v>
                </c:pt>
                <c:pt idx="915">
                  <c:v>39.063273164942181</c:v>
                </c:pt>
                <c:pt idx="916">
                  <c:v>39.059428354591304</c:v>
                </c:pt>
                <c:pt idx="917">
                  <c:v>39.748610609986564</c:v>
                </c:pt>
                <c:pt idx="918">
                  <c:v>38.805190270139349</c:v>
                </c:pt>
                <c:pt idx="919">
                  <c:v>38.047282029722105</c:v>
                </c:pt>
                <c:pt idx="920">
                  <c:v>37.426825759348823</c:v>
                </c:pt>
                <c:pt idx="921">
                  <c:v>37.827647238428078</c:v>
                </c:pt>
                <c:pt idx="922">
                  <c:v>37.741619606827136</c:v>
                </c:pt>
                <c:pt idx="923">
                  <c:v>38.281334859831937</c:v>
                </c:pt>
                <c:pt idx="924">
                  <c:v>38.678311528560315</c:v>
                </c:pt>
                <c:pt idx="925">
                  <c:v>39.137766365490492</c:v>
                </c:pt>
                <c:pt idx="926">
                  <c:v>39.007523414854425</c:v>
                </c:pt>
                <c:pt idx="927">
                  <c:v>38.760974951104238</c:v>
                </c:pt>
                <c:pt idx="928">
                  <c:v>38.679272731148032</c:v>
                </c:pt>
                <c:pt idx="929">
                  <c:v>38.924859992310502</c:v>
                </c:pt>
                <c:pt idx="930">
                  <c:v>39.448234801324062</c:v>
                </c:pt>
                <c:pt idx="931">
                  <c:v>39.659218769328618</c:v>
                </c:pt>
                <c:pt idx="932">
                  <c:v>39.636149907223334</c:v>
                </c:pt>
                <c:pt idx="933">
                  <c:v>39.109891490446614</c:v>
                </c:pt>
                <c:pt idx="934">
                  <c:v>39.435739167683707</c:v>
                </c:pt>
                <c:pt idx="935">
                  <c:v>39.382392424065252</c:v>
                </c:pt>
                <c:pt idx="936">
                  <c:v>38.823933720599911</c:v>
                </c:pt>
                <c:pt idx="937">
                  <c:v>38.219817894217869</c:v>
                </c:pt>
                <c:pt idx="938">
                  <c:v>38.873435653867496</c:v>
                </c:pt>
                <c:pt idx="939">
                  <c:v>38.749921121345466</c:v>
                </c:pt>
                <c:pt idx="940">
                  <c:v>38.803748466257794</c:v>
                </c:pt>
                <c:pt idx="941">
                  <c:v>38.130426053559908</c:v>
                </c:pt>
                <c:pt idx="942">
                  <c:v>38.030941585730886</c:v>
                </c:pt>
                <c:pt idx="943">
                  <c:v>37.972308227879964</c:v>
                </c:pt>
                <c:pt idx="944">
                  <c:v>38.543743166279519</c:v>
                </c:pt>
                <c:pt idx="945">
                  <c:v>38.567292629678654</c:v>
                </c:pt>
                <c:pt idx="946">
                  <c:v>38.73310007606036</c:v>
                </c:pt>
                <c:pt idx="947">
                  <c:v>38.661971084569082</c:v>
                </c:pt>
                <c:pt idx="948">
                  <c:v>38.958021481586854</c:v>
                </c:pt>
                <c:pt idx="949">
                  <c:v>39.08345841928432</c:v>
                </c:pt>
                <c:pt idx="950">
                  <c:v>39.252149473429185</c:v>
                </c:pt>
                <c:pt idx="951">
                  <c:v>39.662582978385643</c:v>
                </c:pt>
                <c:pt idx="952">
                  <c:v>39.602988417946996</c:v>
                </c:pt>
                <c:pt idx="953">
                  <c:v>40.09079873121491</c:v>
                </c:pt>
                <c:pt idx="954">
                  <c:v>39.937006317179709</c:v>
                </c:pt>
                <c:pt idx="955">
                  <c:v>39.452560212968812</c:v>
                </c:pt>
                <c:pt idx="956">
                  <c:v>39.554928288560994</c:v>
                </c:pt>
                <c:pt idx="957">
                  <c:v>39.528975818692558</c:v>
                </c:pt>
                <c:pt idx="958">
                  <c:v>39.367013182661736</c:v>
                </c:pt>
                <c:pt idx="959">
                  <c:v>39.238692637201112</c:v>
                </c:pt>
                <c:pt idx="960">
                  <c:v>38.76193615369197</c:v>
                </c:pt>
                <c:pt idx="961">
                  <c:v>39.565501517025922</c:v>
                </c:pt>
                <c:pt idx="962">
                  <c:v>40.232095511609764</c:v>
                </c:pt>
                <c:pt idx="963">
                  <c:v>39.821181405359454</c:v>
                </c:pt>
                <c:pt idx="964">
                  <c:v>39.357401156784533</c:v>
                </c:pt>
                <c:pt idx="965">
                  <c:v>39.62846028652158</c:v>
                </c:pt>
                <c:pt idx="966">
                  <c:v>39.053661139065007</c:v>
                </c:pt>
                <c:pt idx="967">
                  <c:v>38.925340593604382</c:v>
                </c:pt>
                <c:pt idx="968">
                  <c:v>39.268489917420439</c:v>
                </c:pt>
                <c:pt idx="969">
                  <c:v>38.868149039635043</c:v>
                </c:pt>
                <c:pt idx="970">
                  <c:v>39.533781831631167</c:v>
                </c:pt>
                <c:pt idx="971">
                  <c:v>39.696705670249713</c:v>
                </c:pt>
                <c:pt idx="972">
                  <c:v>39.891349194263022</c:v>
                </c:pt>
                <c:pt idx="973">
                  <c:v>40.558423790140729</c:v>
                </c:pt>
                <c:pt idx="974">
                  <c:v>40.133091645074614</c:v>
                </c:pt>
                <c:pt idx="975">
                  <c:v>40.458458721017848</c:v>
                </c:pt>
                <c:pt idx="976">
                  <c:v>40.282078046171222</c:v>
                </c:pt>
                <c:pt idx="977">
                  <c:v>40.50940245816701</c:v>
                </c:pt>
                <c:pt idx="978">
                  <c:v>41.19185629544824</c:v>
                </c:pt>
                <c:pt idx="979">
                  <c:v>40.615134742816217</c:v>
                </c:pt>
                <c:pt idx="980">
                  <c:v>40.769888359439143</c:v>
                </c:pt>
                <c:pt idx="981">
                  <c:v>39.55588949114874</c:v>
                </c:pt>
                <c:pt idx="982">
                  <c:v>39.773601877267332</c:v>
                </c:pt>
                <c:pt idx="983">
                  <c:v>39.398252266762654</c:v>
                </c:pt>
                <c:pt idx="984">
                  <c:v>40.237382125842245</c:v>
                </c:pt>
                <c:pt idx="985">
                  <c:v>40.567074613430215</c:v>
                </c:pt>
                <c:pt idx="986">
                  <c:v>40.473837962421371</c:v>
                </c:pt>
                <c:pt idx="987">
                  <c:v>40.511805464636318</c:v>
                </c:pt>
                <c:pt idx="988">
                  <c:v>40.81890969141287</c:v>
                </c:pt>
                <c:pt idx="989">
                  <c:v>40.681938322662759</c:v>
                </c:pt>
                <c:pt idx="990">
                  <c:v>40.445963087377493</c:v>
                </c:pt>
                <c:pt idx="991">
                  <c:v>40.63676180103991</c:v>
                </c:pt>
                <c:pt idx="992">
                  <c:v>40.32052614968002</c:v>
                </c:pt>
                <c:pt idx="993">
                  <c:v>40.122999017903552</c:v>
                </c:pt>
                <c:pt idx="994">
                  <c:v>39.920185271894624</c:v>
                </c:pt>
                <c:pt idx="995">
                  <c:v>40.066288065228072</c:v>
                </c:pt>
                <c:pt idx="996">
                  <c:v>39.90720903696041</c:v>
                </c:pt>
                <c:pt idx="997">
                  <c:v>39.733711969876943</c:v>
                </c:pt>
                <c:pt idx="998">
                  <c:v>39.858668306280542</c:v>
                </c:pt>
                <c:pt idx="999">
                  <c:v>40.05331183029385</c:v>
                </c:pt>
                <c:pt idx="1000">
                  <c:v>40.023995151368389</c:v>
                </c:pt>
                <c:pt idx="1001">
                  <c:v>40.230173106434343</c:v>
                </c:pt>
                <c:pt idx="1002">
                  <c:v>40.34407561307917</c:v>
                </c:pt>
                <c:pt idx="1003">
                  <c:v>40.485852994767875</c:v>
                </c:pt>
                <c:pt idx="1004">
                  <c:v>40.985197739088434</c:v>
                </c:pt>
                <c:pt idx="1005">
                  <c:v>41.364872761237855</c:v>
                </c:pt>
                <c:pt idx="1006">
                  <c:v>41.412452289329991</c:v>
                </c:pt>
                <c:pt idx="1007">
                  <c:v>41.835862029220671</c:v>
                </c:pt>
                <c:pt idx="1008">
                  <c:v>41.464837830360736</c:v>
                </c:pt>
                <c:pt idx="1009">
                  <c:v>41.045753502114799</c:v>
                </c:pt>
                <c:pt idx="1010">
                  <c:v>41.114960088430642</c:v>
                </c:pt>
                <c:pt idx="1011">
                  <c:v>40.686744335601368</c:v>
                </c:pt>
                <c:pt idx="1012">
                  <c:v>39.770237668210314</c:v>
                </c:pt>
                <c:pt idx="1013">
                  <c:v>39.953827362464843</c:v>
                </c:pt>
                <c:pt idx="1014">
                  <c:v>39.564540314438226</c:v>
                </c:pt>
                <c:pt idx="1015">
                  <c:v>39.216104376389715</c:v>
                </c:pt>
                <c:pt idx="1016">
                  <c:v>39.467939454372363</c:v>
                </c:pt>
                <c:pt idx="1017">
                  <c:v>38.939758632420201</c:v>
                </c:pt>
                <c:pt idx="1018">
                  <c:v>38.776354192507796</c:v>
                </c:pt>
                <c:pt idx="1019">
                  <c:v>38.395717967770658</c:v>
                </c:pt>
                <c:pt idx="1020">
                  <c:v>38.570656838735701</c:v>
                </c:pt>
                <c:pt idx="1021">
                  <c:v>38.25490178866967</c:v>
                </c:pt>
                <c:pt idx="1022">
                  <c:v>38.59805111248572</c:v>
                </c:pt>
                <c:pt idx="1023">
                  <c:v>38.59805111248572</c:v>
                </c:pt>
                <c:pt idx="1024">
                  <c:v>38.928224201367549</c:v>
                </c:pt>
                <c:pt idx="1025">
                  <c:v>39.123828927968574</c:v>
                </c:pt>
                <c:pt idx="1026">
                  <c:v>38.829220334832385</c:v>
                </c:pt>
                <c:pt idx="1027">
                  <c:v>38.6115079487138</c:v>
                </c:pt>
                <c:pt idx="1028">
                  <c:v>38.054971650423902</c:v>
                </c:pt>
                <c:pt idx="1029">
                  <c:v>37.798811160796511</c:v>
                </c:pt>
                <c:pt idx="1030">
                  <c:v>37.5537045009279</c:v>
                </c:pt>
                <c:pt idx="1031">
                  <c:v>37.434034778756754</c:v>
                </c:pt>
                <c:pt idx="1032">
                  <c:v>37.501318959897148</c:v>
                </c:pt>
                <c:pt idx="1033">
                  <c:v>37.340798127747902</c:v>
                </c:pt>
                <c:pt idx="1034">
                  <c:v>37.280722966015404</c:v>
                </c:pt>
                <c:pt idx="1035">
                  <c:v>37.493629339195387</c:v>
                </c:pt>
                <c:pt idx="1036">
                  <c:v>37.793524546564043</c:v>
                </c:pt>
                <c:pt idx="1037">
                  <c:v>38.026616174086151</c:v>
                </c:pt>
                <c:pt idx="1038">
                  <c:v>37.965099208472068</c:v>
                </c:pt>
                <c:pt idx="1039">
                  <c:v>38.491357625248789</c:v>
                </c:pt>
                <c:pt idx="1040">
                  <c:v>38.383222334130288</c:v>
                </c:pt>
                <c:pt idx="1041">
                  <c:v>38.282776663713541</c:v>
                </c:pt>
                <c:pt idx="1042">
                  <c:v>38.247212167967902</c:v>
                </c:pt>
                <c:pt idx="1043">
                  <c:v>38.456273730797001</c:v>
                </c:pt>
                <c:pt idx="1044">
                  <c:v>38.579307662025165</c:v>
                </c:pt>
                <c:pt idx="1045">
                  <c:v>38.895062712091189</c:v>
                </c:pt>
                <c:pt idx="1046">
                  <c:v>39.051258132595692</c:v>
                </c:pt>
                <c:pt idx="1047">
                  <c:v>38.848924987880629</c:v>
                </c:pt>
                <c:pt idx="1048">
                  <c:v>39.288675171762542</c:v>
                </c:pt>
                <c:pt idx="1049">
                  <c:v>39.495333728122347</c:v>
                </c:pt>
                <c:pt idx="1050">
                  <c:v>39.53762664198203</c:v>
                </c:pt>
                <c:pt idx="1051">
                  <c:v>39.873086345096318</c:v>
                </c:pt>
                <c:pt idx="1052">
                  <c:v>39.967284198692887</c:v>
                </c:pt>
                <c:pt idx="1053">
                  <c:v>40.598794298824949</c:v>
                </c:pt>
                <c:pt idx="1054">
                  <c:v>40.62811097775041</c:v>
                </c:pt>
                <c:pt idx="1055">
                  <c:v>41.115921291018331</c:v>
                </c:pt>
                <c:pt idx="1056">
                  <c:v>41.076031383627949</c:v>
                </c:pt>
                <c:pt idx="1057">
                  <c:v>41.331711271961488</c:v>
                </c:pt>
                <c:pt idx="1058">
                  <c:v>40.923200172180472</c:v>
                </c:pt>
                <c:pt idx="1059">
                  <c:v>41.601809199110818</c:v>
                </c:pt>
                <c:pt idx="1060">
                  <c:v>41.919967255646142</c:v>
                </c:pt>
                <c:pt idx="1061">
                  <c:v>41.879596746961901</c:v>
                </c:pt>
                <c:pt idx="1062">
                  <c:v>41.673418791895955</c:v>
                </c:pt>
                <c:pt idx="1063">
                  <c:v>42.484673775931668</c:v>
                </c:pt>
                <c:pt idx="1064">
                  <c:v>42.754771703080998</c:v>
                </c:pt>
                <c:pt idx="1065">
                  <c:v>42.723052017686243</c:v>
                </c:pt>
                <c:pt idx="1066">
                  <c:v>42.776879362598564</c:v>
                </c:pt>
                <c:pt idx="1067">
                  <c:v>42.73747005650204</c:v>
                </c:pt>
                <c:pt idx="1068">
                  <c:v>43.307943792313878</c:v>
                </c:pt>
                <c:pt idx="1069">
                  <c:v>43.793351099112499</c:v>
                </c:pt>
                <c:pt idx="1070">
                  <c:v>43.7524999891344</c:v>
                </c:pt>
                <c:pt idx="1071">
                  <c:v>43.866402495779219</c:v>
                </c:pt>
                <c:pt idx="1072">
                  <c:v>43.832279803915156</c:v>
                </c:pt>
                <c:pt idx="1073">
                  <c:v>43.565546085822852</c:v>
                </c:pt>
                <c:pt idx="1074">
                  <c:v>43.457891395998203</c:v>
                </c:pt>
                <c:pt idx="1075">
                  <c:v>43.440589749419239</c:v>
                </c:pt>
                <c:pt idx="1076">
                  <c:v>42.919617946874979</c:v>
                </c:pt>
                <c:pt idx="1077">
                  <c:v>42.241970122532358</c:v>
                </c:pt>
                <c:pt idx="1078">
                  <c:v>42.874441425252144</c:v>
                </c:pt>
                <c:pt idx="1079">
                  <c:v>42.88405345112934</c:v>
                </c:pt>
                <c:pt idx="1080">
                  <c:v>42.713920593102891</c:v>
                </c:pt>
                <c:pt idx="1081">
                  <c:v>43.081580582905801</c:v>
                </c:pt>
                <c:pt idx="1082">
                  <c:v>42.946531619331139</c:v>
                </c:pt>
                <c:pt idx="1083">
                  <c:v>42.179491954330551</c:v>
                </c:pt>
                <c:pt idx="1084">
                  <c:v>41.303836396917596</c:v>
                </c:pt>
                <c:pt idx="1085">
                  <c:v>42.042039984286582</c:v>
                </c:pt>
                <c:pt idx="1086">
                  <c:v>42.021854729944465</c:v>
                </c:pt>
                <c:pt idx="1087">
                  <c:v>42.203522019023552</c:v>
                </c:pt>
                <c:pt idx="1088">
                  <c:v>40.861202605272531</c:v>
                </c:pt>
                <c:pt idx="1089">
                  <c:v>39.853862293341933</c:v>
                </c:pt>
                <c:pt idx="1090">
                  <c:v>39.733711969876929</c:v>
                </c:pt>
                <c:pt idx="1091">
                  <c:v>38.140999282024829</c:v>
                </c:pt>
                <c:pt idx="1092">
                  <c:v>38.140999282024829</c:v>
                </c:pt>
                <c:pt idx="1093">
                  <c:v>40.052350627706119</c:v>
                </c:pt>
                <c:pt idx="1094">
                  <c:v>39.306457419635372</c:v>
                </c:pt>
                <c:pt idx="1095">
                  <c:v>40.718464020996109</c:v>
                </c:pt>
                <c:pt idx="1096">
                  <c:v>40.378198304943211</c:v>
                </c:pt>
                <c:pt idx="1097">
                  <c:v>40.380601311412512</c:v>
                </c:pt>
                <c:pt idx="1098">
                  <c:v>41.699371261764398</c:v>
                </c:pt>
                <c:pt idx="1099">
                  <c:v>40.437792865381851</c:v>
                </c:pt>
                <c:pt idx="1100">
                  <c:v>39.747168806105009</c:v>
                </c:pt>
                <c:pt idx="1101">
                  <c:v>39.562617909262769</c:v>
                </c:pt>
                <c:pt idx="1102">
                  <c:v>39.562617909262769</c:v>
                </c:pt>
                <c:pt idx="1103">
                  <c:v>39.700069879306731</c:v>
                </c:pt>
                <c:pt idx="1104">
                  <c:v>38.55575819862603</c:v>
                </c:pt>
                <c:pt idx="1105">
                  <c:v>39.418918122398622</c:v>
                </c:pt>
                <c:pt idx="1106">
                  <c:v>40.222483485732567</c:v>
                </c:pt>
                <c:pt idx="1107">
                  <c:v>40.223925289614151</c:v>
                </c:pt>
                <c:pt idx="1108">
                  <c:v>40.437792865381859</c:v>
                </c:pt>
                <c:pt idx="1109">
                  <c:v>40.315720136741419</c:v>
                </c:pt>
                <c:pt idx="1110">
                  <c:v>40.605522716939007</c:v>
                </c:pt>
                <c:pt idx="1111">
                  <c:v>41.266830097290388</c:v>
                </c:pt>
                <c:pt idx="1112">
                  <c:v>40.544486352618783</c:v>
                </c:pt>
                <c:pt idx="1113">
                  <c:v>40.268140608649276</c:v>
                </c:pt>
                <c:pt idx="1114">
                  <c:v>40.010538315140302</c:v>
                </c:pt>
                <c:pt idx="1115">
                  <c:v>40.369547481653733</c:v>
                </c:pt>
                <c:pt idx="1116">
                  <c:v>41.479736470470371</c:v>
                </c:pt>
                <c:pt idx="1117">
                  <c:v>41.986770835492685</c:v>
                </c:pt>
                <c:pt idx="1118">
                  <c:v>42.670185875361632</c:v>
                </c:pt>
                <c:pt idx="1119">
                  <c:v>42.840799334681932</c:v>
                </c:pt>
                <c:pt idx="1120">
                  <c:v>42.74948508884853</c:v>
                </c:pt>
                <c:pt idx="1121">
                  <c:v>42.245334331589369</c:v>
                </c:pt>
                <c:pt idx="1122">
                  <c:v>42.266000187225352</c:v>
                </c:pt>
                <c:pt idx="1123">
                  <c:v>42.643752804199323</c:v>
                </c:pt>
                <c:pt idx="1124">
                  <c:v>43.215668343892752</c:v>
                </c:pt>
                <c:pt idx="1125">
                  <c:v>42.786971989769611</c:v>
                </c:pt>
                <c:pt idx="1126">
                  <c:v>42.076162676150645</c:v>
                </c:pt>
                <c:pt idx="1127">
                  <c:v>41.464357229066842</c:v>
                </c:pt>
                <c:pt idx="1128">
                  <c:v>40.163369526587779</c:v>
                </c:pt>
                <c:pt idx="1129">
                  <c:v>40.146067880008815</c:v>
                </c:pt>
                <c:pt idx="1130">
                  <c:v>39.612600443824192</c:v>
                </c:pt>
                <c:pt idx="1131">
                  <c:v>39.507348760468844</c:v>
                </c:pt>
                <c:pt idx="1132">
                  <c:v>39.599624208889971</c:v>
                </c:pt>
                <c:pt idx="1133">
                  <c:v>40.301782699219451</c:v>
                </c:pt>
                <c:pt idx="1134">
                  <c:v>40.751625510272419</c:v>
                </c:pt>
                <c:pt idx="1135">
                  <c:v>40.420010617509007</c:v>
                </c:pt>
                <c:pt idx="1136">
                  <c:v>40.869372827268123</c:v>
                </c:pt>
                <c:pt idx="1137">
                  <c:v>40.604080913057395</c:v>
                </c:pt>
                <c:pt idx="1138">
                  <c:v>40.916471754066407</c:v>
                </c:pt>
                <c:pt idx="1139">
                  <c:v>41.160617211347294</c:v>
                </c:pt>
                <c:pt idx="1140">
                  <c:v>40.884271467377786</c:v>
                </c:pt>
                <c:pt idx="1141">
                  <c:v>40.394058147640564</c:v>
                </c:pt>
                <c:pt idx="1142">
                  <c:v>40.564671606960864</c:v>
                </c:pt>
                <c:pt idx="1143">
                  <c:v>40.609367527289848</c:v>
                </c:pt>
                <c:pt idx="1144">
                  <c:v>40.950594445930463</c:v>
                </c:pt>
                <c:pt idx="1145">
                  <c:v>40.933773400645364</c:v>
                </c:pt>
                <c:pt idx="1146">
                  <c:v>41.182244269570987</c:v>
                </c:pt>
                <c:pt idx="1147">
                  <c:v>41.379290800053596</c:v>
                </c:pt>
                <c:pt idx="1148">
                  <c:v>41.482139476939643</c:v>
                </c:pt>
                <c:pt idx="1149">
                  <c:v>41.389383427224665</c:v>
                </c:pt>
                <c:pt idx="1150">
                  <c:v>41.637854296150287</c:v>
                </c:pt>
                <c:pt idx="1151">
                  <c:v>41.572011918891469</c:v>
                </c:pt>
                <c:pt idx="1152">
                  <c:v>41.892092380602243</c:v>
                </c:pt>
                <c:pt idx="1153">
                  <c:v>42.07375966968133</c:v>
                </c:pt>
                <c:pt idx="1154">
                  <c:v>42.182375562093689</c:v>
                </c:pt>
                <c:pt idx="1155">
                  <c:v>42.162190307751565</c:v>
                </c:pt>
                <c:pt idx="1156">
                  <c:v>42.000227671720737</c:v>
                </c:pt>
                <c:pt idx="1157">
                  <c:v>42.308293101085006</c:v>
                </c:pt>
                <c:pt idx="1158">
                  <c:v>41.660923158255564</c:v>
                </c:pt>
                <c:pt idx="1159">
                  <c:v>41.076992586215646</c:v>
                </c:pt>
                <c:pt idx="1160">
                  <c:v>41.015956221895422</c:v>
                </c:pt>
                <c:pt idx="1161">
                  <c:v>41.534525017970381</c:v>
                </c:pt>
                <c:pt idx="1162">
                  <c:v>41.316812631851796</c:v>
                </c:pt>
                <c:pt idx="1163">
                  <c:v>41.801258736062692</c:v>
                </c:pt>
                <c:pt idx="1164">
                  <c:v>41.716672908343334</c:v>
                </c:pt>
                <c:pt idx="1165">
                  <c:v>41.33171127196146</c:v>
                </c:pt>
                <c:pt idx="1166">
                  <c:v>40.736246268868904</c:v>
                </c:pt>
                <c:pt idx="1167">
                  <c:v>41.030374260711241</c:v>
                </c:pt>
                <c:pt idx="1168">
                  <c:v>40.585337462596868</c:v>
                </c:pt>
                <c:pt idx="1169">
                  <c:v>40.243149341368536</c:v>
                </c:pt>
                <c:pt idx="1170">
                  <c:v>40.612251135053022</c:v>
                </c:pt>
                <c:pt idx="1171">
                  <c:v>41.12841692465868</c:v>
                </c:pt>
                <c:pt idx="1172">
                  <c:v>41.12841692465868</c:v>
                </c:pt>
                <c:pt idx="1173">
                  <c:v>41.384577414286071</c:v>
                </c:pt>
                <c:pt idx="1174">
                  <c:v>40.934734603233096</c:v>
                </c:pt>
                <c:pt idx="1175">
                  <c:v>41.891611779308391</c:v>
                </c:pt>
                <c:pt idx="1176">
                  <c:v>42.955182442620604</c:v>
                </c:pt>
                <c:pt idx="1177">
                  <c:v>43.399258038147259</c:v>
                </c:pt>
                <c:pt idx="1178">
                  <c:v>43.482402061985042</c:v>
                </c:pt>
                <c:pt idx="1179">
                  <c:v>42.891262470537221</c:v>
                </c:pt>
                <c:pt idx="1180">
                  <c:v>43.303137779375248</c:v>
                </c:pt>
                <c:pt idx="1181">
                  <c:v>43.517966557730681</c:v>
                </c:pt>
                <c:pt idx="1182">
                  <c:v>43.573716307818437</c:v>
                </c:pt>
                <c:pt idx="1183">
                  <c:v>43.743849165844885</c:v>
                </c:pt>
                <c:pt idx="1184">
                  <c:v>43.416079083432351</c:v>
                </c:pt>
                <c:pt idx="1185">
                  <c:v>43.610722607445652</c:v>
                </c:pt>
                <c:pt idx="1186">
                  <c:v>43.8217065754502</c:v>
                </c:pt>
                <c:pt idx="1187">
                  <c:v>43.903408795406406</c:v>
                </c:pt>
                <c:pt idx="1188">
                  <c:v>44.120159978937274</c:v>
                </c:pt>
                <c:pt idx="1189">
                  <c:v>44.334027554704988</c:v>
                </c:pt>
                <c:pt idx="1190">
                  <c:v>43.612164411327242</c:v>
                </c:pt>
                <c:pt idx="1191">
                  <c:v>43.099362830778603</c:v>
                </c:pt>
                <c:pt idx="1192">
                  <c:v>43.838527620735306</c:v>
                </c:pt>
                <c:pt idx="1193">
                  <c:v>43.768359831831752</c:v>
                </c:pt>
                <c:pt idx="1194">
                  <c:v>44.813667645977283</c:v>
                </c:pt>
                <c:pt idx="1195">
                  <c:v>44.71466377944212</c:v>
                </c:pt>
                <c:pt idx="1196">
                  <c:v>45.062619116196771</c:v>
                </c:pt>
                <c:pt idx="1197">
                  <c:v>45.15249155814859</c:v>
                </c:pt>
                <c:pt idx="1198">
                  <c:v>44.936220975911581</c:v>
                </c:pt>
                <c:pt idx="1199">
                  <c:v>45.615310604135786</c:v>
                </c:pt>
                <c:pt idx="1200">
                  <c:v>45.689803804684082</c:v>
                </c:pt>
                <c:pt idx="1201">
                  <c:v>45.772467227228006</c:v>
                </c:pt>
                <c:pt idx="1202">
                  <c:v>46.05698319319314</c:v>
                </c:pt>
                <c:pt idx="1203">
                  <c:v>46.467416698149592</c:v>
                </c:pt>
                <c:pt idx="1204">
                  <c:v>46.008442462513273</c:v>
                </c:pt>
                <c:pt idx="1205">
                  <c:v>46.496252775781194</c:v>
                </c:pt>
                <c:pt idx="1206">
                  <c:v>46.509229010715408</c:v>
                </c:pt>
                <c:pt idx="1207">
                  <c:v>46.211736809816053</c:v>
                </c:pt>
                <c:pt idx="1208">
                  <c:v>45.706144248675315</c:v>
                </c:pt>
                <c:pt idx="1209">
                  <c:v>45.58070731097785</c:v>
                </c:pt>
                <c:pt idx="1210">
                  <c:v>45.837348401899106</c:v>
                </c:pt>
                <c:pt idx="1211">
                  <c:v>46.397729510539889</c:v>
                </c:pt>
                <c:pt idx="1212">
                  <c:v>46.601504459136535</c:v>
                </c:pt>
                <c:pt idx="1213">
                  <c:v>46.831231877601624</c:v>
                </c:pt>
                <c:pt idx="1214">
                  <c:v>47.45024634409333</c:v>
                </c:pt>
                <c:pt idx="1215">
                  <c:v>47.165730378128202</c:v>
                </c:pt>
                <c:pt idx="1216">
                  <c:v>46.830751276307772</c:v>
                </c:pt>
                <c:pt idx="1217">
                  <c:v>46.411666948061843</c:v>
                </c:pt>
                <c:pt idx="1218">
                  <c:v>46.572187780211088</c:v>
                </c:pt>
                <c:pt idx="1219">
                  <c:v>46.558250342689149</c:v>
                </c:pt>
                <c:pt idx="1220">
                  <c:v>46.667827437689226</c:v>
                </c:pt>
                <c:pt idx="1221">
                  <c:v>47.240223578676506</c:v>
                </c:pt>
                <c:pt idx="1222">
                  <c:v>47.339227445211662</c:v>
                </c:pt>
                <c:pt idx="1223">
                  <c:v>47.211387501044904</c:v>
                </c:pt>
                <c:pt idx="1224">
                  <c:v>47.615092587887318</c:v>
                </c:pt>
                <c:pt idx="1225">
                  <c:v>47.354606686615192</c:v>
                </c:pt>
                <c:pt idx="1226">
                  <c:v>47.376233744838892</c:v>
                </c:pt>
                <c:pt idx="1227">
                  <c:v>47.10181040604482</c:v>
                </c:pt>
                <c:pt idx="1228">
                  <c:v>47.064804106417597</c:v>
                </c:pt>
                <c:pt idx="1229">
                  <c:v>46.163196079136206</c:v>
                </c:pt>
                <c:pt idx="1230">
                  <c:v>46.604868668193568</c:v>
                </c:pt>
                <c:pt idx="1231">
                  <c:v>46.988388500693866</c:v>
                </c:pt>
                <c:pt idx="1232">
                  <c:v>47.027797806790382</c:v>
                </c:pt>
                <c:pt idx="1233">
                  <c:v>46.51451562494789</c:v>
                </c:pt>
                <c:pt idx="1234">
                  <c:v>45.591280539442799</c:v>
                </c:pt>
                <c:pt idx="1235">
                  <c:v>45.707105451263061</c:v>
                </c:pt>
                <c:pt idx="1236">
                  <c:v>46.005558854750134</c:v>
                </c:pt>
                <c:pt idx="1237">
                  <c:v>46.439061221811869</c:v>
                </c:pt>
                <c:pt idx="1238">
                  <c:v>45.886850335166706</c:v>
                </c:pt>
                <c:pt idx="1239">
                  <c:v>45.698454627973582</c:v>
                </c:pt>
                <c:pt idx="1240">
                  <c:v>46.405899732535531</c:v>
                </c:pt>
                <c:pt idx="1241">
                  <c:v>47.455052357031938</c:v>
                </c:pt>
                <c:pt idx="1242">
                  <c:v>47.559342837799562</c:v>
                </c:pt>
                <c:pt idx="1243">
                  <c:v>47.325770608983596</c:v>
                </c:pt>
                <c:pt idx="1244">
                  <c:v>47.461780775145975</c:v>
                </c:pt>
                <c:pt idx="1245">
                  <c:v>47.204178481637008</c:v>
                </c:pt>
                <c:pt idx="1246">
                  <c:v>47.047983061132499</c:v>
                </c:pt>
                <c:pt idx="1247">
                  <c:v>46.891307039334123</c:v>
                </c:pt>
                <c:pt idx="1248">
                  <c:v>47.827518359773435</c:v>
                </c:pt>
                <c:pt idx="1249">
                  <c:v>48.299468830343976</c:v>
                </c:pt>
                <c:pt idx="1250">
                  <c:v>48.525351438458181</c:v>
                </c:pt>
                <c:pt idx="1251">
                  <c:v>48.173551291352652</c:v>
                </c:pt>
                <c:pt idx="1252">
                  <c:v>48.026487295431487</c:v>
                </c:pt>
                <c:pt idx="1253">
                  <c:v>48.127894168435951</c:v>
                </c:pt>
                <c:pt idx="1254">
                  <c:v>50.02578867788916</c:v>
                </c:pt>
                <c:pt idx="1255">
                  <c:v>50.296847807626207</c:v>
                </c:pt>
                <c:pt idx="1256">
                  <c:v>50.058469565871633</c:v>
                </c:pt>
                <c:pt idx="1257">
                  <c:v>50.089708649972543</c:v>
                </c:pt>
                <c:pt idx="1258">
                  <c:v>50.232447234248966</c:v>
                </c:pt>
                <c:pt idx="1259">
                  <c:v>50.635191118503656</c:v>
                </c:pt>
                <c:pt idx="1260">
                  <c:v>50.298770212801642</c:v>
                </c:pt>
                <c:pt idx="1261">
                  <c:v>51.562751615653497</c:v>
                </c:pt>
                <c:pt idx="1262">
                  <c:v>51.320047962254179</c:v>
                </c:pt>
                <c:pt idx="1263">
                  <c:v>52.207718552013631</c:v>
                </c:pt>
                <c:pt idx="1264">
                  <c:v>51.767968368131726</c:v>
                </c:pt>
                <c:pt idx="1265">
                  <c:v>51.767968368131726</c:v>
                </c:pt>
                <c:pt idx="1266">
                  <c:v>51.159046528811082</c:v>
                </c:pt>
                <c:pt idx="1267">
                  <c:v>52.069305379381952</c:v>
                </c:pt>
                <c:pt idx="1268">
                  <c:v>52.502807746443686</c:v>
                </c:pt>
                <c:pt idx="1269">
                  <c:v>52.974758217014212</c:v>
                </c:pt>
                <c:pt idx="1270">
                  <c:v>52.89449780093959</c:v>
                </c:pt>
                <c:pt idx="1271">
                  <c:v>52.676785414821005</c:v>
                </c:pt>
                <c:pt idx="1272">
                  <c:v>52.938232518680856</c:v>
                </c:pt>
                <c:pt idx="1273">
                  <c:v>52.100544463482841</c:v>
                </c:pt>
                <c:pt idx="1274">
                  <c:v>51.631477600675467</c:v>
                </c:pt>
                <c:pt idx="1275">
                  <c:v>52.819523999097427</c:v>
                </c:pt>
                <c:pt idx="1276">
                  <c:v>52.936790714799272</c:v>
                </c:pt>
                <c:pt idx="1277">
                  <c:v>54.344471904515267</c:v>
                </c:pt>
                <c:pt idx="1278">
                  <c:v>54.327650859230168</c:v>
                </c:pt>
                <c:pt idx="1279">
                  <c:v>54.516046566423285</c:v>
                </c:pt>
                <c:pt idx="1280">
                  <c:v>54.10321005499754</c:v>
                </c:pt>
                <c:pt idx="1281">
                  <c:v>53.526488502365517</c:v>
                </c:pt>
                <c:pt idx="1282">
                  <c:v>53.608190722321723</c:v>
                </c:pt>
                <c:pt idx="1283">
                  <c:v>52.875754350479056</c:v>
                </c:pt>
                <c:pt idx="1284">
                  <c:v>52.21636937530311</c:v>
                </c:pt>
                <c:pt idx="1285">
                  <c:v>52.15389120710131</c:v>
                </c:pt>
                <c:pt idx="1286">
                  <c:v>52.305280614667211</c:v>
                </c:pt>
                <c:pt idx="1287">
                  <c:v>51.593990699754386</c:v>
                </c:pt>
                <c:pt idx="1288">
                  <c:v>51.839097359623004</c:v>
                </c:pt>
                <c:pt idx="1289">
                  <c:v>51.580533863526313</c:v>
                </c:pt>
                <c:pt idx="1290">
                  <c:v>51.554100792364018</c:v>
                </c:pt>
                <c:pt idx="1291">
                  <c:v>51.7213500426273</c:v>
                </c:pt>
                <c:pt idx="1292">
                  <c:v>51.47047616723237</c:v>
                </c:pt>
                <c:pt idx="1293">
                  <c:v>51.959728284381875</c:v>
                </c:pt>
                <c:pt idx="1294">
                  <c:v>51.40799799903057</c:v>
                </c:pt>
                <c:pt idx="1295">
                  <c:v>51.619462568328963</c:v>
                </c:pt>
                <c:pt idx="1296">
                  <c:v>51.030245382056584</c:v>
                </c:pt>
                <c:pt idx="1297">
                  <c:v>51.18547959997337</c:v>
                </c:pt>
                <c:pt idx="1298">
                  <c:v>50.602029629227317</c:v>
                </c:pt>
                <c:pt idx="1299">
                  <c:v>50.933163920696863</c:v>
                </c:pt>
                <c:pt idx="1300">
                  <c:v>51.472879173701671</c:v>
                </c:pt>
                <c:pt idx="1301">
                  <c:v>51.620904372210546</c:v>
                </c:pt>
                <c:pt idx="1302">
                  <c:v>51.495467434513088</c:v>
                </c:pt>
                <c:pt idx="1303">
                  <c:v>51.239306944885698</c:v>
                </c:pt>
                <c:pt idx="1304">
                  <c:v>52.047197719864378</c:v>
                </c:pt>
                <c:pt idx="1305">
                  <c:v>51.892924704535311</c:v>
                </c:pt>
                <c:pt idx="1306">
                  <c:v>52.594121992277067</c:v>
                </c:pt>
                <c:pt idx="1307">
                  <c:v>52.197625924842555</c:v>
                </c:pt>
                <c:pt idx="1308">
                  <c:v>51.968379107671325</c:v>
                </c:pt>
                <c:pt idx="1309">
                  <c:v>51.434911671486717</c:v>
                </c:pt>
                <c:pt idx="1310">
                  <c:v>50.839446668394153</c:v>
                </c:pt>
                <c:pt idx="1311">
                  <c:v>50.839446668394153</c:v>
                </c:pt>
                <c:pt idx="1312">
                  <c:v>49.835470565520588</c:v>
                </c:pt>
                <c:pt idx="1313">
                  <c:v>49.146288310125321</c:v>
                </c:pt>
                <c:pt idx="1314">
                  <c:v>48.367714214072087</c:v>
                </c:pt>
                <c:pt idx="1315">
                  <c:v>49.461562758897493</c:v>
                </c:pt>
                <c:pt idx="1316">
                  <c:v>49.925823608766265</c:v>
                </c:pt>
                <c:pt idx="1317">
                  <c:v>49.925823608766265</c:v>
                </c:pt>
                <c:pt idx="1318">
                  <c:v>50.575596558065008</c:v>
                </c:pt>
                <c:pt idx="1319">
                  <c:v>50.584247381354494</c:v>
                </c:pt>
                <c:pt idx="1320">
                  <c:v>50.656818176727349</c:v>
                </c:pt>
                <c:pt idx="1321">
                  <c:v>51.732884473679938</c:v>
                </c:pt>
                <c:pt idx="1322">
                  <c:v>51.9544416701494</c:v>
                </c:pt>
                <c:pt idx="1323">
                  <c:v>52.137550763110063</c:v>
                </c:pt>
                <c:pt idx="1324">
                  <c:v>52.17840187308817</c:v>
                </c:pt>
                <c:pt idx="1325">
                  <c:v>52.460995433877855</c:v>
                </c:pt>
                <c:pt idx="1326">
                  <c:v>52.335077894886538</c:v>
                </c:pt>
                <c:pt idx="1327">
                  <c:v>53.164595728088926</c:v>
                </c:pt>
                <c:pt idx="1328">
                  <c:v>53.293877476137268</c:v>
                </c:pt>
                <c:pt idx="1329">
                  <c:v>53.429887642299647</c:v>
                </c:pt>
                <c:pt idx="1330">
                  <c:v>53.581757651159414</c:v>
                </c:pt>
                <c:pt idx="1331">
                  <c:v>53.389997734909265</c:v>
                </c:pt>
                <c:pt idx="1332">
                  <c:v>53.126147624580113</c:v>
                </c:pt>
                <c:pt idx="1333">
                  <c:v>53.087699521071301</c:v>
                </c:pt>
                <c:pt idx="1334">
                  <c:v>52.244244250346974</c:v>
                </c:pt>
                <c:pt idx="1335">
                  <c:v>52.518186987847187</c:v>
                </c:pt>
                <c:pt idx="1336">
                  <c:v>52.399478468263759</c:v>
                </c:pt>
                <c:pt idx="1337">
                  <c:v>52.668134591531519</c:v>
                </c:pt>
                <c:pt idx="1338">
                  <c:v>52.668134591531519</c:v>
                </c:pt>
                <c:pt idx="1339">
                  <c:v>51.930892206750244</c:v>
                </c:pt>
                <c:pt idx="1340">
                  <c:v>52.284614759031221</c:v>
                </c:pt>
                <c:pt idx="1341">
                  <c:v>52.213966368833795</c:v>
                </c:pt>
                <c:pt idx="1342">
                  <c:v>51.943868441684458</c:v>
                </c:pt>
                <c:pt idx="1343">
                  <c:v>52.458111826114681</c:v>
                </c:pt>
                <c:pt idx="1344">
                  <c:v>52.597005600040234</c:v>
                </c:pt>
                <c:pt idx="1345">
                  <c:v>52.09285484278108</c:v>
                </c:pt>
                <c:pt idx="1346">
                  <c:v>52.014997433175751</c:v>
                </c:pt>
                <c:pt idx="1347">
                  <c:v>52.014997433175751</c:v>
                </c:pt>
                <c:pt idx="1348">
                  <c:v>52.270196720215417</c:v>
                </c:pt>
                <c:pt idx="1349">
                  <c:v>51.910226351114261</c:v>
                </c:pt>
                <c:pt idx="1350">
                  <c:v>50.817819610170453</c:v>
                </c:pt>
                <c:pt idx="1351">
                  <c:v>50.5924176033501</c:v>
                </c:pt>
                <c:pt idx="1352">
                  <c:v>51.857360208789657</c:v>
                </c:pt>
                <c:pt idx="1353">
                  <c:v>51.635322411026337</c:v>
                </c:pt>
                <c:pt idx="1354">
                  <c:v>51.95299986626781</c:v>
                </c:pt>
                <c:pt idx="1355">
                  <c:v>51.857840810083523</c:v>
                </c:pt>
                <c:pt idx="1356">
                  <c:v>51.274390839337471</c:v>
                </c:pt>
                <c:pt idx="1357">
                  <c:v>51.962131290851154</c:v>
                </c:pt>
                <c:pt idx="1358">
                  <c:v>51.487777813811313</c:v>
                </c:pt>
                <c:pt idx="1359">
                  <c:v>51.264778813460268</c:v>
                </c:pt>
                <c:pt idx="1360">
                  <c:v>51.204223050433903</c:v>
                </c:pt>
                <c:pt idx="1361">
                  <c:v>51.088878739907493</c:v>
                </c:pt>
                <c:pt idx="1362">
                  <c:v>51.191246815499682</c:v>
                </c:pt>
                <c:pt idx="1363">
                  <c:v>50.399215883218375</c:v>
                </c:pt>
                <c:pt idx="1364">
                  <c:v>50.370860406880624</c:v>
                </c:pt>
                <c:pt idx="1365">
                  <c:v>50.623176086157137</c:v>
                </c:pt>
                <c:pt idx="1366">
                  <c:v>50.467461266946486</c:v>
                </c:pt>
                <c:pt idx="1367">
                  <c:v>50.344427335718322</c:v>
                </c:pt>
                <c:pt idx="1368">
                  <c:v>50.304537428327947</c:v>
                </c:pt>
                <c:pt idx="1369">
                  <c:v>50.396812876749067</c:v>
                </c:pt>
                <c:pt idx="1370">
                  <c:v>50.374224615937656</c:v>
                </c:pt>
                <c:pt idx="1371">
                  <c:v>49.487515228765922</c:v>
                </c:pt>
                <c:pt idx="1372">
                  <c:v>48.641176350278428</c:v>
                </c:pt>
                <c:pt idx="1373">
                  <c:v>48.019758877317422</c:v>
                </c:pt>
                <c:pt idx="1374">
                  <c:v>48.636850938633685</c:v>
                </c:pt>
                <c:pt idx="1375">
                  <c:v>47.813580922251475</c:v>
                </c:pt>
                <c:pt idx="1376">
                  <c:v>47.375753143544998</c:v>
                </c:pt>
                <c:pt idx="1377">
                  <c:v>47.617014993062725</c:v>
                </c:pt>
                <c:pt idx="1378">
                  <c:v>47.587698314137263</c:v>
                </c:pt>
                <c:pt idx="1379">
                  <c:v>46.710120351548873</c:v>
                </c:pt>
                <c:pt idx="1380">
                  <c:v>47.12680167332551</c:v>
                </c:pt>
                <c:pt idx="1381">
                  <c:v>46.228557855101137</c:v>
                </c:pt>
                <c:pt idx="1382">
                  <c:v>47.038371035255267</c:v>
                </c:pt>
                <c:pt idx="1383">
                  <c:v>47.107097020277244</c:v>
                </c:pt>
                <c:pt idx="1384">
                  <c:v>46.707236743785714</c:v>
                </c:pt>
                <c:pt idx="1385">
                  <c:v>46.324678113873141</c:v>
                </c:pt>
                <c:pt idx="1386">
                  <c:v>46.584683413851415</c:v>
                </c:pt>
                <c:pt idx="1387">
                  <c:v>47.183512626001004</c:v>
                </c:pt>
                <c:pt idx="1388">
                  <c:v>48.060129386001677</c:v>
                </c:pt>
                <c:pt idx="1389">
                  <c:v>48.021681282492878</c:v>
                </c:pt>
                <c:pt idx="1390">
                  <c:v>48.56331894067312</c:v>
                </c:pt>
                <c:pt idx="1391">
                  <c:v>48.285050791528164</c:v>
                </c:pt>
                <c:pt idx="1392">
                  <c:v>48.031773909663933</c:v>
                </c:pt>
                <c:pt idx="1393">
                  <c:v>48.781031326791698</c:v>
                </c:pt>
                <c:pt idx="1394">
                  <c:v>48.023603687668313</c:v>
                </c:pt>
                <c:pt idx="1395">
                  <c:v>46.693779907557648</c:v>
                </c:pt>
                <c:pt idx="1396">
                  <c:v>46.073804238478225</c:v>
                </c:pt>
                <c:pt idx="1397">
                  <c:v>47.032603819728962</c:v>
                </c:pt>
                <c:pt idx="1398">
                  <c:v>46.511632017184702</c:v>
                </c:pt>
                <c:pt idx="1399">
                  <c:v>45.733538522425334</c:v>
                </c:pt>
                <c:pt idx="1400">
                  <c:v>44.579134214573571</c:v>
                </c:pt>
                <c:pt idx="1401">
                  <c:v>44.83337229902552</c:v>
                </c:pt>
                <c:pt idx="1402">
                  <c:v>44.858363566306238</c:v>
                </c:pt>
                <c:pt idx="1403">
                  <c:v>44.056240006853869</c:v>
                </c:pt>
                <c:pt idx="1404">
                  <c:v>40.066768666521867</c:v>
                </c:pt>
                <c:pt idx="1405">
                  <c:v>39.710643107771595</c:v>
                </c:pt>
                <c:pt idx="1406">
                  <c:v>39.139688770665899</c:v>
                </c:pt>
                <c:pt idx="1407">
                  <c:v>36.778014012637776</c:v>
                </c:pt>
                <c:pt idx="1408">
                  <c:v>36.951030478427384</c:v>
                </c:pt>
                <c:pt idx="1409">
                  <c:v>37.390300061015445</c:v>
                </c:pt>
                <c:pt idx="1410">
                  <c:v>38.242886756323117</c:v>
                </c:pt>
                <c:pt idx="1411">
                  <c:v>37.544573076344513</c:v>
                </c:pt>
                <c:pt idx="1412">
                  <c:v>36.741007713010561</c:v>
                </c:pt>
                <c:pt idx="1413">
                  <c:v>37.075986814830998</c:v>
                </c:pt>
                <c:pt idx="1414">
                  <c:v>37.793043945270142</c:v>
                </c:pt>
                <c:pt idx="1415">
                  <c:v>39.215623775095793</c:v>
                </c:pt>
                <c:pt idx="1416">
                  <c:v>39.462652840139839</c:v>
                </c:pt>
                <c:pt idx="1417">
                  <c:v>38.005469717156267</c:v>
                </c:pt>
                <c:pt idx="1418">
                  <c:v>37.496512946958511</c:v>
                </c:pt>
                <c:pt idx="1419">
                  <c:v>37.284567776366238</c:v>
                </c:pt>
                <c:pt idx="1420">
                  <c:v>36.091234763711817</c:v>
                </c:pt>
                <c:pt idx="1421">
                  <c:v>37.274955750489035</c:v>
                </c:pt>
                <c:pt idx="1422">
                  <c:v>38.107837792748441</c:v>
                </c:pt>
                <c:pt idx="1423">
                  <c:v>37.784393121980656</c:v>
                </c:pt>
                <c:pt idx="1424">
                  <c:v>38.671583110446242</c:v>
                </c:pt>
                <c:pt idx="1425">
                  <c:v>38.335162204744229</c:v>
                </c:pt>
                <c:pt idx="1426">
                  <c:v>39.348269732201153</c:v>
                </c:pt>
                <c:pt idx="1427">
                  <c:v>38.829700936126194</c:v>
                </c:pt>
                <c:pt idx="1428">
                  <c:v>38.141479883318645</c:v>
                </c:pt>
                <c:pt idx="1429">
                  <c:v>37.348487748449614</c:v>
                </c:pt>
                <c:pt idx="1430">
                  <c:v>36.897203133515056</c:v>
                </c:pt>
                <c:pt idx="1431">
                  <c:v>36.953914086190537</c:v>
                </c:pt>
                <c:pt idx="1432">
                  <c:v>36.229647936343497</c:v>
                </c:pt>
                <c:pt idx="1433">
                  <c:v>37.131736564918754</c:v>
                </c:pt>
                <c:pt idx="1434">
                  <c:v>38.160223333779186</c:v>
                </c:pt>
                <c:pt idx="1435">
                  <c:v>38.346696635796867</c:v>
                </c:pt>
                <c:pt idx="1436">
                  <c:v>38.260188402902067</c:v>
                </c:pt>
                <c:pt idx="1437">
                  <c:v>39.113736300797456</c:v>
                </c:pt>
                <c:pt idx="1438">
                  <c:v>39.677001017201398</c:v>
                </c:pt>
                <c:pt idx="1439">
                  <c:v>39.03203408084125</c:v>
                </c:pt>
                <c:pt idx="1440">
                  <c:v>37.373479015730332</c:v>
                </c:pt>
                <c:pt idx="1441">
                  <c:v>37.977114240818516</c:v>
                </c:pt>
                <c:pt idx="1442">
                  <c:v>39.241095643670363</c:v>
                </c:pt>
                <c:pt idx="1443">
                  <c:v>39.334332294679207</c:v>
                </c:pt>
                <c:pt idx="1444">
                  <c:v>38.742712101937528</c:v>
                </c:pt>
                <c:pt idx="1445">
                  <c:v>38.937836227244695</c:v>
                </c:pt>
                <c:pt idx="1446">
                  <c:v>37.707496914963052</c:v>
                </c:pt>
                <c:pt idx="1447">
                  <c:v>37.485459117199724</c:v>
                </c:pt>
                <c:pt idx="1448">
                  <c:v>38.497605442068917</c:v>
                </c:pt>
                <c:pt idx="1449">
                  <c:v>38.172238366125683</c:v>
                </c:pt>
                <c:pt idx="1450">
                  <c:v>37.639732132528778</c:v>
                </c:pt>
                <c:pt idx="1451">
                  <c:v>37.578695768208554</c:v>
                </c:pt>
                <c:pt idx="1452">
                  <c:v>37.010144437572158</c:v>
                </c:pt>
                <c:pt idx="1453">
                  <c:v>36.287320091606688</c:v>
                </c:pt>
                <c:pt idx="1454">
                  <c:v>35.217021010180432</c:v>
                </c:pt>
                <c:pt idx="1455">
                  <c:v>34.912800391167046</c:v>
                </c:pt>
                <c:pt idx="1456">
                  <c:v>34.552349420772032</c:v>
                </c:pt>
                <c:pt idx="1457">
                  <c:v>34.654717496364214</c:v>
                </c:pt>
                <c:pt idx="1458">
                  <c:v>35.09302587636455</c:v>
                </c:pt>
                <c:pt idx="1459">
                  <c:v>37.215361190050388</c:v>
                </c:pt>
                <c:pt idx="1460">
                  <c:v>37.167301060664386</c:v>
                </c:pt>
                <c:pt idx="1461">
                  <c:v>38.596128707310221</c:v>
                </c:pt>
                <c:pt idx="1462">
                  <c:v>38.586036080139159</c:v>
                </c:pt>
                <c:pt idx="1463">
                  <c:v>38.735022481235767</c:v>
                </c:pt>
                <c:pt idx="1464">
                  <c:v>38.871032647398145</c:v>
                </c:pt>
                <c:pt idx="1465">
                  <c:v>38.380338726367071</c:v>
                </c:pt>
                <c:pt idx="1466">
                  <c:v>38.314976950402112</c:v>
                </c:pt>
                <c:pt idx="1467">
                  <c:v>37.104822892462586</c:v>
                </c:pt>
                <c:pt idx="1468">
                  <c:v>38.487032213603996</c:v>
                </c:pt>
                <c:pt idx="1469">
                  <c:v>37.820438219020154</c:v>
                </c:pt>
                <c:pt idx="1470">
                  <c:v>38.236158338209066</c:v>
                </c:pt>
                <c:pt idx="1471">
                  <c:v>37.378765629962793</c:v>
                </c:pt>
                <c:pt idx="1472">
                  <c:v>37.556107507397144</c:v>
                </c:pt>
                <c:pt idx="1473">
                  <c:v>37.724798561542009</c:v>
                </c:pt>
                <c:pt idx="1474">
                  <c:v>38.0025861093931</c:v>
                </c:pt>
                <c:pt idx="1475">
                  <c:v>39.062792563648294</c:v>
                </c:pt>
                <c:pt idx="1476">
                  <c:v>39.389601443473111</c:v>
                </c:pt>
                <c:pt idx="1477">
                  <c:v>39.676520415907532</c:v>
                </c:pt>
                <c:pt idx="1478">
                  <c:v>39.936525715885807</c:v>
                </c:pt>
                <c:pt idx="1479">
                  <c:v>39.650567946039097</c:v>
                </c:pt>
                <c:pt idx="1480">
                  <c:v>39.707759500008443</c:v>
                </c:pt>
                <c:pt idx="1481">
                  <c:v>39.855784698517319</c:v>
                </c:pt>
                <c:pt idx="1482">
                  <c:v>40.490178406412547</c:v>
                </c:pt>
                <c:pt idx="1483">
                  <c:v>41.050559515053322</c:v>
                </c:pt>
                <c:pt idx="1484">
                  <c:v>41.517703972685261</c:v>
                </c:pt>
                <c:pt idx="1485">
                  <c:v>41.729168541983668</c:v>
                </c:pt>
                <c:pt idx="1486">
                  <c:v>41.430234537202736</c:v>
                </c:pt>
                <c:pt idx="1487">
                  <c:v>41.501363528694021</c:v>
                </c:pt>
                <c:pt idx="1488">
                  <c:v>42.91385073134861</c:v>
                </c:pt>
                <c:pt idx="1489">
                  <c:v>43.651573717423737</c:v>
                </c:pt>
                <c:pt idx="1490">
                  <c:v>43.787103282292264</c:v>
                </c:pt>
                <c:pt idx="1491">
                  <c:v>43.343508288059468</c:v>
                </c:pt>
                <c:pt idx="1492">
                  <c:v>43.477115447752553</c:v>
                </c:pt>
                <c:pt idx="1493">
                  <c:v>44.698323335450858</c:v>
                </c:pt>
                <c:pt idx="1494">
                  <c:v>44.893928062051891</c:v>
                </c:pt>
                <c:pt idx="1495">
                  <c:v>44.793962992929011</c:v>
                </c:pt>
                <c:pt idx="1496">
                  <c:v>44.685827701810503</c:v>
                </c:pt>
                <c:pt idx="1497">
                  <c:v>44.84827093913519</c:v>
                </c:pt>
                <c:pt idx="1498">
                  <c:v>44.358057619397975</c:v>
                </c:pt>
                <c:pt idx="1499">
                  <c:v>44.239829701108413</c:v>
                </c:pt>
                <c:pt idx="1500">
                  <c:v>44.703609949683326</c:v>
                </c:pt>
                <c:pt idx="1501">
                  <c:v>43.866402495779177</c:v>
                </c:pt>
                <c:pt idx="1502">
                  <c:v>42.940283802510926</c:v>
                </c:pt>
                <c:pt idx="1503">
                  <c:v>43.308424393607702</c:v>
                </c:pt>
                <c:pt idx="1504">
                  <c:v>43.236334199528699</c:v>
                </c:pt>
                <c:pt idx="1505">
                  <c:v>43.536710008191207</c:v>
                </c:pt>
                <c:pt idx="1506">
                  <c:v>43.411273070493742</c:v>
                </c:pt>
                <c:pt idx="1507">
                  <c:v>42.715842998278298</c:v>
                </c:pt>
                <c:pt idx="1508">
                  <c:v>42.263116579462164</c:v>
                </c:pt>
                <c:pt idx="1509">
                  <c:v>43.126757104528622</c:v>
                </c:pt>
                <c:pt idx="1510">
                  <c:v>43.350236706173526</c:v>
                </c:pt>
                <c:pt idx="1511">
                  <c:v>42.218420659133187</c:v>
                </c:pt>
                <c:pt idx="1512">
                  <c:v>42.503897827686032</c:v>
                </c:pt>
                <c:pt idx="1513">
                  <c:v>41.988212639374233</c:v>
                </c:pt>
                <c:pt idx="1514">
                  <c:v>42.572623812708017</c:v>
                </c:pt>
                <c:pt idx="1515">
                  <c:v>42.50197542251059</c:v>
                </c:pt>
                <c:pt idx="1516">
                  <c:v>43.193080083081298</c:v>
                </c:pt>
                <c:pt idx="1517">
                  <c:v>43.822667778037925</c:v>
                </c:pt>
                <c:pt idx="1518">
                  <c:v>43.593901562160561</c:v>
                </c:pt>
                <c:pt idx="1519">
                  <c:v>43.423768704134112</c:v>
                </c:pt>
                <c:pt idx="1520">
                  <c:v>43.388204208388473</c:v>
                </c:pt>
                <c:pt idx="1521">
                  <c:v>43.414637279550782</c:v>
                </c:pt>
                <c:pt idx="1522">
                  <c:v>42.898952091238982</c:v>
                </c:pt>
                <c:pt idx="1523">
                  <c:v>42.942206207686382</c:v>
                </c:pt>
                <c:pt idx="1524">
                  <c:v>42.978731906019746</c:v>
                </c:pt>
                <c:pt idx="1525">
                  <c:v>43.072929759616308</c:v>
                </c:pt>
                <c:pt idx="1526">
                  <c:v>43.108974856655806</c:v>
                </c:pt>
                <c:pt idx="1527">
                  <c:v>42.838396328212617</c:v>
                </c:pt>
                <c:pt idx="1528">
                  <c:v>41.648908125909074</c:v>
                </c:pt>
                <c:pt idx="1529">
                  <c:v>41.848357662860977</c:v>
                </c:pt>
                <c:pt idx="1530">
                  <c:v>42.369810066699095</c:v>
                </c:pt>
                <c:pt idx="1531">
                  <c:v>43.201730906370777</c:v>
                </c:pt>
                <c:pt idx="1532">
                  <c:v>42.674030685712481</c:v>
                </c:pt>
                <c:pt idx="1533">
                  <c:v>43.624660044967598</c:v>
                </c:pt>
                <c:pt idx="1534">
                  <c:v>43.595823967335996</c:v>
                </c:pt>
                <c:pt idx="1535">
                  <c:v>43.746732773608045</c:v>
                </c:pt>
                <c:pt idx="1536">
                  <c:v>43.675123180822901</c:v>
                </c:pt>
                <c:pt idx="1537">
                  <c:v>43.390126613563915</c:v>
                </c:pt>
                <c:pt idx="1538">
                  <c:v>42.987863330603076</c:v>
                </c:pt>
                <c:pt idx="1539">
                  <c:v>42.431327032313177</c:v>
                </c:pt>
                <c:pt idx="1540">
                  <c:v>42.291472055799915</c:v>
                </c:pt>
                <c:pt idx="1541">
                  <c:v>41.972833397970724</c:v>
                </c:pt>
                <c:pt idx="1542">
                  <c:v>43.306982589726132</c:v>
                </c:pt>
                <c:pt idx="1543">
                  <c:v>43.0272726366996</c:v>
                </c:pt>
                <c:pt idx="1544">
                  <c:v>42.613955523979982</c:v>
                </c:pt>
                <c:pt idx="1545">
                  <c:v>42.162190307751565</c:v>
                </c:pt>
                <c:pt idx="1546">
                  <c:v>41.955051150097901</c:v>
                </c:pt>
                <c:pt idx="1547">
                  <c:v>40.140781265776333</c:v>
                </c:pt>
                <c:pt idx="1548">
                  <c:v>40.919835963123418</c:v>
                </c:pt>
                <c:pt idx="1549">
                  <c:v>40.453172106785345</c:v>
                </c:pt>
                <c:pt idx="1550">
                  <c:v>40.555059581083675</c:v>
                </c:pt>
                <c:pt idx="1551">
                  <c:v>41.504247136457209</c:v>
                </c:pt>
                <c:pt idx="1552">
                  <c:v>40.800166240952287</c:v>
                </c:pt>
                <c:pt idx="1553">
                  <c:v>40.511324863342409</c:v>
                </c:pt>
                <c:pt idx="1554">
                  <c:v>40.219119276675521</c:v>
                </c:pt>
                <c:pt idx="1555">
                  <c:v>39.570307529964502</c:v>
                </c:pt>
                <c:pt idx="1556">
                  <c:v>40.291209470754531</c:v>
                </c:pt>
                <c:pt idx="1557">
                  <c:v>40.655505251500422</c:v>
                </c:pt>
                <c:pt idx="1558">
                  <c:v>40.5151696736933</c:v>
                </c:pt>
                <c:pt idx="1559">
                  <c:v>41.245683640360525</c:v>
                </c:pt>
                <c:pt idx="1560">
                  <c:v>41.352377127597443</c:v>
                </c:pt>
                <c:pt idx="1561">
                  <c:v>40.859760801390919</c:v>
                </c:pt>
                <c:pt idx="1562">
                  <c:v>40.741052281807498</c:v>
                </c:pt>
                <c:pt idx="1563">
                  <c:v>40.312836528978217</c:v>
                </c:pt>
                <c:pt idx="1564">
                  <c:v>40.125402024372811</c:v>
                </c:pt>
                <c:pt idx="1565">
                  <c:v>40.928967387706763</c:v>
                </c:pt>
                <c:pt idx="1566">
                  <c:v>40.745858294746093</c:v>
                </c:pt>
                <c:pt idx="1567">
                  <c:v>41.202910125206976</c:v>
                </c:pt>
                <c:pt idx="1568">
                  <c:v>41.203390726500835</c:v>
                </c:pt>
                <c:pt idx="1569">
                  <c:v>40.193647408100944</c:v>
                </c:pt>
                <c:pt idx="1570">
                  <c:v>39.461211036258277</c:v>
                </c:pt>
                <c:pt idx="1571">
                  <c:v>39.248304663078287</c:v>
                </c:pt>
                <c:pt idx="1572">
                  <c:v>38.32458897627933</c:v>
                </c:pt>
                <c:pt idx="1573">
                  <c:v>39.404019482288923</c:v>
                </c:pt>
                <c:pt idx="1574">
                  <c:v>40.157121709767566</c:v>
                </c:pt>
                <c:pt idx="1575">
                  <c:v>39.203608742749296</c:v>
                </c:pt>
                <c:pt idx="1576">
                  <c:v>39.385276031828383</c:v>
                </c:pt>
                <c:pt idx="1577">
                  <c:v>39.263203303187936</c:v>
                </c:pt>
                <c:pt idx="1578">
                  <c:v>39.144494783604515</c:v>
                </c:pt>
                <c:pt idx="1579">
                  <c:v>40.058598444526268</c:v>
                </c:pt>
                <c:pt idx="1580">
                  <c:v>39.390082044766984</c:v>
                </c:pt>
                <c:pt idx="1581">
                  <c:v>38.919092776784161</c:v>
                </c:pt>
                <c:pt idx="1582">
                  <c:v>37.835817460423684</c:v>
                </c:pt>
                <c:pt idx="1583">
                  <c:v>37.276878155664484</c:v>
                </c:pt>
                <c:pt idx="1584">
                  <c:v>37.249483881914458</c:v>
                </c:pt>
                <c:pt idx="1585">
                  <c:v>38.650917254810267</c:v>
                </c:pt>
                <c:pt idx="1586">
                  <c:v>38.732138873472607</c:v>
                </c:pt>
                <c:pt idx="1587">
                  <c:v>38.718682037244527</c:v>
                </c:pt>
                <c:pt idx="1588">
                  <c:v>38.615352759064628</c:v>
                </c:pt>
                <c:pt idx="1589">
                  <c:v>38.028538579261543</c:v>
                </c:pt>
                <c:pt idx="1590">
                  <c:v>38.471652972200481</c:v>
                </c:pt>
                <c:pt idx="1591">
                  <c:v>39.281466152354611</c:v>
                </c:pt>
                <c:pt idx="1592">
                  <c:v>39.283388557530053</c:v>
                </c:pt>
                <c:pt idx="1593">
                  <c:v>39.999965086675338</c:v>
                </c:pt>
                <c:pt idx="1594">
                  <c:v>40.747780699921528</c:v>
                </c:pt>
                <c:pt idx="1595">
                  <c:v>41.390344629812368</c:v>
                </c:pt>
                <c:pt idx="1596">
                  <c:v>40.252280765951845</c:v>
                </c:pt>
                <c:pt idx="1597">
                  <c:v>39.826468019591871</c:v>
                </c:pt>
                <c:pt idx="1598">
                  <c:v>40.131649841192981</c:v>
                </c:pt>
                <c:pt idx="1599">
                  <c:v>39.666427788736485</c:v>
                </c:pt>
                <c:pt idx="1600">
                  <c:v>40.84005614834264</c:v>
                </c:pt>
                <c:pt idx="1601">
                  <c:v>41.066419357750711</c:v>
                </c:pt>
                <c:pt idx="1602">
                  <c:v>41.57777913441776</c:v>
                </c:pt>
                <c:pt idx="1603">
                  <c:v>41.492232104110677</c:v>
                </c:pt>
                <c:pt idx="1604">
                  <c:v>41.456667608365038</c:v>
                </c:pt>
                <c:pt idx="1605">
                  <c:v>40.801127443539976</c:v>
                </c:pt>
                <c:pt idx="1606">
                  <c:v>40.394538748934394</c:v>
                </c:pt>
                <c:pt idx="1607">
                  <c:v>40.669923290316184</c:v>
                </c:pt>
                <c:pt idx="1608">
                  <c:v>40.401267167048431</c:v>
                </c:pt>
                <c:pt idx="1609">
                  <c:v>40.064365660052559</c:v>
                </c:pt>
                <c:pt idx="1610">
                  <c:v>40.349842828605411</c:v>
                </c:pt>
                <c:pt idx="1611">
                  <c:v>40.620901958342465</c:v>
                </c:pt>
                <c:pt idx="1612">
                  <c:v>40.28784526169747</c:v>
                </c:pt>
                <c:pt idx="1613">
                  <c:v>40.256125576302708</c:v>
                </c:pt>
                <c:pt idx="1614">
                  <c:v>41.394670041457083</c:v>
                </c:pt>
                <c:pt idx="1615">
                  <c:v>40.099930155798205</c:v>
                </c:pt>
                <c:pt idx="1616">
                  <c:v>38.775392989919993</c:v>
                </c:pt>
                <c:pt idx="1617">
                  <c:v>38.720123841126089</c:v>
                </c:pt>
                <c:pt idx="1618">
                  <c:v>38.655723267748847</c:v>
                </c:pt>
                <c:pt idx="1619">
                  <c:v>38.872474451279714</c:v>
                </c:pt>
                <c:pt idx="1620">
                  <c:v>39.287233367880908</c:v>
                </c:pt>
                <c:pt idx="1621">
                  <c:v>39.660660573210144</c:v>
                </c:pt>
                <c:pt idx="1622">
                  <c:v>39.251668872135269</c:v>
                </c:pt>
                <c:pt idx="1623">
                  <c:v>38.609104942244429</c:v>
                </c:pt>
                <c:pt idx="1624">
                  <c:v>38.128503648384417</c:v>
                </c:pt>
                <c:pt idx="1625">
                  <c:v>38.982051546279806</c:v>
                </c:pt>
                <c:pt idx="1626">
                  <c:v>39.020499649788611</c:v>
                </c:pt>
                <c:pt idx="1627">
                  <c:v>39.544355060096024</c:v>
                </c:pt>
                <c:pt idx="1628">
                  <c:v>39.650567946039097</c:v>
                </c:pt>
                <c:pt idx="1629">
                  <c:v>39.788500517376917</c:v>
                </c:pt>
                <c:pt idx="1630">
                  <c:v>39.196880324635245</c:v>
                </c:pt>
                <c:pt idx="1631">
                  <c:v>38.711473017836624</c:v>
                </c:pt>
                <c:pt idx="1632">
                  <c:v>38.562006015446158</c:v>
                </c:pt>
                <c:pt idx="1633">
                  <c:v>38.043437219371199</c:v>
                </c:pt>
                <c:pt idx="1634">
                  <c:v>38.359672870731089</c:v>
                </c:pt>
                <c:pt idx="1635">
                  <c:v>38.741750899349803</c:v>
                </c:pt>
                <c:pt idx="1636">
                  <c:v>38.297194702529289</c:v>
                </c:pt>
                <c:pt idx="1637">
                  <c:v>38.577385256849681</c:v>
                </c:pt>
                <c:pt idx="1638">
                  <c:v>37.920883889436894</c:v>
                </c:pt>
                <c:pt idx="1639">
                  <c:v>37.737774796476231</c:v>
                </c:pt>
                <c:pt idx="1640">
                  <c:v>37.757960050818347</c:v>
                </c:pt>
                <c:pt idx="1641">
                  <c:v>37.644538145467386</c:v>
                </c:pt>
                <c:pt idx="1642">
                  <c:v>37.368673002791738</c:v>
                </c:pt>
                <c:pt idx="1643">
                  <c:v>37.331186101870657</c:v>
                </c:pt>
                <c:pt idx="1644">
                  <c:v>37.244677868975856</c:v>
                </c:pt>
                <c:pt idx="1645">
                  <c:v>37.470079875796202</c:v>
                </c:pt>
                <c:pt idx="1646">
                  <c:v>37.876668570401776</c:v>
                </c:pt>
                <c:pt idx="1647">
                  <c:v>37.551301494458542</c:v>
                </c:pt>
                <c:pt idx="1648">
                  <c:v>37.838701068186836</c:v>
                </c:pt>
                <c:pt idx="1649">
                  <c:v>38.924859992310466</c:v>
                </c:pt>
                <c:pt idx="1650">
                  <c:v>39.421321128867866</c:v>
                </c:pt>
                <c:pt idx="1651">
                  <c:v>39.472264866017028</c:v>
                </c:pt>
                <c:pt idx="1652">
                  <c:v>39.522728001872338</c:v>
                </c:pt>
                <c:pt idx="1653">
                  <c:v>39.656815762859281</c:v>
                </c:pt>
                <c:pt idx="1654">
                  <c:v>39.660179971916307</c:v>
                </c:pt>
                <c:pt idx="1655">
                  <c:v>40.609367527289834</c:v>
                </c:pt>
                <c:pt idx="1656">
                  <c:v>40.386368526938782</c:v>
                </c:pt>
                <c:pt idx="1657">
                  <c:v>40.096085345447328</c:v>
                </c:pt>
                <c:pt idx="1658">
                  <c:v>40.058598444526247</c:v>
                </c:pt>
                <c:pt idx="1659">
                  <c:v>39.829832228648883</c:v>
                </c:pt>
                <c:pt idx="1660">
                  <c:v>40.014383125491129</c:v>
                </c:pt>
                <c:pt idx="1661">
                  <c:v>39.813972385951502</c:v>
                </c:pt>
                <c:pt idx="1662">
                  <c:v>39.874047547684</c:v>
                </c:pt>
                <c:pt idx="1663">
                  <c:v>39.370857993012564</c:v>
                </c:pt>
                <c:pt idx="1664">
                  <c:v>39.32087545845112</c:v>
                </c:pt>
                <c:pt idx="1665">
                  <c:v>39.268970518714241</c:v>
                </c:pt>
                <c:pt idx="1666">
                  <c:v>39.315108242924801</c:v>
                </c:pt>
                <c:pt idx="1667">
                  <c:v>39.164680037946617</c:v>
                </c:pt>
                <c:pt idx="1668">
                  <c:v>38.955618475117511</c:v>
                </c:pt>
                <c:pt idx="1669">
                  <c:v>38.961866291937696</c:v>
                </c:pt>
                <c:pt idx="1670">
                  <c:v>39.590492784306598</c:v>
                </c:pt>
                <c:pt idx="1671">
                  <c:v>39.330006883034471</c:v>
                </c:pt>
                <c:pt idx="1672">
                  <c:v>39.311263432573931</c:v>
                </c:pt>
                <c:pt idx="1673">
                  <c:v>38.933030214306093</c:v>
                </c:pt>
                <c:pt idx="1674">
                  <c:v>39.060870158472852</c:v>
                </c:pt>
                <c:pt idx="1675">
                  <c:v>39.150742600424671</c:v>
                </c:pt>
                <c:pt idx="1676">
                  <c:v>40.087434522157842</c:v>
                </c:pt>
                <c:pt idx="1677">
                  <c:v>39.697186271543508</c:v>
                </c:pt>
                <c:pt idx="1678">
                  <c:v>39.594818195951326</c:v>
                </c:pt>
                <c:pt idx="1679">
                  <c:v>39.951904957289322</c:v>
                </c:pt>
                <c:pt idx="1680">
                  <c:v>40.090318129921002</c:v>
                </c:pt>
                <c:pt idx="1681">
                  <c:v>40.512766667223957</c:v>
                </c:pt>
                <c:pt idx="1682">
                  <c:v>40.800166240952244</c:v>
                </c:pt>
                <c:pt idx="1683">
                  <c:v>40.961648275689207</c:v>
                </c:pt>
                <c:pt idx="1684">
                  <c:v>41.027971254241891</c:v>
                </c:pt>
                <c:pt idx="1685">
                  <c:v>41.111115278079673</c:v>
                </c:pt>
                <c:pt idx="1686">
                  <c:v>41.319215638321062</c:v>
                </c:pt>
                <c:pt idx="1687">
                  <c:v>41.672938190602039</c:v>
                </c:pt>
                <c:pt idx="1688">
                  <c:v>41.480217071764173</c:v>
                </c:pt>
                <c:pt idx="1689">
                  <c:v>41.654194740141499</c:v>
                </c:pt>
                <c:pt idx="1690">
                  <c:v>41.227901392487659</c:v>
                </c:pt>
                <c:pt idx="1691">
                  <c:v>41.045272900820848</c:v>
                </c:pt>
                <c:pt idx="1692">
                  <c:v>41.108231670316513</c:v>
                </c:pt>
                <c:pt idx="1693">
                  <c:v>40.897728303605824</c:v>
                </c:pt>
                <c:pt idx="1694">
                  <c:v>40.596391292355591</c:v>
                </c:pt>
                <c:pt idx="1695">
                  <c:v>40.478643975359887</c:v>
                </c:pt>
                <c:pt idx="1696">
                  <c:v>39.932200304241043</c:v>
                </c:pt>
                <c:pt idx="1697">
                  <c:v>39.577035948078489</c:v>
                </c:pt>
                <c:pt idx="1698">
                  <c:v>40.151354494241211</c:v>
                </c:pt>
                <c:pt idx="1699">
                  <c:v>40.63051398421964</c:v>
                </c:pt>
                <c:pt idx="1700">
                  <c:v>40.455094511960731</c:v>
                </c:pt>
                <c:pt idx="1701">
                  <c:v>40.654063447618782</c:v>
                </c:pt>
                <c:pt idx="1702">
                  <c:v>40.999135176610281</c:v>
                </c:pt>
                <c:pt idx="1703">
                  <c:v>40.857838396215435</c:v>
                </c:pt>
                <c:pt idx="1704">
                  <c:v>40.816506684943477</c:v>
                </c:pt>
                <c:pt idx="1705">
                  <c:v>40.64012601009685</c:v>
                </c:pt>
                <c:pt idx="1706">
                  <c:v>41.547981854198419</c:v>
                </c:pt>
                <c:pt idx="1707">
                  <c:v>42.189103980207683</c:v>
                </c:pt>
                <c:pt idx="1708">
                  <c:v>42.194390594440144</c:v>
                </c:pt>
                <c:pt idx="1709">
                  <c:v>42.461604913826307</c:v>
                </c:pt>
                <c:pt idx="1710">
                  <c:v>42.627892961501878</c:v>
                </c:pt>
                <c:pt idx="1711">
                  <c:v>43.183948658497911</c:v>
                </c:pt>
                <c:pt idx="1712">
                  <c:v>43.026792035405691</c:v>
                </c:pt>
                <c:pt idx="1713">
                  <c:v>43.054666910449569</c:v>
                </c:pt>
                <c:pt idx="1714">
                  <c:v>43.215187742598815</c:v>
                </c:pt>
                <c:pt idx="1715">
                  <c:v>42.808118446699382</c:v>
                </c:pt>
                <c:pt idx="1716">
                  <c:v>42.28522423897968</c:v>
                </c:pt>
                <c:pt idx="1717">
                  <c:v>42.588483655405348</c:v>
                </c:pt>
                <c:pt idx="1718">
                  <c:v>42.575026819177268</c:v>
                </c:pt>
                <c:pt idx="1719">
                  <c:v>43.414156678256859</c:v>
                </c:pt>
                <c:pt idx="1720">
                  <c:v>43.666472357533365</c:v>
                </c:pt>
                <c:pt idx="1721">
                  <c:v>43.759228407248351</c:v>
                </c:pt>
                <c:pt idx="1722">
                  <c:v>43.45981380117356</c:v>
                </c:pt>
                <c:pt idx="1723">
                  <c:v>43.110416660537325</c:v>
                </c:pt>
                <c:pt idx="1724">
                  <c:v>43.115222673475927</c:v>
                </c:pt>
                <c:pt idx="1725">
                  <c:v>44.224931060998699</c:v>
                </c:pt>
                <c:pt idx="1726">
                  <c:v>44.38737429832338</c:v>
                </c:pt>
                <c:pt idx="1727">
                  <c:v>44.520500856722606</c:v>
                </c:pt>
                <c:pt idx="1728">
                  <c:v>44.130252606108272</c:v>
                </c:pt>
                <c:pt idx="1729">
                  <c:v>44.149476657862664</c:v>
                </c:pt>
                <c:pt idx="1730">
                  <c:v>44.188405362665328</c:v>
                </c:pt>
                <c:pt idx="1731">
                  <c:v>43.571313301349065</c:v>
                </c:pt>
                <c:pt idx="1732">
                  <c:v>43.908695409638796</c:v>
                </c:pt>
                <c:pt idx="1733">
                  <c:v>44.0504727913275</c:v>
                </c:pt>
                <c:pt idx="1734">
                  <c:v>43.447318167533176</c:v>
                </c:pt>
                <c:pt idx="1735">
                  <c:v>43.367538352752419</c:v>
                </c:pt>
                <c:pt idx="1736">
                  <c:v>44.74926707259997</c:v>
                </c:pt>
                <c:pt idx="1737">
                  <c:v>44.627194343959523</c:v>
                </c:pt>
                <c:pt idx="1738">
                  <c:v>45.141437728389739</c:v>
                </c:pt>
                <c:pt idx="1739">
                  <c:v>45.264471659617904</c:v>
                </c:pt>
                <c:pt idx="1740">
                  <c:v>45.399040021898706</c:v>
                </c:pt>
                <c:pt idx="1741">
                  <c:v>46.105043322579078</c:v>
                </c:pt>
                <c:pt idx="1742">
                  <c:v>46.553924931044328</c:v>
                </c:pt>
                <c:pt idx="1743">
                  <c:v>46.384272674311745</c:v>
                </c:pt>
                <c:pt idx="1744">
                  <c:v>46.550560721987317</c:v>
                </c:pt>
                <c:pt idx="1745">
                  <c:v>46.34438276692137</c:v>
                </c:pt>
                <c:pt idx="1746">
                  <c:v>45.570134082512894</c:v>
                </c:pt>
                <c:pt idx="1747">
                  <c:v>46.258835736614294</c:v>
                </c:pt>
                <c:pt idx="1748">
                  <c:v>45.119810670166061</c:v>
                </c:pt>
                <c:pt idx="1749">
                  <c:v>44.805016822687747</c:v>
                </c:pt>
                <c:pt idx="1750">
                  <c:v>44.411884964310254</c:v>
                </c:pt>
                <c:pt idx="1751">
                  <c:v>44.36430543621811</c:v>
                </c:pt>
                <c:pt idx="1752">
                  <c:v>43.060434125975888</c:v>
                </c:pt>
                <c:pt idx="1753">
                  <c:v>42.883092248541544</c:v>
                </c:pt>
                <c:pt idx="1754">
                  <c:v>43.148864764046131</c:v>
                </c:pt>
                <c:pt idx="1755">
                  <c:v>43.700595049397435</c:v>
                </c:pt>
                <c:pt idx="1756">
                  <c:v>43.227683376239185</c:v>
                </c:pt>
                <c:pt idx="1757">
                  <c:v>43.18587106367336</c:v>
                </c:pt>
                <c:pt idx="1758">
                  <c:v>43.143097548519819</c:v>
                </c:pt>
                <c:pt idx="1759">
                  <c:v>43.873611515187037</c:v>
                </c:pt>
                <c:pt idx="1760">
                  <c:v>44.036535353805583</c:v>
                </c:pt>
                <c:pt idx="1761">
                  <c:v>43.38387879674368</c:v>
                </c:pt>
                <c:pt idx="1762">
                  <c:v>43.604955391919276</c:v>
                </c:pt>
                <c:pt idx="1763">
                  <c:v>43.815939359923824</c:v>
                </c:pt>
                <c:pt idx="1764">
                  <c:v>43.669836566590376</c:v>
                </c:pt>
                <c:pt idx="1765">
                  <c:v>44.599319468915645</c:v>
                </c:pt>
                <c:pt idx="1766">
                  <c:v>44.955445027665917</c:v>
                </c:pt>
                <c:pt idx="1767">
                  <c:v>44.71418317814819</c:v>
                </c:pt>
                <c:pt idx="1768">
                  <c:v>44.717547387205215</c:v>
                </c:pt>
                <c:pt idx="1769">
                  <c:v>44.876145814179019</c:v>
                </c:pt>
                <c:pt idx="1770">
                  <c:v>44.485416962270826</c:v>
                </c:pt>
                <c:pt idx="1771">
                  <c:v>44.541166712358589</c:v>
                </c:pt>
                <c:pt idx="1772">
                  <c:v>44.784831568345624</c:v>
                </c:pt>
                <c:pt idx="1773">
                  <c:v>44.844426128784264</c:v>
                </c:pt>
                <c:pt idx="1774">
                  <c:v>44.792521189047385</c:v>
                </c:pt>
                <c:pt idx="1775">
                  <c:v>44.685347100516601</c:v>
                </c:pt>
                <c:pt idx="1776">
                  <c:v>44.308555686130354</c:v>
                </c:pt>
                <c:pt idx="1777">
                  <c:v>43.684735206700054</c:v>
                </c:pt>
                <c:pt idx="1778">
                  <c:v>43.253155244813762</c:v>
                </c:pt>
                <c:pt idx="1779">
                  <c:v>42.842241138563445</c:v>
                </c:pt>
                <c:pt idx="1780">
                  <c:v>43.200289102489158</c:v>
                </c:pt>
                <c:pt idx="1781">
                  <c:v>43.193080083081263</c:v>
                </c:pt>
                <c:pt idx="1782">
                  <c:v>43.019583015997796</c:v>
                </c:pt>
                <c:pt idx="1783">
                  <c:v>43.163282802861943</c:v>
                </c:pt>
                <c:pt idx="1784">
                  <c:v>43.441070350713026</c:v>
                </c:pt>
                <c:pt idx="1785">
                  <c:v>43.37570857474806</c:v>
                </c:pt>
                <c:pt idx="1786">
                  <c:v>43.379553385098944</c:v>
                </c:pt>
                <c:pt idx="1787">
                  <c:v>43.852945659551061</c:v>
                </c:pt>
                <c:pt idx="1788">
                  <c:v>43.396855031677909</c:v>
                </c:pt>
                <c:pt idx="1789">
                  <c:v>43.151267770515439</c:v>
                </c:pt>
                <c:pt idx="1790">
                  <c:v>42.369329465405194</c:v>
                </c:pt>
                <c:pt idx="1791">
                  <c:v>42.152578281874327</c:v>
                </c:pt>
                <c:pt idx="1792">
                  <c:v>42.20015780996647</c:v>
                </c:pt>
                <c:pt idx="1793">
                  <c:v>43.063317733739055</c:v>
                </c:pt>
                <c:pt idx="1794">
                  <c:v>42.183336764681364</c:v>
                </c:pt>
                <c:pt idx="1795">
                  <c:v>41.689278634593265</c:v>
                </c:pt>
                <c:pt idx="1796">
                  <c:v>40.863125010447895</c:v>
                </c:pt>
                <c:pt idx="1797">
                  <c:v>40.785267600842573</c:v>
                </c:pt>
                <c:pt idx="1798">
                  <c:v>40.600716704000327</c:v>
                </c:pt>
                <c:pt idx="1799">
                  <c:v>40.371950488122962</c:v>
                </c:pt>
                <c:pt idx="1800">
                  <c:v>40.633397591982813</c:v>
                </c:pt>
                <c:pt idx="1801">
                  <c:v>40.549292365557314</c:v>
                </c:pt>
                <c:pt idx="1802">
                  <c:v>42.638466189966806</c:v>
                </c:pt>
                <c:pt idx="1803">
                  <c:v>42.46448852158948</c:v>
                </c:pt>
                <c:pt idx="1804">
                  <c:v>42.876844431721373</c:v>
                </c:pt>
                <c:pt idx="1805">
                  <c:v>43.329570850537515</c:v>
                </c:pt>
                <c:pt idx="1806">
                  <c:v>43.198847298607589</c:v>
                </c:pt>
                <c:pt idx="1807">
                  <c:v>43.327167844068214</c:v>
                </c:pt>
                <c:pt idx="1808">
                  <c:v>43.369941359221755</c:v>
                </c:pt>
                <c:pt idx="1809">
                  <c:v>43.642442292840386</c:v>
                </c:pt>
                <c:pt idx="1810">
                  <c:v>43.781336066765931</c:v>
                </c:pt>
                <c:pt idx="1811">
                  <c:v>43.96492576102046</c:v>
                </c:pt>
                <c:pt idx="1812">
                  <c:v>43.947624114441496</c:v>
                </c:pt>
                <c:pt idx="1813">
                  <c:v>43.634752672138625</c:v>
                </c:pt>
                <c:pt idx="1814">
                  <c:v>43.934647879507274</c:v>
                </c:pt>
                <c:pt idx="1815">
                  <c:v>43.825551385801056</c:v>
                </c:pt>
                <c:pt idx="1816">
                  <c:v>44.368630847862875</c:v>
                </c:pt>
                <c:pt idx="1817">
                  <c:v>44.497912595911217</c:v>
                </c:pt>
                <c:pt idx="1818">
                  <c:v>44.274432994266306</c:v>
                </c:pt>
                <c:pt idx="1819">
                  <c:v>44.076905862489838</c:v>
                </c:pt>
                <c:pt idx="1820">
                  <c:v>44.0653714314372</c:v>
                </c:pt>
                <c:pt idx="1821">
                  <c:v>43.968770571371337</c:v>
                </c:pt>
                <c:pt idx="1822">
                  <c:v>43.187312867554951</c:v>
                </c:pt>
                <c:pt idx="1823">
                  <c:v>43.279107714682212</c:v>
                </c:pt>
                <c:pt idx="1824">
                  <c:v>43.38964601227002</c:v>
                </c:pt>
                <c:pt idx="1825">
                  <c:v>44.096610515538096</c:v>
                </c:pt>
                <c:pt idx="1826">
                  <c:v>43.715013088213247</c:v>
                </c:pt>
                <c:pt idx="1827">
                  <c:v>43.83324100650281</c:v>
                </c:pt>
                <c:pt idx="1828">
                  <c:v>43.619854032028968</c:v>
                </c:pt>
                <c:pt idx="1829">
                  <c:v>43.119548085120691</c:v>
                </c:pt>
                <c:pt idx="1830">
                  <c:v>42.477464756523709</c:v>
                </c:pt>
                <c:pt idx="1831">
                  <c:v>41.740702973036299</c:v>
                </c:pt>
                <c:pt idx="1832">
                  <c:v>41.968988587619805</c:v>
                </c:pt>
                <c:pt idx="1833">
                  <c:v>41.809909559352143</c:v>
                </c:pt>
                <c:pt idx="1834">
                  <c:v>41.389864028518488</c:v>
                </c:pt>
                <c:pt idx="1835">
                  <c:v>41.287495952926307</c:v>
                </c:pt>
                <c:pt idx="1836">
                  <c:v>41.713308699286287</c:v>
                </c:pt>
                <c:pt idx="1837">
                  <c:v>41.983887227729475</c:v>
                </c:pt>
                <c:pt idx="1838">
                  <c:v>42.338090381304305</c:v>
                </c:pt>
                <c:pt idx="1839">
                  <c:v>42.484193174637745</c:v>
                </c:pt>
                <c:pt idx="1840">
                  <c:v>42.016087514418089</c:v>
                </c:pt>
                <c:pt idx="1841">
                  <c:v>41.115921291018275</c:v>
                </c:pt>
                <c:pt idx="1842">
                  <c:v>40.263815197004462</c:v>
                </c:pt>
                <c:pt idx="1843">
                  <c:v>40.987600745557643</c:v>
                </c:pt>
                <c:pt idx="1844">
                  <c:v>41.494635110579956</c:v>
                </c:pt>
                <c:pt idx="1845">
                  <c:v>41.979561816084718</c:v>
                </c:pt>
                <c:pt idx="1846">
                  <c:v>42.811963257050266</c:v>
                </c:pt>
                <c:pt idx="1847">
                  <c:v>42.58127463599746</c:v>
                </c:pt>
                <c:pt idx="1848">
                  <c:v>42.592809067050098</c:v>
                </c:pt>
                <c:pt idx="1849">
                  <c:v>42.351547217532371</c:v>
                </c:pt>
                <c:pt idx="1850">
                  <c:v>43.247868630581301</c:v>
                </c:pt>
                <c:pt idx="1851">
                  <c:v>42.715842998278262</c:v>
                </c:pt>
                <c:pt idx="1852">
                  <c:v>42.880208640778392</c:v>
                </c:pt>
                <c:pt idx="1853">
                  <c:v>43.265650878454124</c:v>
                </c:pt>
                <c:pt idx="1854">
                  <c:v>43.244504421524276</c:v>
                </c:pt>
                <c:pt idx="1855">
                  <c:v>44.049030987445946</c:v>
                </c:pt>
                <c:pt idx="1856">
                  <c:v>44.292215242139115</c:v>
                </c:pt>
                <c:pt idx="1857">
                  <c:v>44.264820968389088</c:v>
                </c:pt>
                <c:pt idx="1858">
                  <c:v>44.062487823674026</c:v>
                </c:pt>
                <c:pt idx="1859">
                  <c:v>44.006738073586256</c:v>
                </c:pt>
                <c:pt idx="1860">
                  <c:v>43.38243699286209</c:v>
                </c:pt>
                <c:pt idx="1861">
                  <c:v>43.086867197138183</c:v>
                </c:pt>
                <c:pt idx="1862">
                  <c:v>42.573104414001833</c:v>
                </c:pt>
                <c:pt idx="1863">
                  <c:v>42.768228539309</c:v>
                </c:pt>
                <c:pt idx="1864">
                  <c:v>43.088789602313632</c:v>
                </c:pt>
                <c:pt idx="1865">
                  <c:v>42.976809500844254</c:v>
                </c:pt>
                <c:pt idx="1866">
                  <c:v>43.034962257401318</c:v>
                </c:pt>
                <c:pt idx="1867">
                  <c:v>42.989785735778476</c:v>
                </c:pt>
                <c:pt idx="1868">
                  <c:v>43.356484522993661</c:v>
                </c:pt>
                <c:pt idx="1869">
                  <c:v>43.59149855569121</c:v>
                </c:pt>
                <c:pt idx="1870">
                  <c:v>44.25857315156891</c:v>
                </c:pt>
                <c:pt idx="1871">
                  <c:v>44.152840866919711</c:v>
                </c:pt>
                <c:pt idx="1872">
                  <c:v>43.961080950669562</c:v>
                </c:pt>
                <c:pt idx="1873">
                  <c:v>43.938012088564278</c:v>
                </c:pt>
                <c:pt idx="1874">
                  <c:v>43.714051885625516</c:v>
                </c:pt>
                <c:pt idx="1875">
                  <c:v>44.206668211832032</c:v>
                </c:pt>
                <c:pt idx="1876">
                  <c:v>44.721392197556106</c:v>
                </c:pt>
                <c:pt idx="1877">
                  <c:v>44.760320902358778</c:v>
                </c:pt>
                <c:pt idx="1878">
                  <c:v>45.474975026328622</c:v>
                </c:pt>
                <c:pt idx="1879">
                  <c:v>45.34569327828028</c:v>
                </c:pt>
                <c:pt idx="1880">
                  <c:v>45.241402797512656</c:v>
                </c:pt>
                <c:pt idx="1881">
                  <c:v>45.858014257535054</c:v>
                </c:pt>
                <c:pt idx="1882">
                  <c:v>46.031030723324662</c:v>
                </c:pt>
                <c:pt idx="1883">
                  <c:v>45.917128216679835</c:v>
                </c:pt>
                <c:pt idx="1884">
                  <c:v>45.310128782534633</c:v>
                </c:pt>
                <c:pt idx="1885">
                  <c:v>45.533608384179544</c:v>
                </c:pt>
                <c:pt idx="1886">
                  <c:v>45.315415396767101</c:v>
                </c:pt>
                <c:pt idx="1887">
                  <c:v>45.235635581986337</c:v>
                </c:pt>
                <c:pt idx="1888">
                  <c:v>44.57096399257793</c:v>
                </c:pt>
                <c:pt idx="1889">
                  <c:v>44.287889830494379</c:v>
                </c:pt>
                <c:pt idx="1890">
                  <c:v>44.494548386854184</c:v>
                </c:pt>
                <c:pt idx="1891">
                  <c:v>44.107664345296875</c:v>
                </c:pt>
                <c:pt idx="1892">
                  <c:v>44.453216675582226</c:v>
                </c:pt>
                <c:pt idx="1893">
                  <c:v>44.849232141722879</c:v>
                </c:pt>
                <c:pt idx="1894">
                  <c:v>45.241402797512649</c:v>
                </c:pt>
                <c:pt idx="1895">
                  <c:v>45.816201944969229</c:v>
                </c:pt>
                <c:pt idx="1896">
                  <c:v>46.393404098895111</c:v>
                </c:pt>
                <c:pt idx="1897">
                  <c:v>46.244898299092362</c:v>
                </c:pt>
                <c:pt idx="1898">
                  <c:v>47.393535391417799</c:v>
                </c:pt>
                <c:pt idx="1899">
                  <c:v>47.637200247404827</c:v>
                </c:pt>
                <c:pt idx="1900">
                  <c:v>47.734281708764556</c:v>
                </c:pt>
                <c:pt idx="1901">
                  <c:v>48.075028026111305</c:v>
                </c:pt>
                <c:pt idx="1902">
                  <c:v>48.272074556593914</c:v>
                </c:pt>
                <c:pt idx="1903">
                  <c:v>48.649827173567893</c:v>
                </c:pt>
                <c:pt idx="1904">
                  <c:v>48.789201548787297</c:v>
                </c:pt>
                <c:pt idx="1905">
                  <c:v>48.763249078918861</c:v>
                </c:pt>
                <c:pt idx="1906">
                  <c:v>48.190852937931581</c:v>
                </c:pt>
                <c:pt idx="1907">
                  <c:v>48.234107054378981</c:v>
                </c:pt>
                <c:pt idx="1908">
                  <c:v>48.389341272295766</c:v>
                </c:pt>
                <c:pt idx="1909">
                  <c:v>48.099058090804313</c:v>
                </c:pt>
                <c:pt idx="1910">
                  <c:v>48.441726813326511</c:v>
                </c:pt>
                <c:pt idx="1911">
                  <c:v>48.16153625900612</c:v>
                </c:pt>
                <c:pt idx="1912">
                  <c:v>47.381039757777458</c:v>
                </c:pt>
                <c:pt idx="1913">
                  <c:v>47.077780341351783</c:v>
                </c:pt>
                <c:pt idx="1914">
                  <c:v>47.359412699553751</c:v>
                </c:pt>
                <c:pt idx="1915">
                  <c:v>47.115267242272864</c:v>
                </c:pt>
                <c:pt idx="1916">
                  <c:v>46.960994226943797</c:v>
                </c:pt>
                <c:pt idx="1917">
                  <c:v>46.699547123083946</c:v>
                </c:pt>
                <c:pt idx="1918">
                  <c:v>46.378505458785455</c:v>
                </c:pt>
                <c:pt idx="1919">
                  <c:v>46.667827437689184</c:v>
                </c:pt>
                <c:pt idx="1920">
                  <c:v>48.069260810584993</c:v>
                </c:pt>
                <c:pt idx="1921">
                  <c:v>48.275438765650932</c:v>
                </c:pt>
                <c:pt idx="1922">
                  <c:v>48.207673983216672</c:v>
                </c:pt>
                <c:pt idx="1923">
                  <c:v>49.759054959796799</c:v>
                </c:pt>
                <c:pt idx="1924">
                  <c:v>50.200246947560295</c:v>
                </c:pt>
                <c:pt idx="1925">
                  <c:v>50.758225049731777</c:v>
                </c:pt>
                <c:pt idx="1926">
                  <c:v>50.021943867538226</c:v>
                </c:pt>
                <c:pt idx="1927">
                  <c:v>49.768186384380144</c:v>
                </c:pt>
                <c:pt idx="1928">
                  <c:v>50.379991831463947</c:v>
                </c:pt>
                <c:pt idx="1929">
                  <c:v>49.73886970545469</c:v>
                </c:pt>
                <c:pt idx="1930">
                  <c:v>50.261283311880518</c:v>
                </c:pt>
                <c:pt idx="1931">
                  <c:v>50.526094624797388</c:v>
                </c:pt>
                <c:pt idx="1932">
                  <c:v>52.146682187693358</c:v>
                </c:pt>
                <c:pt idx="1933">
                  <c:v>51.967417905083572</c:v>
                </c:pt>
                <c:pt idx="1934">
                  <c:v>52.102947469952092</c:v>
                </c:pt>
                <c:pt idx="1935">
                  <c:v>52.403803879908466</c:v>
                </c:pt>
                <c:pt idx="1936">
                  <c:v>52.844034665084237</c:v>
                </c:pt>
                <c:pt idx="1937">
                  <c:v>52.990137458417685</c:v>
                </c:pt>
                <c:pt idx="1938">
                  <c:v>53.297722286488096</c:v>
                </c:pt>
                <c:pt idx="1939">
                  <c:v>53.134317846575684</c:v>
                </c:pt>
                <c:pt idx="1940">
                  <c:v>52.823368809448255</c:v>
                </c:pt>
                <c:pt idx="1941">
                  <c:v>53.722093228966493</c:v>
                </c:pt>
                <c:pt idx="1942">
                  <c:v>54.182509268484388</c:v>
                </c:pt>
                <c:pt idx="1943">
                  <c:v>54.55305286605045</c:v>
                </c:pt>
                <c:pt idx="1944">
                  <c:v>54.042654291971118</c:v>
                </c:pt>
                <c:pt idx="1945">
                  <c:v>53.875885643001688</c:v>
                </c:pt>
                <c:pt idx="1946">
                  <c:v>54.043615494558836</c:v>
                </c:pt>
                <c:pt idx="1947">
                  <c:v>54.259886076795837</c:v>
                </c:pt>
                <c:pt idx="1948">
                  <c:v>55.108147360458766</c:v>
                </c:pt>
                <c:pt idx="1949">
                  <c:v>55.493108996840633</c:v>
                </c:pt>
                <c:pt idx="1950">
                  <c:v>55.761284518814513</c:v>
                </c:pt>
                <c:pt idx="1951">
                  <c:v>55.618545934538091</c:v>
                </c:pt>
                <c:pt idx="1952">
                  <c:v>55.087481504822776</c:v>
                </c:pt>
                <c:pt idx="1953">
                  <c:v>54.902930607980529</c:v>
                </c:pt>
                <c:pt idx="1954">
                  <c:v>53.799950638571794</c:v>
                </c:pt>
                <c:pt idx="1955">
                  <c:v>53.7975476321025</c:v>
                </c:pt>
                <c:pt idx="1956">
                  <c:v>53.55196037094003</c:v>
                </c:pt>
                <c:pt idx="1957">
                  <c:v>54.317077630765183</c:v>
                </c:pt>
                <c:pt idx="1958">
                  <c:v>54.439630960699489</c:v>
                </c:pt>
                <c:pt idx="1959">
                  <c:v>54.016701822102682</c:v>
                </c:pt>
                <c:pt idx="1960">
                  <c:v>54.00949280269478</c:v>
                </c:pt>
                <c:pt idx="1961">
                  <c:v>53.135759650457267</c:v>
                </c:pt>
                <c:pt idx="1962">
                  <c:v>53.311179122716169</c:v>
                </c:pt>
                <c:pt idx="1963">
                  <c:v>53.667785282760306</c:v>
                </c:pt>
                <c:pt idx="1964">
                  <c:v>54.405988870129292</c:v>
                </c:pt>
                <c:pt idx="1965">
                  <c:v>53.762944338944592</c:v>
                </c:pt>
                <c:pt idx="1966">
                  <c:v>54.383881210611726</c:v>
                </c:pt>
                <c:pt idx="1967">
                  <c:v>54.803446140151522</c:v>
                </c:pt>
                <c:pt idx="1968">
                  <c:v>55.059606629778912</c:v>
                </c:pt>
                <c:pt idx="1969">
                  <c:v>56.152493972016586</c:v>
                </c:pt>
                <c:pt idx="1970">
                  <c:v>55.886240855218126</c:v>
                </c:pt>
                <c:pt idx="1971">
                  <c:v>55.594515869845097</c:v>
                </c:pt>
                <c:pt idx="1972">
                  <c:v>56.13567292673148</c:v>
                </c:pt>
                <c:pt idx="1973">
                  <c:v>56.106836849099885</c:v>
                </c:pt>
                <c:pt idx="1974">
                  <c:v>56.290907144648273</c:v>
                </c:pt>
                <c:pt idx="1975">
                  <c:v>56.392314017652737</c:v>
                </c:pt>
                <c:pt idx="1976">
                  <c:v>57.173771721469137</c:v>
                </c:pt>
                <c:pt idx="1977">
                  <c:v>57.274217391885877</c:v>
                </c:pt>
                <c:pt idx="1978">
                  <c:v>56.97047737416635</c:v>
                </c:pt>
                <c:pt idx="1979">
                  <c:v>57.400615532171052</c:v>
                </c:pt>
                <c:pt idx="1980">
                  <c:v>57.477511739188657</c:v>
                </c:pt>
                <c:pt idx="1981">
                  <c:v>57.570748390197508</c:v>
                </c:pt>
                <c:pt idx="1982">
                  <c:v>57.629381748048417</c:v>
                </c:pt>
                <c:pt idx="1983">
                  <c:v>56.965671361227734</c:v>
                </c:pt>
                <c:pt idx="1984">
                  <c:v>57.410227558048248</c:v>
                </c:pt>
                <c:pt idx="1985">
                  <c:v>56.750361981578443</c:v>
                </c:pt>
                <c:pt idx="1986">
                  <c:v>55.487341781314321</c:v>
                </c:pt>
                <c:pt idx="1987">
                  <c:v>54.705884077497934</c:v>
                </c:pt>
                <c:pt idx="1988">
                  <c:v>54.775571265107644</c:v>
                </c:pt>
                <c:pt idx="1989">
                  <c:v>55.000492670634138</c:v>
                </c:pt>
                <c:pt idx="1990">
                  <c:v>54.374269184734537</c:v>
                </c:pt>
                <c:pt idx="1991">
                  <c:v>53.909047132278033</c:v>
                </c:pt>
                <c:pt idx="1992">
                  <c:v>52.935829512211505</c:v>
                </c:pt>
                <c:pt idx="1993">
                  <c:v>52.339883907825076</c:v>
                </c:pt>
                <c:pt idx="1994">
                  <c:v>54.105132460172925</c:v>
                </c:pt>
                <c:pt idx="1995">
                  <c:v>55.661319449691661</c:v>
                </c:pt>
                <c:pt idx="1996">
                  <c:v>55.901139495327811</c:v>
                </c:pt>
                <c:pt idx="1997">
                  <c:v>55.929014370371682</c:v>
                </c:pt>
                <c:pt idx="1998">
                  <c:v>56.982011805218988</c:v>
                </c:pt>
                <c:pt idx="1999">
                  <c:v>57.243939510372698</c:v>
                </c:pt>
                <c:pt idx="2000">
                  <c:v>57.370337650657881</c:v>
                </c:pt>
                <c:pt idx="2001">
                  <c:v>58.247915613246271</c:v>
                </c:pt>
                <c:pt idx="2002">
                  <c:v>58.352686695307753</c:v>
                </c:pt>
                <c:pt idx="2003">
                  <c:v>58.477162430417486</c:v>
                </c:pt>
                <c:pt idx="2004">
                  <c:v>59.593118634760451</c:v>
                </c:pt>
                <c:pt idx="2005">
                  <c:v>59.282169597633015</c:v>
                </c:pt>
                <c:pt idx="2006">
                  <c:v>59.877153999431727</c:v>
                </c:pt>
                <c:pt idx="2007">
                  <c:v>60.017489577238848</c:v>
                </c:pt>
                <c:pt idx="2008">
                  <c:v>60.288068105682044</c:v>
                </c:pt>
                <c:pt idx="2009">
                  <c:v>60.240488577589907</c:v>
                </c:pt>
                <c:pt idx="2010">
                  <c:v>60.111687430835417</c:v>
                </c:pt>
                <c:pt idx="2011">
                  <c:v>60.17656860550651</c:v>
                </c:pt>
                <c:pt idx="2012">
                  <c:v>58.427660497149922</c:v>
                </c:pt>
                <c:pt idx="2013">
                  <c:v>59.13558620300573</c:v>
                </c:pt>
                <c:pt idx="2014">
                  <c:v>59.254775323883017</c:v>
                </c:pt>
                <c:pt idx="2015">
                  <c:v>59.371561438290996</c:v>
                </c:pt>
                <c:pt idx="2016">
                  <c:v>58.404111033750787</c:v>
                </c:pt>
                <c:pt idx="2017">
                  <c:v>57.726463209408166</c:v>
                </c:pt>
                <c:pt idx="2018">
                  <c:v>57.998483541732931</c:v>
                </c:pt>
                <c:pt idx="2019">
                  <c:v>57.166562702061249</c:v>
                </c:pt>
                <c:pt idx="2020">
                  <c:v>56.417305284933484</c:v>
                </c:pt>
                <c:pt idx="2021">
                  <c:v>56.327432842981658</c:v>
                </c:pt>
                <c:pt idx="2022">
                  <c:v>57.382833284298258</c:v>
                </c:pt>
                <c:pt idx="2023">
                  <c:v>57.679844883903755</c:v>
                </c:pt>
                <c:pt idx="2024">
                  <c:v>57.484240157302722</c:v>
                </c:pt>
                <c:pt idx="2025">
                  <c:v>57.169926911118274</c:v>
                </c:pt>
                <c:pt idx="2026">
                  <c:v>57.234808085789382</c:v>
                </c:pt>
                <c:pt idx="2027">
                  <c:v>55.969384879055951</c:v>
                </c:pt>
                <c:pt idx="2028">
                  <c:v>57.326122331622777</c:v>
                </c:pt>
                <c:pt idx="2029">
                  <c:v>58.178228425636583</c:v>
                </c:pt>
                <c:pt idx="2030">
                  <c:v>58.1791896282243</c:v>
                </c:pt>
                <c:pt idx="2031">
                  <c:v>58.671325353136965</c:v>
                </c:pt>
                <c:pt idx="2032">
                  <c:v>59.303316054562885</c:v>
                </c:pt>
                <c:pt idx="2033">
                  <c:v>59.781994943247462</c:v>
                </c:pt>
                <c:pt idx="2034">
                  <c:v>59.905990077063343</c:v>
                </c:pt>
                <c:pt idx="2035">
                  <c:v>60.058340687216969</c:v>
                </c:pt>
                <c:pt idx="2036">
                  <c:v>60.842681998796508</c:v>
                </c:pt>
                <c:pt idx="2037">
                  <c:v>60.296238327677663</c:v>
                </c:pt>
                <c:pt idx="2038">
                  <c:v>60.078525941559079</c:v>
                </c:pt>
                <c:pt idx="2039">
                  <c:v>59.693083703883346</c:v>
                </c:pt>
                <c:pt idx="2040">
                  <c:v>59.70509873622985</c:v>
                </c:pt>
                <c:pt idx="2041">
                  <c:v>58.970739959211748</c:v>
                </c:pt>
                <c:pt idx="2042">
                  <c:v>58.574243891777236</c:v>
                </c:pt>
                <c:pt idx="2043">
                  <c:v>57.831234291469649</c:v>
                </c:pt>
                <c:pt idx="2044">
                  <c:v>58.689588202303646</c:v>
                </c:pt>
                <c:pt idx="2045">
                  <c:v>58.77609643519844</c:v>
                </c:pt>
                <c:pt idx="2046">
                  <c:v>59.211040606141751</c:v>
                </c:pt>
                <c:pt idx="2047">
                  <c:v>60.090060372611717</c:v>
                </c:pt>
                <c:pt idx="2048">
                  <c:v>59.49747897728232</c:v>
                </c:pt>
                <c:pt idx="2049">
                  <c:v>58.873177896558154</c:v>
                </c:pt>
                <c:pt idx="2050">
                  <c:v>58.61028898881672</c:v>
                </c:pt>
                <c:pt idx="2051">
                  <c:v>59.39270789522083</c:v>
                </c:pt>
                <c:pt idx="2052">
                  <c:v>59.217288422961936</c:v>
                </c:pt>
                <c:pt idx="2053">
                  <c:v>59.411931946975244</c:v>
                </c:pt>
                <c:pt idx="2054">
                  <c:v>59.535927080791126</c:v>
                </c:pt>
                <c:pt idx="2055">
                  <c:v>59.590235026997306</c:v>
                </c:pt>
                <c:pt idx="2056">
                  <c:v>59.024567304124062</c:v>
                </c:pt>
                <c:pt idx="2057">
                  <c:v>60.095827588138043</c:v>
                </c:pt>
                <c:pt idx="2058">
                  <c:v>60.462526375353235</c:v>
                </c:pt>
                <c:pt idx="2059">
                  <c:v>61.21995401447662</c:v>
                </c:pt>
                <c:pt idx="2060">
                  <c:v>61.688540275990135</c:v>
                </c:pt>
                <c:pt idx="2061">
                  <c:v>61.270897751625789</c:v>
                </c:pt>
                <c:pt idx="2062">
                  <c:v>60.977730962371176</c:v>
                </c:pt>
                <c:pt idx="2063">
                  <c:v>60.363522508818072</c:v>
                </c:pt>
                <c:pt idx="2064">
                  <c:v>60.797024875879806</c:v>
                </c:pt>
                <c:pt idx="2065">
                  <c:v>60.799908483642959</c:v>
                </c:pt>
                <c:pt idx="2066">
                  <c:v>60.936399251099218</c:v>
                </c:pt>
                <c:pt idx="2067">
                  <c:v>61.127197964761649</c:v>
                </c:pt>
                <c:pt idx="2068">
                  <c:v>61.695268694104186</c:v>
                </c:pt>
                <c:pt idx="2069">
                  <c:v>61.871168767656947</c:v>
                </c:pt>
                <c:pt idx="2070">
                  <c:v>61.882222597415726</c:v>
                </c:pt>
                <c:pt idx="2071">
                  <c:v>62.816992113973463</c:v>
                </c:pt>
                <c:pt idx="2072">
                  <c:v>62.430108072416154</c:v>
                </c:pt>
                <c:pt idx="2073">
                  <c:v>62.315724964477461</c:v>
                </c:pt>
                <c:pt idx="2074">
                  <c:v>62.172025177613321</c:v>
                </c:pt>
                <c:pt idx="2075">
                  <c:v>62.496911652262689</c:v>
                </c:pt>
                <c:pt idx="2076">
                  <c:v>62.591109505859244</c:v>
                </c:pt>
                <c:pt idx="2077">
                  <c:v>63.195705933535159</c:v>
                </c:pt>
                <c:pt idx="2078">
                  <c:v>63.02413127162712</c:v>
                </c:pt>
                <c:pt idx="2079">
                  <c:v>62.183079007372086</c:v>
                </c:pt>
                <c:pt idx="2080">
                  <c:v>61.544359887832123</c:v>
                </c:pt>
                <c:pt idx="2081">
                  <c:v>60.948894884739566</c:v>
                </c:pt>
                <c:pt idx="2082">
                  <c:v>60.262115635813608</c:v>
                </c:pt>
                <c:pt idx="2083">
                  <c:v>60.262596237107473</c:v>
                </c:pt>
                <c:pt idx="2084">
                  <c:v>60.463006976647094</c:v>
                </c:pt>
                <c:pt idx="2085">
                  <c:v>61.137771193226556</c:v>
                </c:pt>
                <c:pt idx="2086">
                  <c:v>61.726988379498934</c:v>
                </c:pt>
                <c:pt idx="2087">
                  <c:v>61.513120803731233</c:v>
                </c:pt>
                <c:pt idx="2088">
                  <c:v>61.022907483994011</c:v>
                </c:pt>
                <c:pt idx="2089">
                  <c:v>60.727337688270097</c:v>
                </c:pt>
                <c:pt idx="2090">
                  <c:v>60.48078922451991</c:v>
                </c:pt>
                <c:pt idx="2091">
                  <c:v>60.600939547984908</c:v>
                </c:pt>
                <c:pt idx="2092">
                  <c:v>61.270897751625775</c:v>
                </c:pt>
                <c:pt idx="2093">
                  <c:v>61.262727529630148</c:v>
                </c:pt>
                <c:pt idx="2094">
                  <c:v>63.219735998228138</c:v>
                </c:pt>
                <c:pt idx="2095">
                  <c:v>62.44452611123193</c:v>
                </c:pt>
                <c:pt idx="2096">
                  <c:v>62.098493179652721</c:v>
                </c:pt>
                <c:pt idx="2097">
                  <c:v>62.123484446933439</c:v>
                </c:pt>
                <c:pt idx="2098">
                  <c:v>62.583419885157475</c:v>
                </c:pt>
                <c:pt idx="2099">
                  <c:v>61.532344855485611</c:v>
                </c:pt>
                <c:pt idx="2100">
                  <c:v>61.015217863292236</c:v>
                </c:pt>
                <c:pt idx="2101">
                  <c:v>62.21239568629754</c:v>
                </c:pt>
                <c:pt idx="2102">
                  <c:v>61.963924817371911</c:v>
                </c:pt>
                <c:pt idx="2103">
                  <c:v>62.692516378863701</c:v>
                </c:pt>
                <c:pt idx="2104">
                  <c:v>62.462788960398619</c:v>
                </c:pt>
                <c:pt idx="2105">
                  <c:v>62.351289460223086</c:v>
                </c:pt>
                <c:pt idx="2106">
                  <c:v>62.538243363534633</c:v>
                </c:pt>
                <c:pt idx="2107">
                  <c:v>62.275835057087058</c:v>
                </c:pt>
                <c:pt idx="2108">
                  <c:v>62.70212840474089</c:v>
                </c:pt>
                <c:pt idx="2109">
                  <c:v>62.181156602196623</c:v>
                </c:pt>
                <c:pt idx="2110">
                  <c:v>62.555545010113576</c:v>
                </c:pt>
                <c:pt idx="2111">
                  <c:v>62.108585806823761</c:v>
                </c:pt>
                <c:pt idx="2112">
                  <c:v>61.968730830310498</c:v>
                </c:pt>
                <c:pt idx="2113">
                  <c:v>61.510237195968038</c:v>
                </c:pt>
                <c:pt idx="2114">
                  <c:v>60.700424015813915</c:v>
                </c:pt>
                <c:pt idx="2115">
                  <c:v>59.774305322545665</c:v>
                </c:pt>
                <c:pt idx="2116">
                  <c:v>60.165514775747724</c:v>
                </c:pt>
                <c:pt idx="2117">
                  <c:v>59.674340253422784</c:v>
                </c:pt>
                <c:pt idx="2118">
                  <c:v>58.540601801207004</c:v>
                </c:pt>
                <c:pt idx="2119">
                  <c:v>57.899960276491605</c:v>
                </c:pt>
                <c:pt idx="2120">
                  <c:v>57.302092266929748</c:v>
                </c:pt>
                <c:pt idx="2121">
                  <c:v>58.061442311228575</c:v>
                </c:pt>
                <c:pt idx="2122">
                  <c:v>57.836040304408236</c:v>
                </c:pt>
                <c:pt idx="2123">
                  <c:v>58.196971876097102</c:v>
                </c:pt>
                <c:pt idx="2124">
                  <c:v>57.407343950285089</c:v>
                </c:pt>
                <c:pt idx="2125">
                  <c:v>57.097356115745377</c:v>
                </c:pt>
                <c:pt idx="2126">
                  <c:v>57.707239157653738</c:v>
                </c:pt>
                <c:pt idx="2127">
                  <c:v>57.94417559552673</c:v>
                </c:pt>
                <c:pt idx="2128">
                  <c:v>57.82594767723716</c:v>
                </c:pt>
                <c:pt idx="2129">
                  <c:v>58.569918480132465</c:v>
                </c:pt>
                <c:pt idx="2130">
                  <c:v>58.36133751859721</c:v>
                </c:pt>
                <c:pt idx="2131">
                  <c:v>58.548291421908765</c:v>
                </c:pt>
                <c:pt idx="2132">
                  <c:v>59.331190929606727</c:v>
                </c:pt>
                <c:pt idx="2133">
                  <c:v>59.589273824409567</c:v>
                </c:pt>
                <c:pt idx="2134">
                  <c:v>59.147601235352212</c:v>
                </c:pt>
                <c:pt idx="2135">
                  <c:v>59.018800088597722</c:v>
                </c:pt>
                <c:pt idx="2136">
                  <c:v>58.912587202654656</c:v>
                </c:pt>
                <c:pt idx="2137">
                  <c:v>59.423466378027854</c:v>
                </c:pt>
                <c:pt idx="2138">
                  <c:v>60.620644201033151</c:v>
                </c:pt>
                <c:pt idx="2139">
                  <c:v>60.793660666822767</c:v>
                </c:pt>
                <c:pt idx="2140">
                  <c:v>60.543747994015554</c:v>
                </c:pt>
                <c:pt idx="2141">
                  <c:v>60.566816856120838</c:v>
                </c:pt>
                <c:pt idx="2142">
                  <c:v>59.797374184650948</c:v>
                </c:pt>
                <c:pt idx="2143">
                  <c:v>59.298029440330389</c:v>
                </c:pt>
                <c:pt idx="2144">
                  <c:v>59.295626433861088</c:v>
                </c:pt>
                <c:pt idx="2145">
                  <c:v>59.873309189080828</c:v>
                </c:pt>
                <c:pt idx="2146">
                  <c:v>59.795932380769372</c:v>
                </c:pt>
                <c:pt idx="2147">
                  <c:v>59.831016275221153</c:v>
                </c:pt>
                <c:pt idx="2148">
                  <c:v>61.030116503401885</c:v>
                </c:pt>
                <c:pt idx="2149">
                  <c:v>60.420233461493531</c:v>
                </c:pt>
                <c:pt idx="2150">
                  <c:v>60.305850353554845</c:v>
                </c:pt>
                <c:pt idx="2151">
                  <c:v>59.92425292622999</c:v>
                </c:pt>
                <c:pt idx="2152">
                  <c:v>59.02648970929949</c:v>
                </c:pt>
                <c:pt idx="2153">
                  <c:v>58.690068803597484</c:v>
                </c:pt>
                <c:pt idx="2154">
                  <c:v>58.61028898881672</c:v>
                </c:pt>
                <c:pt idx="2155">
                  <c:v>58.79051447401423</c:v>
                </c:pt>
                <c:pt idx="2156">
                  <c:v>58.706409247588731</c:v>
                </c:pt>
                <c:pt idx="2157">
                  <c:v>59.068302021865321</c:v>
                </c:pt>
                <c:pt idx="2158">
                  <c:v>58.225807953728719</c:v>
                </c:pt>
                <c:pt idx="2159">
                  <c:v>57.346307585964887</c:v>
                </c:pt>
                <c:pt idx="2160">
                  <c:v>58.143625132478654</c:v>
                </c:pt>
                <c:pt idx="2161">
                  <c:v>58.155640164825158</c:v>
                </c:pt>
                <c:pt idx="2162">
                  <c:v>56.458156394911583</c:v>
                </c:pt>
                <c:pt idx="2163">
                  <c:v>55.928053167783986</c:v>
                </c:pt>
                <c:pt idx="2164">
                  <c:v>55.863652594406737</c:v>
                </c:pt>
                <c:pt idx="2165">
                  <c:v>55.187446573945699</c:v>
                </c:pt>
                <c:pt idx="2166">
                  <c:v>54.888512569164767</c:v>
                </c:pt>
                <c:pt idx="2167">
                  <c:v>55.710821382959267</c:v>
                </c:pt>
                <c:pt idx="2168">
                  <c:v>54.402144059778443</c:v>
                </c:pt>
                <c:pt idx="2169">
                  <c:v>54.356486936861742</c:v>
                </c:pt>
                <c:pt idx="2170">
                  <c:v>56.282736922652688</c:v>
                </c:pt>
                <c:pt idx="2171">
                  <c:v>56.507177726885317</c:v>
                </c:pt>
                <c:pt idx="2172">
                  <c:v>58.16092677905764</c:v>
                </c:pt>
                <c:pt idx="2173">
                  <c:v>58.270023272763858</c:v>
                </c:pt>
                <c:pt idx="2174">
                  <c:v>60.224628734892541</c:v>
                </c:pt>
                <c:pt idx="2175">
                  <c:v>59.537368884672716</c:v>
                </c:pt>
                <c:pt idx="2176">
                  <c:v>59.647426580966652</c:v>
                </c:pt>
                <c:pt idx="2177">
                  <c:v>61.738522810551579</c:v>
                </c:pt>
                <c:pt idx="2178">
                  <c:v>61.444875420003115</c:v>
                </c:pt>
                <c:pt idx="2179">
                  <c:v>62.304671134718681</c:v>
                </c:pt>
                <c:pt idx="2180">
                  <c:v>63.035665702679758</c:v>
                </c:pt>
                <c:pt idx="2181">
                  <c:v>62.859765629127004</c:v>
                </c:pt>
                <c:pt idx="2182">
                  <c:v>62.86505224335945</c:v>
                </c:pt>
                <c:pt idx="2183">
                  <c:v>63.322584675114193</c:v>
                </c:pt>
                <c:pt idx="2184">
                  <c:v>63.560962916868768</c:v>
                </c:pt>
                <c:pt idx="2185">
                  <c:v>63.262509513381694</c:v>
                </c:pt>
                <c:pt idx="2186">
                  <c:v>63.182249097307079</c:v>
                </c:pt>
                <c:pt idx="2187">
                  <c:v>63.552792694873133</c:v>
                </c:pt>
                <c:pt idx="2188">
                  <c:v>62.799209866100639</c:v>
                </c:pt>
                <c:pt idx="2189">
                  <c:v>63.094779661824546</c:v>
                </c:pt>
                <c:pt idx="2190">
                  <c:v>62.927049810267398</c:v>
                </c:pt>
                <c:pt idx="2191">
                  <c:v>62.978474148710426</c:v>
                </c:pt>
                <c:pt idx="2192">
                  <c:v>63.613829059193364</c:v>
                </c:pt>
                <c:pt idx="2193">
                  <c:v>63.609984248842473</c:v>
                </c:pt>
                <c:pt idx="2194">
                  <c:v>63.804627772855781</c:v>
                </c:pt>
                <c:pt idx="2195">
                  <c:v>64.684608741913479</c:v>
                </c:pt>
                <c:pt idx="2196">
                  <c:v>64.862431220641668</c:v>
                </c:pt>
                <c:pt idx="2197">
                  <c:v>65.41223910081753</c:v>
                </c:pt>
                <c:pt idx="2198">
                  <c:v>64.761985550224935</c:v>
                </c:pt>
                <c:pt idx="2199">
                  <c:v>65.077740600290952</c:v>
                </c:pt>
                <c:pt idx="2200">
                  <c:v>65.290646973470942</c:v>
                </c:pt>
                <c:pt idx="2201">
                  <c:v>65.434827361628948</c:v>
                </c:pt>
                <c:pt idx="2202">
                  <c:v>66.095173539392604</c:v>
                </c:pt>
                <c:pt idx="2203">
                  <c:v>66.61518413934914</c:v>
                </c:pt>
                <c:pt idx="2204">
                  <c:v>66.18360417746284</c:v>
                </c:pt>
                <c:pt idx="2205">
                  <c:v>67.193828097156597</c:v>
                </c:pt>
                <c:pt idx="2206">
                  <c:v>67.273127310643503</c:v>
                </c:pt>
                <c:pt idx="2207">
                  <c:v>66.314327729392758</c:v>
                </c:pt>
                <c:pt idx="2208">
                  <c:v>66.605572113471936</c:v>
                </c:pt>
                <c:pt idx="2209">
                  <c:v>66.49263080941482</c:v>
                </c:pt>
                <c:pt idx="2210">
                  <c:v>65.214231367747175</c:v>
                </c:pt>
                <c:pt idx="2211">
                  <c:v>64.841765365005656</c:v>
                </c:pt>
                <c:pt idx="2212">
                  <c:v>65.528064012637756</c:v>
                </c:pt>
                <c:pt idx="2213">
                  <c:v>65.655423355510649</c:v>
                </c:pt>
                <c:pt idx="2214">
                  <c:v>67.445663175139217</c:v>
                </c:pt>
                <c:pt idx="2215">
                  <c:v>68.131481221477472</c:v>
                </c:pt>
                <c:pt idx="2216">
                  <c:v>68.736558250447217</c:v>
                </c:pt>
                <c:pt idx="2217">
                  <c:v>68.915341931763152</c:v>
                </c:pt>
                <c:pt idx="2218">
                  <c:v>68.933604780929826</c:v>
                </c:pt>
                <c:pt idx="2219">
                  <c:v>68.095916725731826</c:v>
                </c:pt>
                <c:pt idx="2220">
                  <c:v>68.799036418649024</c:v>
                </c:pt>
                <c:pt idx="2221">
                  <c:v>68.63082596579801</c:v>
                </c:pt>
                <c:pt idx="2222">
                  <c:v>67.369728170709337</c:v>
                </c:pt>
                <c:pt idx="2223">
                  <c:v>69.088838998846612</c:v>
                </c:pt>
                <c:pt idx="2224">
                  <c:v>69.514651745206592</c:v>
                </c:pt>
                <c:pt idx="2225">
                  <c:v>70.770943527356664</c:v>
                </c:pt>
                <c:pt idx="2226">
                  <c:v>71.505782905668624</c:v>
                </c:pt>
                <c:pt idx="2227">
                  <c:v>70.319178311128255</c:v>
                </c:pt>
                <c:pt idx="2228">
                  <c:v>70.675303869878519</c:v>
                </c:pt>
                <c:pt idx="2229">
                  <c:v>70.896380465054136</c:v>
                </c:pt>
                <c:pt idx="2230">
                  <c:v>71.453877965931738</c:v>
                </c:pt>
                <c:pt idx="2231">
                  <c:v>71.76002099012058</c:v>
                </c:pt>
                <c:pt idx="2232">
                  <c:v>72.524657648651853</c:v>
                </c:pt>
                <c:pt idx="2233">
                  <c:v>72.299736243125366</c:v>
                </c:pt>
                <c:pt idx="2234">
                  <c:v>72.933649349726736</c:v>
                </c:pt>
                <c:pt idx="2235">
                  <c:v>75.378948732886499</c:v>
                </c:pt>
                <c:pt idx="2236">
                  <c:v>74.699378503368436</c:v>
                </c:pt>
                <c:pt idx="2237">
                  <c:v>75.69470378295253</c:v>
                </c:pt>
                <c:pt idx="2238">
                  <c:v>76.239705650189777</c:v>
                </c:pt>
                <c:pt idx="2239">
                  <c:v>76.820752614466556</c:v>
                </c:pt>
                <c:pt idx="2240">
                  <c:v>76.663595991374336</c:v>
                </c:pt>
                <c:pt idx="2241">
                  <c:v>76.680417036659421</c:v>
                </c:pt>
                <c:pt idx="2242">
                  <c:v>76.014303643369445</c:v>
                </c:pt>
                <c:pt idx="2243">
                  <c:v>76.643891338326057</c:v>
                </c:pt>
                <c:pt idx="2244">
                  <c:v>77.753119124554971</c:v>
                </c:pt>
                <c:pt idx="2245">
                  <c:v>76.394459266812703</c:v>
                </c:pt>
                <c:pt idx="2246">
                  <c:v>75.788901636549085</c:v>
                </c:pt>
                <c:pt idx="2247">
                  <c:v>75.575514662075236</c:v>
                </c:pt>
                <c:pt idx="2248">
                  <c:v>77.573854841945192</c:v>
                </c:pt>
                <c:pt idx="2249">
                  <c:v>77.618550762274182</c:v>
                </c:pt>
                <c:pt idx="2250">
                  <c:v>76.917353474532419</c:v>
                </c:pt>
                <c:pt idx="2251">
                  <c:v>76.169057259992371</c:v>
                </c:pt>
                <c:pt idx="2252">
                  <c:v>77.458991132712654</c:v>
                </c:pt>
                <c:pt idx="2253">
                  <c:v>77.645945036024202</c:v>
                </c:pt>
                <c:pt idx="2254">
                  <c:v>77.706500799050559</c:v>
                </c:pt>
                <c:pt idx="2255">
                  <c:v>78.057339743568377</c:v>
                </c:pt>
                <c:pt idx="2256">
                  <c:v>78.679237817823221</c:v>
                </c:pt>
                <c:pt idx="2257">
                  <c:v>78.318786847428214</c:v>
                </c:pt>
                <c:pt idx="2258">
                  <c:v>78.133274747998243</c:v>
                </c:pt>
                <c:pt idx="2259">
                  <c:v>77.711306811989147</c:v>
                </c:pt>
                <c:pt idx="2260">
                  <c:v>77.416698218852957</c:v>
                </c:pt>
                <c:pt idx="2261">
                  <c:v>77.024046961769329</c:v>
                </c:pt>
                <c:pt idx="2262">
                  <c:v>76.670324409488344</c:v>
                </c:pt>
                <c:pt idx="2263">
                  <c:v>78.014566228414807</c:v>
                </c:pt>
                <c:pt idx="2264">
                  <c:v>77.776668587954092</c:v>
                </c:pt>
                <c:pt idx="2265">
                  <c:v>78.026581260761304</c:v>
                </c:pt>
                <c:pt idx="2266">
                  <c:v>77.306640522558993</c:v>
                </c:pt>
                <c:pt idx="2267">
                  <c:v>78.800829945169781</c:v>
                </c:pt>
                <c:pt idx="2268">
                  <c:v>78.482191287340584</c:v>
                </c:pt>
                <c:pt idx="2269">
                  <c:v>79.191078195784101</c:v>
                </c:pt>
                <c:pt idx="2270">
                  <c:v>80.781387877166893</c:v>
                </c:pt>
                <c:pt idx="2271">
                  <c:v>80.806379144447618</c:v>
                </c:pt>
                <c:pt idx="2272">
                  <c:v>81.521513869711328</c:v>
                </c:pt>
                <c:pt idx="2273">
                  <c:v>81.6902049238562</c:v>
                </c:pt>
                <c:pt idx="2274">
                  <c:v>81.937714590194119</c:v>
                </c:pt>
                <c:pt idx="2275">
                  <c:v>81.230269485632178</c:v>
                </c:pt>
                <c:pt idx="2276">
                  <c:v>81.489313583022721</c:v>
                </c:pt>
                <c:pt idx="2277">
                  <c:v>81.008712289162702</c:v>
                </c:pt>
                <c:pt idx="2278">
                  <c:v>79.579404041223015</c:v>
                </c:pt>
                <c:pt idx="2279">
                  <c:v>79.799038832517041</c:v>
                </c:pt>
                <c:pt idx="2280">
                  <c:v>81.582550234031558</c:v>
                </c:pt>
                <c:pt idx="2281">
                  <c:v>81.192782584711082</c:v>
                </c:pt>
                <c:pt idx="2282">
                  <c:v>81.258144360676027</c:v>
                </c:pt>
                <c:pt idx="2283">
                  <c:v>82.28470872436101</c:v>
                </c:pt>
                <c:pt idx="2284">
                  <c:v>83.823594067300789</c:v>
                </c:pt>
                <c:pt idx="2285">
                  <c:v>83.381440876949569</c:v>
                </c:pt>
                <c:pt idx="2286">
                  <c:v>84.83477918958225</c:v>
                </c:pt>
                <c:pt idx="2287">
                  <c:v>85.537418281205575</c:v>
                </c:pt>
                <c:pt idx="2288">
                  <c:v>85.69986151853027</c:v>
                </c:pt>
                <c:pt idx="2289">
                  <c:v>86.118945846776214</c:v>
                </c:pt>
                <c:pt idx="2290">
                  <c:v>86.086745560087593</c:v>
                </c:pt>
                <c:pt idx="2291">
                  <c:v>85.877203395964614</c:v>
                </c:pt>
                <c:pt idx="2292">
                  <c:v>84.445492141555633</c:v>
                </c:pt>
                <c:pt idx="2293">
                  <c:v>85.451871250898506</c:v>
                </c:pt>
                <c:pt idx="2294">
                  <c:v>87.08831865649185</c:v>
                </c:pt>
                <c:pt idx="2295">
                  <c:v>86.142975911469208</c:v>
                </c:pt>
                <c:pt idx="2296">
                  <c:v>85.367766024472999</c:v>
                </c:pt>
                <c:pt idx="2297">
                  <c:v>86.221313922368395</c:v>
                </c:pt>
                <c:pt idx="2298">
                  <c:v>86.675962746359971</c:v>
                </c:pt>
                <c:pt idx="2299">
                  <c:v>84.3450464711389</c:v>
                </c:pt>
                <c:pt idx="2300">
                  <c:v>80.846749653131852</c:v>
                </c:pt>
                <c:pt idx="2301">
                  <c:v>80.456501402517517</c:v>
                </c:pt>
                <c:pt idx="2302">
                  <c:v>82.031912443790645</c:v>
                </c:pt>
                <c:pt idx="2303">
                  <c:v>79.909096528810963</c:v>
                </c:pt>
                <c:pt idx="2304">
                  <c:v>77.525314111265274</c:v>
                </c:pt>
                <c:pt idx="2305">
                  <c:v>77.652673454138181</c:v>
                </c:pt>
                <c:pt idx="2306">
                  <c:v>78.532654423195865</c:v>
                </c:pt>
                <c:pt idx="2307">
                  <c:v>77.329709384664255</c:v>
                </c:pt>
                <c:pt idx="2308">
                  <c:v>75.367414301833819</c:v>
                </c:pt>
                <c:pt idx="2309">
                  <c:v>77.1706303563966</c:v>
                </c:pt>
                <c:pt idx="2310">
                  <c:v>77.748313111616326</c:v>
                </c:pt>
                <c:pt idx="2311">
                  <c:v>77.623837376506586</c:v>
                </c:pt>
                <c:pt idx="2312">
                  <c:v>79.522693088547513</c:v>
                </c:pt>
                <c:pt idx="2313">
                  <c:v>79.973016500894346</c:v>
                </c:pt>
                <c:pt idx="2314">
                  <c:v>79.701476769863433</c:v>
                </c:pt>
                <c:pt idx="2315">
                  <c:v>79.710127593152919</c:v>
                </c:pt>
                <c:pt idx="2316">
                  <c:v>79.501066030323813</c:v>
                </c:pt>
                <c:pt idx="2317">
                  <c:v>79.139173256047215</c:v>
                </c:pt>
                <c:pt idx="2318">
                  <c:v>80.131134326574283</c:v>
                </c:pt>
                <c:pt idx="2319">
                  <c:v>79.762513134183664</c:v>
                </c:pt>
                <c:pt idx="2320">
                  <c:v>79.011333311880449</c:v>
                </c:pt>
                <c:pt idx="2321">
                  <c:v>78.796023932231165</c:v>
                </c:pt>
                <c:pt idx="2322">
                  <c:v>78.261114692164981</c:v>
                </c:pt>
                <c:pt idx="2323">
                  <c:v>78.120779114357845</c:v>
                </c:pt>
                <c:pt idx="2324">
                  <c:v>76.578529562361055</c:v>
                </c:pt>
                <c:pt idx="2325">
                  <c:v>75.945097057053545</c:v>
                </c:pt>
                <c:pt idx="2326">
                  <c:v>74.713796542184184</c:v>
                </c:pt>
                <c:pt idx="2327">
                  <c:v>74.692169483960484</c:v>
                </c:pt>
                <c:pt idx="2328">
                  <c:v>75.499099056351454</c:v>
                </c:pt>
                <c:pt idx="2329">
                  <c:v>75.508230480934785</c:v>
                </c:pt>
                <c:pt idx="2330">
                  <c:v>74.196188948696943</c:v>
                </c:pt>
                <c:pt idx="2331">
                  <c:v>72.307906465120936</c:v>
                </c:pt>
                <c:pt idx="2332">
                  <c:v>73.002855936042522</c:v>
                </c:pt>
                <c:pt idx="2333">
                  <c:v>71.734549121545939</c:v>
                </c:pt>
                <c:pt idx="2334">
                  <c:v>72.268016557730562</c:v>
                </c:pt>
                <c:pt idx="2335">
                  <c:v>73.90830877367479</c:v>
                </c:pt>
                <c:pt idx="2336">
                  <c:v>75.547159185737442</c:v>
                </c:pt>
                <c:pt idx="2337">
                  <c:v>74.894502628675525</c:v>
                </c:pt>
                <c:pt idx="2338">
                  <c:v>75.433737280386467</c:v>
                </c:pt>
                <c:pt idx="2339">
                  <c:v>76.144546594005433</c:v>
                </c:pt>
                <c:pt idx="2340">
                  <c:v>73.826125952424718</c:v>
                </c:pt>
                <c:pt idx="2341">
                  <c:v>73.262861236020797</c:v>
                </c:pt>
                <c:pt idx="2342">
                  <c:v>74.649395968806928</c:v>
                </c:pt>
                <c:pt idx="2343">
                  <c:v>73.799212279968557</c:v>
                </c:pt>
                <c:pt idx="2344">
                  <c:v>73.711742844486039</c:v>
                </c:pt>
                <c:pt idx="2345">
                  <c:v>72.478039323147371</c:v>
                </c:pt>
                <c:pt idx="2346">
                  <c:v>70.798337801106612</c:v>
                </c:pt>
                <c:pt idx="2347">
                  <c:v>71.742719343541538</c:v>
                </c:pt>
                <c:pt idx="2348">
                  <c:v>73.316688580933089</c:v>
                </c:pt>
                <c:pt idx="2349">
                  <c:v>74.999273710737</c:v>
                </c:pt>
                <c:pt idx="2350">
                  <c:v>76.088796843917663</c:v>
                </c:pt>
                <c:pt idx="2351">
                  <c:v>76.206063559619508</c:v>
                </c:pt>
                <c:pt idx="2352">
                  <c:v>77.384978533458124</c:v>
                </c:pt>
                <c:pt idx="2353">
                  <c:v>78.713841110981065</c:v>
                </c:pt>
                <c:pt idx="2354">
                  <c:v>78.784489501178498</c:v>
                </c:pt>
                <c:pt idx="2355">
                  <c:v>78.800829945169752</c:v>
                </c:pt>
                <c:pt idx="2356">
                  <c:v>76.807776379532257</c:v>
                </c:pt>
                <c:pt idx="2357">
                  <c:v>75.321276577623223</c:v>
                </c:pt>
                <c:pt idx="2358">
                  <c:v>74.861821740693046</c:v>
                </c:pt>
                <c:pt idx="2359">
                  <c:v>74.462442065495367</c:v>
                </c:pt>
                <c:pt idx="2360">
                  <c:v>73.129734677621556</c:v>
                </c:pt>
                <c:pt idx="2361">
                  <c:v>74.343252944618087</c:v>
                </c:pt>
                <c:pt idx="2362">
                  <c:v>74.12361815332406</c:v>
                </c:pt>
                <c:pt idx="2363">
                  <c:v>73.86313225205194</c:v>
                </c:pt>
                <c:pt idx="2364">
                  <c:v>73.59447612878418</c:v>
                </c:pt>
                <c:pt idx="2365">
                  <c:v>74.373050224837399</c:v>
                </c:pt>
                <c:pt idx="2366">
                  <c:v>74.635939132578827</c:v>
                </c:pt>
                <c:pt idx="2367">
                  <c:v>75.572631054311998</c:v>
                </c:pt>
                <c:pt idx="2368">
                  <c:v>74.964189816285213</c:v>
                </c:pt>
                <c:pt idx="2369">
                  <c:v>74.179367903411816</c:v>
                </c:pt>
                <c:pt idx="2370">
                  <c:v>75.416916235101354</c:v>
                </c:pt>
                <c:pt idx="2371">
                  <c:v>74.325951298039115</c:v>
                </c:pt>
                <c:pt idx="2372">
                  <c:v>72.879822004814329</c:v>
                </c:pt>
                <c:pt idx="2373">
                  <c:v>73.218645916985636</c:v>
                </c:pt>
                <c:pt idx="2374">
                  <c:v>73.949159883652868</c:v>
                </c:pt>
                <c:pt idx="2375">
                  <c:v>73.448373335450725</c:v>
                </c:pt>
                <c:pt idx="2376">
                  <c:v>72.911061088915218</c:v>
                </c:pt>
                <c:pt idx="2377">
                  <c:v>71.702829436151148</c:v>
                </c:pt>
                <c:pt idx="2378">
                  <c:v>70.529681677838852</c:v>
                </c:pt>
                <c:pt idx="2379">
                  <c:v>68.826430692398958</c:v>
                </c:pt>
                <c:pt idx="2380">
                  <c:v>65.389170238712126</c:v>
                </c:pt>
                <c:pt idx="2381">
                  <c:v>67.539380427441827</c:v>
                </c:pt>
                <c:pt idx="2382">
                  <c:v>68.822105280754201</c:v>
                </c:pt>
                <c:pt idx="2383">
                  <c:v>71.07228053860679</c:v>
                </c:pt>
                <c:pt idx="2384">
                  <c:v>71.831149981611759</c:v>
                </c:pt>
                <c:pt idx="2385">
                  <c:v>71.168400797378794</c:v>
                </c:pt>
                <c:pt idx="2386">
                  <c:v>69.522341365908247</c:v>
                </c:pt>
                <c:pt idx="2387">
                  <c:v>69.37479676869323</c:v>
                </c:pt>
                <c:pt idx="2388">
                  <c:v>70.792570585580279</c:v>
                </c:pt>
                <c:pt idx="2389">
                  <c:v>69.627112447969736</c:v>
                </c:pt>
                <c:pt idx="2390">
                  <c:v>70.469606516106353</c:v>
                </c:pt>
                <c:pt idx="2391">
                  <c:v>71.227034155229731</c:v>
                </c:pt>
                <c:pt idx="2392">
                  <c:v>72.142099018739202</c:v>
                </c:pt>
                <c:pt idx="2393">
                  <c:v>71.065552120492768</c:v>
                </c:pt>
                <c:pt idx="2394">
                  <c:v>69.95632433426384</c:v>
                </c:pt>
                <c:pt idx="2395">
                  <c:v>68.888428259306892</c:v>
                </c:pt>
                <c:pt idx="2396">
                  <c:v>68.533263903144345</c:v>
                </c:pt>
                <c:pt idx="2397">
                  <c:v>68.685133912004105</c:v>
                </c:pt>
                <c:pt idx="2398">
                  <c:v>68.604392894635623</c:v>
                </c:pt>
                <c:pt idx="2399">
                  <c:v>67.258228670533725</c:v>
                </c:pt>
                <c:pt idx="2400">
                  <c:v>67.584076347770804</c:v>
                </c:pt>
                <c:pt idx="2401">
                  <c:v>65.680895224085148</c:v>
                </c:pt>
                <c:pt idx="2402">
                  <c:v>66.491189005533116</c:v>
                </c:pt>
                <c:pt idx="2403">
                  <c:v>65.195007315992655</c:v>
                </c:pt>
                <c:pt idx="2404">
                  <c:v>66.646903824743774</c:v>
                </c:pt>
                <c:pt idx="2405">
                  <c:v>65.406952486584942</c:v>
                </c:pt>
                <c:pt idx="2406">
                  <c:v>65.245470451847979</c:v>
                </c:pt>
                <c:pt idx="2407">
                  <c:v>66.033656573778401</c:v>
                </c:pt>
                <c:pt idx="2408">
                  <c:v>65.752504816870299</c:v>
                </c:pt>
                <c:pt idx="2409">
                  <c:v>66.73821807057719</c:v>
                </c:pt>
                <c:pt idx="2410">
                  <c:v>68.963402061149068</c:v>
                </c:pt>
                <c:pt idx="2411">
                  <c:v>69.639127480316247</c:v>
                </c:pt>
                <c:pt idx="2412">
                  <c:v>69.342596482004609</c:v>
                </c:pt>
                <c:pt idx="2413">
                  <c:v>69.722271504154023</c:v>
                </c:pt>
                <c:pt idx="2414">
                  <c:v>70.520069651961649</c:v>
                </c:pt>
                <c:pt idx="2415">
                  <c:v>71.975330369769765</c:v>
                </c:pt>
                <c:pt idx="2416">
                  <c:v>71.103519622707708</c:v>
                </c:pt>
                <c:pt idx="2417">
                  <c:v>70.939153980207578</c:v>
                </c:pt>
                <c:pt idx="2418">
                  <c:v>71.666784339111658</c:v>
                </c:pt>
                <c:pt idx="2419">
                  <c:v>71.37698175891407</c:v>
                </c:pt>
                <c:pt idx="2420">
                  <c:v>72.109418130756737</c:v>
                </c:pt>
                <c:pt idx="2421">
                  <c:v>72.877418998345036</c:v>
                </c:pt>
                <c:pt idx="2422">
                  <c:v>74.69985910466221</c:v>
                </c:pt>
                <c:pt idx="2423">
                  <c:v>76.162809443172094</c:v>
                </c:pt>
                <c:pt idx="2424">
                  <c:v>77.866060428612002</c:v>
                </c:pt>
                <c:pt idx="2425">
                  <c:v>78.826782415038167</c:v>
                </c:pt>
                <c:pt idx="2426">
                  <c:v>78.144328577756951</c:v>
                </c:pt>
                <c:pt idx="2427">
                  <c:v>77.802621057822478</c:v>
                </c:pt>
                <c:pt idx="2428">
                  <c:v>78.250541463700017</c:v>
                </c:pt>
                <c:pt idx="2429">
                  <c:v>79.776931172999426</c:v>
                </c:pt>
                <c:pt idx="2430">
                  <c:v>79.483283782450954</c:v>
                </c:pt>
                <c:pt idx="2431">
                  <c:v>79.874012634359161</c:v>
                </c:pt>
                <c:pt idx="2432">
                  <c:v>80.697763252035216</c:v>
                </c:pt>
                <c:pt idx="2433">
                  <c:v>80.208030533591867</c:v>
                </c:pt>
                <c:pt idx="2434">
                  <c:v>82.096313017167873</c:v>
                </c:pt>
                <c:pt idx="2435">
                  <c:v>81.457113296334057</c:v>
                </c:pt>
                <c:pt idx="2436">
                  <c:v>82.016533202387109</c:v>
                </c:pt>
                <c:pt idx="2437">
                  <c:v>83.614532504471669</c:v>
                </c:pt>
                <c:pt idx="2438">
                  <c:v>82.810967141137724</c:v>
                </c:pt>
                <c:pt idx="2439">
                  <c:v>82.526931776466455</c:v>
                </c:pt>
                <c:pt idx="2440">
                  <c:v>83.423733790809237</c:v>
                </c:pt>
                <c:pt idx="2441">
                  <c:v>84.750193361862884</c:v>
                </c:pt>
                <c:pt idx="2442">
                  <c:v>85.177447912104441</c:v>
                </c:pt>
                <c:pt idx="2443">
                  <c:v>84.464716193310039</c:v>
                </c:pt>
                <c:pt idx="2444">
                  <c:v>84.396951410875772</c:v>
                </c:pt>
                <c:pt idx="2445">
                  <c:v>84.751154564450616</c:v>
                </c:pt>
                <c:pt idx="2446">
                  <c:v>83.387688693769746</c:v>
                </c:pt>
                <c:pt idx="2447">
                  <c:v>83.58473522425237</c:v>
                </c:pt>
                <c:pt idx="2448">
                  <c:v>84.086482975042216</c:v>
                </c:pt>
                <c:pt idx="2449">
                  <c:v>85.127945978836863</c:v>
                </c:pt>
                <c:pt idx="2450">
                  <c:v>86.276102469868448</c:v>
                </c:pt>
                <c:pt idx="2451">
                  <c:v>86.058390083749856</c:v>
                </c:pt>
                <c:pt idx="2452">
                  <c:v>85.638825154210068</c:v>
                </c:pt>
                <c:pt idx="2453">
                  <c:v>84.226818552849338</c:v>
                </c:pt>
                <c:pt idx="2454">
                  <c:v>81.970395478176556</c:v>
                </c:pt>
                <c:pt idx="2455">
                  <c:v>82.964759555172932</c:v>
                </c:pt>
                <c:pt idx="2456">
                  <c:v>81.534490104645528</c:v>
                </c:pt>
                <c:pt idx="2457">
                  <c:v>80.762644426706345</c:v>
                </c:pt>
                <c:pt idx="2458">
                  <c:v>80.942389310609997</c:v>
                </c:pt>
                <c:pt idx="2459">
                  <c:v>80.131134326574283</c:v>
                </c:pt>
                <c:pt idx="2460">
                  <c:v>79.155513700038455</c:v>
                </c:pt>
                <c:pt idx="2461">
                  <c:v>80.830409209140612</c:v>
                </c:pt>
                <c:pt idx="2462">
                  <c:v>81.362434841443672</c:v>
                </c:pt>
                <c:pt idx="2463">
                  <c:v>82.053058900720515</c:v>
                </c:pt>
                <c:pt idx="2464">
                  <c:v>81.212006636465489</c:v>
                </c:pt>
                <c:pt idx="2465">
                  <c:v>80.391139626552587</c:v>
                </c:pt>
                <c:pt idx="2466">
                  <c:v>80.386333613613971</c:v>
                </c:pt>
                <c:pt idx="2467">
                  <c:v>80.916917442035427</c:v>
                </c:pt>
                <c:pt idx="2468">
                  <c:v>79.809131459688075</c:v>
                </c:pt>
                <c:pt idx="2469">
                  <c:v>80.467555232276297</c:v>
                </c:pt>
                <c:pt idx="2470">
                  <c:v>80.958729754601237</c:v>
                </c:pt>
                <c:pt idx="2471">
                  <c:v>78.400008466090512</c:v>
                </c:pt>
                <c:pt idx="2472">
                  <c:v>78.271687920629887</c:v>
                </c:pt>
                <c:pt idx="2473">
                  <c:v>75.997963199378162</c:v>
                </c:pt>
                <c:pt idx="2474">
                  <c:v>74.998793109443184</c:v>
                </c:pt>
                <c:pt idx="2475">
                  <c:v>75.855705216395592</c:v>
                </c:pt>
                <c:pt idx="2476">
                  <c:v>76.064766779224698</c:v>
                </c:pt>
                <c:pt idx="2477">
                  <c:v>76.188281311746721</c:v>
                </c:pt>
                <c:pt idx="2478">
                  <c:v>73.908308773674804</c:v>
                </c:pt>
                <c:pt idx="2479">
                  <c:v>71.172245607729735</c:v>
                </c:pt>
                <c:pt idx="2480">
                  <c:v>70.883404230119865</c:v>
                </c:pt>
                <c:pt idx="2481">
                  <c:v>71.56778047257653</c:v>
                </c:pt>
                <c:pt idx="2482">
                  <c:v>70.00774867270691</c:v>
                </c:pt>
                <c:pt idx="2483">
                  <c:v>71.135239308102499</c:v>
                </c:pt>
                <c:pt idx="2484">
                  <c:v>71.824902164791624</c:v>
                </c:pt>
                <c:pt idx="2485">
                  <c:v>71.531254774243152</c:v>
                </c:pt>
                <c:pt idx="2486">
                  <c:v>72.711611551963358</c:v>
                </c:pt>
                <c:pt idx="2487">
                  <c:v>72.807731810735362</c:v>
                </c:pt>
                <c:pt idx="2488">
                  <c:v>71.451474959462388</c:v>
                </c:pt>
                <c:pt idx="2489">
                  <c:v>72.39153109025257</c:v>
                </c:pt>
                <c:pt idx="2490">
                  <c:v>72.722665381722138</c:v>
                </c:pt>
                <c:pt idx="2491">
                  <c:v>72.482364734792128</c:v>
                </c:pt>
                <c:pt idx="2492">
                  <c:v>71.328441028234238</c:v>
                </c:pt>
                <c:pt idx="2493">
                  <c:v>69.962091549790202</c:v>
                </c:pt>
                <c:pt idx="2494">
                  <c:v>69.30366777720198</c:v>
                </c:pt>
                <c:pt idx="2495">
                  <c:v>66.984285933033547</c:v>
                </c:pt>
                <c:pt idx="2496">
                  <c:v>66.723800031761414</c:v>
                </c:pt>
                <c:pt idx="2497">
                  <c:v>69.766486823189183</c:v>
                </c:pt>
                <c:pt idx="2498">
                  <c:v>67.914249436652682</c:v>
                </c:pt>
                <c:pt idx="2499">
                  <c:v>68.849980155798121</c:v>
                </c:pt>
                <c:pt idx="2500">
                  <c:v>70.777671945470644</c:v>
                </c:pt>
                <c:pt idx="2501">
                  <c:v>70.342247173233474</c:v>
                </c:pt>
                <c:pt idx="2502">
                  <c:v>72.67508585362998</c:v>
                </c:pt>
                <c:pt idx="2503">
                  <c:v>73.553144417512229</c:v>
                </c:pt>
                <c:pt idx="2504">
                  <c:v>73.035056222731129</c:v>
                </c:pt>
                <c:pt idx="2505">
                  <c:v>73.993375202687986</c:v>
                </c:pt>
                <c:pt idx="2506">
                  <c:v>72.15699765884888</c:v>
                </c:pt>
                <c:pt idx="2507">
                  <c:v>70.545541520536247</c:v>
                </c:pt>
                <c:pt idx="2508">
                  <c:v>71.744161147423128</c:v>
                </c:pt>
                <c:pt idx="2509">
                  <c:v>72.080582053125141</c:v>
                </c:pt>
                <c:pt idx="2510">
                  <c:v>72.878380200932781</c:v>
                </c:pt>
                <c:pt idx="2511">
                  <c:v>74.085170049815275</c:v>
                </c:pt>
                <c:pt idx="2512">
                  <c:v>73.566120652446457</c:v>
                </c:pt>
                <c:pt idx="2513">
                  <c:v>73.526711346349941</c:v>
                </c:pt>
                <c:pt idx="2514">
                  <c:v>73.825645351130859</c:v>
                </c:pt>
                <c:pt idx="2515">
                  <c:v>72.99804992310392</c:v>
                </c:pt>
                <c:pt idx="2516">
                  <c:v>72.072411831129529</c:v>
                </c:pt>
                <c:pt idx="2517">
                  <c:v>72.325688712993752</c:v>
                </c:pt>
                <c:pt idx="2518">
                  <c:v>71.485117050032585</c:v>
                </c:pt>
                <c:pt idx="2519">
                  <c:v>72.641924364353642</c:v>
                </c:pt>
                <c:pt idx="2520">
                  <c:v>74.412459530933944</c:v>
                </c:pt>
                <c:pt idx="2521">
                  <c:v>73.922246211196736</c:v>
                </c:pt>
                <c:pt idx="2522">
                  <c:v>74.395157884355001</c:v>
                </c:pt>
                <c:pt idx="2523">
                  <c:v>74.738307208171051</c:v>
                </c:pt>
                <c:pt idx="2524">
                  <c:v>74.371608420955866</c:v>
                </c:pt>
                <c:pt idx="2525">
                  <c:v>74.485030326306827</c:v>
                </c:pt>
                <c:pt idx="2526">
                  <c:v>73.626676415472843</c:v>
                </c:pt>
                <c:pt idx="2527">
                  <c:v>74.784444932381618</c:v>
                </c:pt>
                <c:pt idx="2528">
                  <c:v>74.712835339596481</c:v>
                </c:pt>
                <c:pt idx="2529">
                  <c:v>74.379778642951493</c:v>
                </c:pt>
                <c:pt idx="2530">
                  <c:v>75.960476298457081</c:v>
                </c:pt>
                <c:pt idx="2531">
                  <c:v>74.414381936109407</c:v>
                </c:pt>
                <c:pt idx="2532">
                  <c:v>73.681945564266741</c:v>
                </c:pt>
                <c:pt idx="2533">
                  <c:v>74.225025026328566</c:v>
                </c:pt>
                <c:pt idx="2534">
                  <c:v>72.942300173016179</c:v>
                </c:pt>
                <c:pt idx="2535">
                  <c:v>73.102821005165424</c:v>
                </c:pt>
                <c:pt idx="2536">
                  <c:v>71.888341535581162</c:v>
                </c:pt>
                <c:pt idx="2537">
                  <c:v>72.839932097423983</c:v>
                </c:pt>
                <c:pt idx="2538">
                  <c:v>73.613700180538615</c:v>
                </c:pt>
                <c:pt idx="2539">
                  <c:v>73.247481994617274</c:v>
                </c:pt>
                <c:pt idx="2540">
                  <c:v>74.501851371591925</c:v>
                </c:pt>
                <c:pt idx="2541">
                  <c:v>73.272953863191859</c:v>
                </c:pt>
                <c:pt idx="2542">
                  <c:v>72.814460228849413</c:v>
                </c:pt>
                <c:pt idx="2543">
                  <c:v>72.059916197489187</c:v>
                </c:pt>
                <c:pt idx="2544">
                  <c:v>72.545804105581666</c:v>
                </c:pt>
                <c:pt idx="2545">
                  <c:v>72.584732810384324</c:v>
                </c:pt>
                <c:pt idx="2546">
                  <c:v>71.928231442971551</c:v>
                </c:pt>
                <c:pt idx="2547">
                  <c:v>71.100155413650739</c:v>
                </c:pt>
                <c:pt idx="2548">
                  <c:v>70.694527921632883</c:v>
                </c:pt>
                <c:pt idx="2549">
                  <c:v>72.658745409638769</c:v>
                </c:pt>
                <c:pt idx="2550">
                  <c:v>75.343384237140825</c:v>
                </c:pt>
                <c:pt idx="2551">
                  <c:v>75.440946299794419</c:v>
                </c:pt>
                <c:pt idx="2552">
                  <c:v>73.321494593871734</c:v>
                </c:pt>
                <c:pt idx="2553">
                  <c:v>73.182600819946202</c:v>
                </c:pt>
                <c:pt idx="2554">
                  <c:v>71.797988492335506</c:v>
                </c:pt>
                <c:pt idx="2555">
                  <c:v>71.595174746326578</c:v>
                </c:pt>
                <c:pt idx="2556">
                  <c:v>72.050304171612012</c:v>
                </c:pt>
                <c:pt idx="2557">
                  <c:v>72.548687713344847</c:v>
                </c:pt>
                <c:pt idx="2558">
                  <c:v>72.569834170274689</c:v>
                </c:pt>
                <c:pt idx="2559">
                  <c:v>71.933998658497885</c:v>
                </c:pt>
                <c:pt idx="2560">
                  <c:v>71.950339102489124</c:v>
                </c:pt>
                <c:pt idx="2561">
                  <c:v>71.286628715668442</c:v>
                </c:pt>
                <c:pt idx="2562">
                  <c:v>71.998879833168985</c:v>
                </c:pt>
                <c:pt idx="2563">
                  <c:v>71.904201378278572</c:v>
                </c:pt>
                <c:pt idx="2564">
                  <c:v>71.395244608080816</c:v>
                </c:pt>
                <c:pt idx="2565">
                  <c:v>71.433212110295756</c:v>
                </c:pt>
                <c:pt idx="2566">
                  <c:v>72.444397232577231</c:v>
                </c:pt>
                <c:pt idx="2567">
                  <c:v>72.640963161765981</c:v>
                </c:pt>
                <c:pt idx="2568">
                  <c:v>73.271992660604184</c:v>
                </c:pt>
                <c:pt idx="2569">
                  <c:v>73.682426165560656</c:v>
                </c:pt>
                <c:pt idx="2570">
                  <c:v>74.191382935758412</c:v>
                </c:pt>
                <c:pt idx="2571">
                  <c:v>74.802227180254505</c:v>
                </c:pt>
                <c:pt idx="2572">
                  <c:v>74.802227180254505</c:v>
                </c:pt>
                <c:pt idx="2573">
                  <c:v>75.090107355276658</c:v>
                </c:pt>
                <c:pt idx="2574">
                  <c:v>74.317300474749743</c:v>
                </c:pt>
                <c:pt idx="2575">
                  <c:v>74.389390668828753</c:v>
                </c:pt>
                <c:pt idx="2576">
                  <c:v>73.514215712709671</c:v>
                </c:pt>
                <c:pt idx="2577">
                  <c:v>74.410056524464736</c:v>
                </c:pt>
                <c:pt idx="2578">
                  <c:v>74.780600122030805</c:v>
                </c:pt>
                <c:pt idx="2579">
                  <c:v>74.299037625583068</c:v>
                </c:pt>
                <c:pt idx="2580">
                  <c:v>73.321013992577932</c:v>
                </c:pt>
                <c:pt idx="2581">
                  <c:v>71.642754274418763</c:v>
                </c:pt>
                <c:pt idx="2582">
                  <c:v>69.950557118737649</c:v>
                </c:pt>
                <c:pt idx="2583">
                  <c:v>69.789555685294545</c:v>
                </c:pt>
                <c:pt idx="2584">
                  <c:v>69.312318600491537</c:v>
                </c:pt>
                <c:pt idx="2585">
                  <c:v>70.020244306347351</c:v>
                </c:pt>
                <c:pt idx="2586">
                  <c:v>72.995166315340853</c:v>
                </c:pt>
                <c:pt idx="2587">
                  <c:v>72.564547556042271</c:v>
                </c:pt>
                <c:pt idx="2588">
                  <c:v>72.690465095033602</c:v>
                </c:pt>
                <c:pt idx="2589">
                  <c:v>73.740098320823876</c:v>
                </c:pt>
                <c:pt idx="2590">
                  <c:v>67.63886489527097</c:v>
                </c:pt>
                <c:pt idx="2591">
                  <c:v>69.019632412530783</c:v>
                </c:pt>
                <c:pt idx="2592">
                  <c:v>70.521511455843324</c:v>
                </c:pt>
                <c:pt idx="2593">
                  <c:v>72.274264374550796</c:v>
                </c:pt>
                <c:pt idx="2594">
                  <c:v>73.968864536701219</c:v>
                </c:pt>
                <c:pt idx="2595">
                  <c:v>73.257094020494534</c:v>
                </c:pt>
                <c:pt idx="2596">
                  <c:v>72.29973624312538</c:v>
                </c:pt>
                <c:pt idx="2597">
                  <c:v>71.409182045602762</c:v>
                </c:pt>
                <c:pt idx="2598">
                  <c:v>71.276536088497394</c:v>
                </c:pt>
                <c:pt idx="2599">
                  <c:v>72.865884567292468</c:v>
                </c:pt>
                <c:pt idx="2600">
                  <c:v>74.682076856789465</c:v>
                </c:pt>
                <c:pt idx="2601">
                  <c:v>75.03772181424587</c:v>
                </c:pt>
                <c:pt idx="2602">
                  <c:v>74.808955598368499</c:v>
                </c:pt>
                <c:pt idx="2603">
                  <c:v>75.402978797579479</c:v>
                </c:pt>
                <c:pt idx="2604">
                  <c:v>75.604831341000676</c:v>
                </c:pt>
                <c:pt idx="2605">
                  <c:v>76.094083458150166</c:v>
                </c:pt>
                <c:pt idx="2606">
                  <c:v>75.781212015847302</c:v>
                </c:pt>
                <c:pt idx="2607">
                  <c:v>78.675393007472323</c:v>
                </c:pt>
                <c:pt idx="2608">
                  <c:v>79.504430239380838</c:v>
                </c:pt>
                <c:pt idx="2609">
                  <c:v>80.326739053175345</c:v>
                </c:pt>
                <c:pt idx="2610">
                  <c:v>80.653067331706282</c:v>
                </c:pt>
                <c:pt idx="2611">
                  <c:v>81.208642427408464</c:v>
                </c:pt>
                <c:pt idx="2612">
                  <c:v>81.949729622540616</c:v>
                </c:pt>
                <c:pt idx="2613">
                  <c:v>81.519110863242048</c:v>
                </c:pt>
                <c:pt idx="2614">
                  <c:v>81.781519169689616</c:v>
                </c:pt>
                <c:pt idx="2615">
                  <c:v>81.302359679711188</c:v>
                </c:pt>
                <c:pt idx="2616">
                  <c:v>80.178713854666469</c:v>
                </c:pt>
                <c:pt idx="2617">
                  <c:v>79.443874476354509</c:v>
                </c:pt>
                <c:pt idx="2618">
                  <c:v>80.242153225455993</c:v>
                </c:pt>
                <c:pt idx="2619">
                  <c:v>81.145683657912841</c:v>
                </c:pt>
                <c:pt idx="2620">
                  <c:v>81.374930475084057</c:v>
                </c:pt>
                <c:pt idx="2621">
                  <c:v>82.707157261664022</c:v>
                </c:pt>
                <c:pt idx="2622">
                  <c:v>82.130435709032</c:v>
                </c:pt>
                <c:pt idx="2623">
                  <c:v>82.532218390698958</c:v>
                </c:pt>
                <c:pt idx="2624">
                  <c:v>81.75845030758434</c:v>
                </c:pt>
                <c:pt idx="2625">
                  <c:v>81.918971139733586</c:v>
                </c:pt>
                <c:pt idx="2626">
                  <c:v>80.809743353504672</c:v>
                </c:pt>
                <c:pt idx="2627">
                  <c:v>79.744250285017017</c:v>
                </c:pt>
                <c:pt idx="2628">
                  <c:v>80.327700255763091</c:v>
                </c:pt>
                <c:pt idx="2629">
                  <c:v>79.60920132144237</c:v>
                </c:pt>
                <c:pt idx="2630">
                  <c:v>79.665912274117844</c:v>
                </c:pt>
                <c:pt idx="2631">
                  <c:v>80.233502402166522</c:v>
                </c:pt>
                <c:pt idx="2632">
                  <c:v>81.75460549723347</c:v>
                </c:pt>
                <c:pt idx="2633">
                  <c:v>82.126590898681116</c:v>
                </c:pt>
                <c:pt idx="2634">
                  <c:v>83.42517559469087</c:v>
                </c:pt>
                <c:pt idx="2635">
                  <c:v>82.735512738001759</c:v>
                </c:pt>
                <c:pt idx="2636">
                  <c:v>82.634586466291154</c:v>
                </c:pt>
                <c:pt idx="2637">
                  <c:v>81.777193758044874</c:v>
                </c:pt>
                <c:pt idx="2638">
                  <c:v>82.163597198308324</c:v>
                </c:pt>
                <c:pt idx="2639">
                  <c:v>83.283398213002172</c:v>
                </c:pt>
                <c:pt idx="2640">
                  <c:v>83.287723624646915</c:v>
                </c:pt>
                <c:pt idx="2641">
                  <c:v>83.090196492870447</c:v>
                </c:pt>
                <c:pt idx="2642">
                  <c:v>84.430112900152182</c:v>
                </c:pt>
                <c:pt idx="2643">
                  <c:v>84.459910180371509</c:v>
                </c:pt>
                <c:pt idx="2644">
                  <c:v>82.706196059076305</c:v>
                </c:pt>
                <c:pt idx="2645">
                  <c:v>81.943481805720452</c:v>
                </c:pt>
                <c:pt idx="2646">
                  <c:v>81.311491104294532</c:v>
                </c:pt>
                <c:pt idx="2647">
                  <c:v>81.841594331422144</c:v>
                </c:pt>
                <c:pt idx="2648">
                  <c:v>82.271732489426853</c:v>
                </c:pt>
                <c:pt idx="2649">
                  <c:v>82.29624315541372</c:v>
                </c:pt>
                <c:pt idx="2650">
                  <c:v>83.463623698199711</c:v>
                </c:pt>
                <c:pt idx="2651">
                  <c:v>83.120474374383647</c:v>
                </c:pt>
                <c:pt idx="2652">
                  <c:v>83.158922477892446</c:v>
                </c:pt>
                <c:pt idx="2653">
                  <c:v>84.945317487170129</c:v>
                </c:pt>
                <c:pt idx="2654">
                  <c:v>84.892931946139399</c:v>
                </c:pt>
                <c:pt idx="2655">
                  <c:v>83.74621725898939</c:v>
                </c:pt>
                <c:pt idx="2656">
                  <c:v>84.322938811621412</c:v>
                </c:pt>
                <c:pt idx="2657">
                  <c:v>84.546899014560182</c:v>
                </c:pt>
                <c:pt idx="2658">
                  <c:v>84.036019839186977</c:v>
                </c:pt>
                <c:pt idx="2659">
                  <c:v>84.079754556928236</c:v>
                </c:pt>
                <c:pt idx="2660">
                  <c:v>84.571409680547035</c:v>
                </c:pt>
                <c:pt idx="2661">
                  <c:v>84.548340818441758</c:v>
                </c:pt>
                <c:pt idx="2662">
                  <c:v>84.518062936928573</c:v>
                </c:pt>
                <c:pt idx="2663">
                  <c:v>84.844871816753397</c:v>
                </c:pt>
                <c:pt idx="2664">
                  <c:v>84.572370883134766</c:v>
                </c:pt>
                <c:pt idx="2665">
                  <c:v>85.375455645174853</c:v>
                </c:pt>
                <c:pt idx="2666">
                  <c:v>85.604702462346069</c:v>
                </c:pt>
                <c:pt idx="2667">
                  <c:v>85.353828586951138</c:v>
                </c:pt>
                <c:pt idx="2668">
                  <c:v>84.40896644322234</c:v>
                </c:pt>
                <c:pt idx="2669">
                  <c:v>85.304807254977419</c:v>
                </c:pt>
                <c:pt idx="2670">
                  <c:v>84.503644898112768</c:v>
                </c:pt>
                <c:pt idx="2671">
                  <c:v>86.537068972434497</c:v>
                </c:pt>
                <c:pt idx="2672">
                  <c:v>86.947502477390955</c:v>
                </c:pt>
                <c:pt idx="2673">
                  <c:v>87.007097037829595</c:v>
                </c:pt>
                <c:pt idx="2674">
                  <c:v>85.893543839955925</c:v>
                </c:pt>
                <c:pt idx="2675">
                  <c:v>84.563720059845252</c:v>
                </c:pt>
                <c:pt idx="2676">
                  <c:v>86.383276558399288</c:v>
                </c:pt>
                <c:pt idx="2677">
                  <c:v>85.080366450744776</c:v>
                </c:pt>
                <c:pt idx="2678">
                  <c:v>85.29567583039406</c:v>
                </c:pt>
                <c:pt idx="2679">
                  <c:v>85.778680130723373</c:v>
                </c:pt>
                <c:pt idx="2680">
                  <c:v>84.948681696227126</c:v>
                </c:pt>
                <c:pt idx="2681">
                  <c:v>83.511683827585685</c:v>
                </c:pt>
                <c:pt idx="2682">
                  <c:v>82.740318750940347</c:v>
                </c:pt>
                <c:pt idx="2683">
                  <c:v>82.767232423396521</c:v>
                </c:pt>
                <c:pt idx="2684">
                  <c:v>81.825253887430875</c:v>
                </c:pt>
                <c:pt idx="2685">
                  <c:v>83.529466075458501</c:v>
                </c:pt>
                <c:pt idx="2686">
                  <c:v>83.454492273616339</c:v>
                </c:pt>
                <c:pt idx="2687">
                  <c:v>84.266708460239769</c:v>
                </c:pt>
                <c:pt idx="2688">
                  <c:v>85.213493009144003</c:v>
                </c:pt>
                <c:pt idx="2689">
                  <c:v>83.564549969910288</c:v>
                </c:pt>
                <c:pt idx="2690">
                  <c:v>82.694181026729794</c:v>
                </c:pt>
                <c:pt idx="2691">
                  <c:v>82.925830850370318</c:v>
                </c:pt>
                <c:pt idx="2692">
                  <c:v>82.39957243359359</c:v>
                </c:pt>
                <c:pt idx="2693">
                  <c:v>83.034927344076536</c:v>
                </c:pt>
                <c:pt idx="2694">
                  <c:v>84.088885981511552</c:v>
                </c:pt>
                <c:pt idx="2695">
                  <c:v>84.988571603617501</c:v>
                </c:pt>
                <c:pt idx="2696">
                  <c:v>86.031476411293724</c:v>
                </c:pt>
                <c:pt idx="2697">
                  <c:v>86.461614569298447</c:v>
                </c:pt>
                <c:pt idx="2698">
                  <c:v>87.546331689540494</c:v>
                </c:pt>
                <c:pt idx="2699">
                  <c:v>87.774617304124007</c:v>
                </c:pt>
                <c:pt idx="2700">
                  <c:v>86.51880612326778</c:v>
                </c:pt>
                <c:pt idx="2701">
                  <c:v>86.865319656140855</c:v>
                </c:pt>
                <c:pt idx="2702">
                  <c:v>86.926356020461071</c:v>
                </c:pt>
                <c:pt idx="2703">
                  <c:v>86.279466678925488</c:v>
                </c:pt>
                <c:pt idx="2704">
                  <c:v>85.616236893398664</c:v>
                </c:pt>
                <c:pt idx="2705">
                  <c:v>85.624407115394277</c:v>
                </c:pt>
                <c:pt idx="2706">
                  <c:v>85.870955579144479</c:v>
                </c:pt>
                <c:pt idx="2707">
                  <c:v>86.963842921382152</c:v>
                </c:pt>
                <c:pt idx="2708">
                  <c:v>87.687147868641489</c:v>
                </c:pt>
                <c:pt idx="2709">
                  <c:v>88.522913518664069</c:v>
                </c:pt>
                <c:pt idx="2710">
                  <c:v>87.696279293224848</c:v>
                </c:pt>
                <c:pt idx="2711">
                  <c:v>88.756485747480042</c:v>
                </c:pt>
                <c:pt idx="2712">
                  <c:v>88.094697765834809</c:v>
                </c:pt>
                <c:pt idx="2713">
                  <c:v>88.409011012019263</c:v>
                </c:pt>
                <c:pt idx="2714">
                  <c:v>88.731494480199331</c:v>
                </c:pt>
                <c:pt idx="2715">
                  <c:v>89.254388687919047</c:v>
                </c:pt>
                <c:pt idx="2716">
                  <c:v>89.076085607896971</c:v>
                </c:pt>
                <c:pt idx="2717">
                  <c:v>88.806468282041493</c:v>
                </c:pt>
                <c:pt idx="2718">
                  <c:v>87.876504778422358</c:v>
                </c:pt>
                <c:pt idx="2719">
                  <c:v>88.599329124387822</c:v>
                </c:pt>
                <c:pt idx="2720">
                  <c:v>89.515835791778883</c:v>
                </c:pt>
                <c:pt idx="2721">
                  <c:v>89.157787827853184</c:v>
                </c:pt>
                <c:pt idx="2722">
                  <c:v>89.266884321559402</c:v>
                </c:pt>
                <c:pt idx="2723">
                  <c:v>89.674434218752694</c:v>
                </c:pt>
              </c:numCache>
            </c:numRef>
          </c:val>
          <c:smooth val="0"/>
          <c:extLst>
            <c:ext xmlns:c16="http://schemas.microsoft.com/office/drawing/2014/chart" uri="{C3380CC4-5D6E-409C-BE32-E72D297353CC}">
              <c16:uniqueId val="{00000002-4030-45E2-BEB0-B580C507A63F}"/>
            </c:ext>
          </c:extLst>
        </c:ser>
        <c:dLbls>
          <c:showLegendKey val="0"/>
          <c:showVal val="0"/>
          <c:showCatName val="0"/>
          <c:showSerName val="0"/>
          <c:showPercent val="0"/>
          <c:showBubbleSize val="0"/>
        </c:dLbls>
        <c:smooth val="0"/>
        <c:axId val="123193600"/>
        <c:axId val="123199488"/>
      </c:lineChart>
      <c:catAx>
        <c:axId val="123193600"/>
        <c:scaling>
          <c:orientation val="minMax"/>
        </c:scaling>
        <c:delete val="0"/>
        <c:axPos val="b"/>
        <c:numFmt formatCode="General" sourceLinked="0"/>
        <c:majorTickMark val="out"/>
        <c:minorTickMark val="none"/>
        <c:tickLblPos val="nextTo"/>
        <c:spPr>
          <a:ln>
            <a:noFill/>
          </a:ln>
        </c:spPr>
        <c:txPr>
          <a:bodyPr rot="60000" vert="horz"/>
          <a:lstStyle/>
          <a:p>
            <a:pPr>
              <a:defRPr sz="800"/>
            </a:pPr>
            <a:endParaRPr lang="en-US"/>
          </a:p>
        </c:txPr>
        <c:crossAx val="123199488"/>
        <c:crosses val="autoZero"/>
        <c:auto val="1"/>
        <c:lblAlgn val="ctr"/>
        <c:lblOffset val="100"/>
        <c:noMultiLvlLbl val="0"/>
      </c:catAx>
      <c:valAx>
        <c:axId val="123199488"/>
        <c:scaling>
          <c:orientation val="minMax"/>
          <c:max val="170"/>
          <c:min val="0"/>
        </c:scaling>
        <c:delete val="0"/>
        <c:axPos val="l"/>
        <c:majorGridlines>
          <c:spPr>
            <a:ln>
              <a:noFill/>
            </a:ln>
          </c:spPr>
        </c:majorGridlines>
        <c:numFmt formatCode="#,##0" sourceLinked="0"/>
        <c:majorTickMark val="out"/>
        <c:minorTickMark val="none"/>
        <c:tickLblPos val="nextTo"/>
        <c:txPr>
          <a:bodyPr/>
          <a:lstStyle/>
          <a:p>
            <a:pPr>
              <a:defRPr sz="800"/>
            </a:pPr>
            <a:endParaRPr lang="en-US"/>
          </a:p>
        </c:txPr>
        <c:crossAx val="123193600"/>
        <c:crosses val="autoZero"/>
        <c:crossBetween val="between"/>
      </c:valAx>
    </c:plotArea>
    <c:legend>
      <c:legendPos val="b"/>
      <c:overlay val="0"/>
      <c:txPr>
        <a:bodyPr/>
        <a:lstStyle/>
        <a:p>
          <a:pPr>
            <a:defRPr sz="800"/>
          </a:pPr>
          <a:endParaRPr lang="en-US"/>
        </a:p>
      </c:txPr>
    </c:legend>
    <c:plotVisOnly val="1"/>
    <c:dispBlanksAs val="gap"/>
    <c:showDLblsOverMax val="0"/>
  </c:chart>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'2017'!$J$2</c:f>
              <c:strCache>
                <c:ptCount val="1"/>
                <c:pt idx="0">
                  <c:v>BILL</c:v>
                </c:pt>
              </c:strCache>
            </c:strRef>
          </c:tx>
          <c:spPr>
            <a:ln w="15875"/>
          </c:spPr>
          <c:marker>
            <c:symbol val="none"/>
          </c:marker>
          <c:cat>
            <c:strRef>
              <c:f>'2017'!$A$3:$A$243</c:f>
              <c:strCache>
                <c:ptCount val="232"/>
                <c:pt idx="0">
                  <c:v>Jan</c:v>
                </c:pt>
                <c:pt idx="21">
                  <c:v>Feb</c:v>
                </c:pt>
                <c:pt idx="41">
                  <c:v>Mar</c:v>
                </c:pt>
                <c:pt idx="64">
                  <c:v>Apr</c:v>
                </c:pt>
                <c:pt idx="82">
                  <c:v>May</c:v>
                </c:pt>
                <c:pt idx="103">
                  <c:v>Jun</c:v>
                </c:pt>
                <c:pt idx="123">
                  <c:v>Jul</c:v>
                </c:pt>
                <c:pt idx="144">
                  <c:v>Aug</c:v>
                </c:pt>
                <c:pt idx="167">
                  <c:v>Sep</c:v>
                </c:pt>
                <c:pt idx="189">
                  <c:v>Oct</c:v>
                </c:pt>
                <c:pt idx="210">
                  <c:v>Nov</c:v>
                </c:pt>
                <c:pt idx="231">
                  <c:v>Dec</c:v>
                </c:pt>
              </c:strCache>
            </c:strRef>
          </c:cat>
          <c:val>
            <c:numRef>
              <c:f>'2017'!$J$3:$J$243</c:f>
              <c:numCache>
                <c:formatCode>#,##0.00</c:formatCode>
                <c:ptCount val="241"/>
                <c:pt idx="0">
                  <c:v>153.9</c:v>
                </c:pt>
                <c:pt idx="1">
                  <c:v>154.9</c:v>
                </c:pt>
                <c:pt idx="2">
                  <c:v>153.19999999999999</c:v>
                </c:pt>
                <c:pt idx="3">
                  <c:v>152.80000000000001</c:v>
                </c:pt>
                <c:pt idx="4">
                  <c:v>149</c:v>
                </c:pt>
                <c:pt idx="5">
                  <c:v>149</c:v>
                </c:pt>
                <c:pt idx="6">
                  <c:v>149.80000000000001</c:v>
                </c:pt>
                <c:pt idx="7">
                  <c:v>146.6</c:v>
                </c:pt>
                <c:pt idx="8">
                  <c:v>148</c:v>
                </c:pt>
                <c:pt idx="9">
                  <c:v>146.1</c:v>
                </c:pt>
                <c:pt idx="10">
                  <c:v>143.9</c:v>
                </c:pt>
                <c:pt idx="11">
                  <c:v>146.30000000000001</c:v>
                </c:pt>
                <c:pt idx="12">
                  <c:v>146.5</c:v>
                </c:pt>
                <c:pt idx="13">
                  <c:v>148.30000000000001</c:v>
                </c:pt>
                <c:pt idx="14">
                  <c:v>146.5</c:v>
                </c:pt>
                <c:pt idx="15">
                  <c:v>147.30000000000001</c:v>
                </c:pt>
                <c:pt idx="16">
                  <c:v>147.19999999999999</c:v>
                </c:pt>
                <c:pt idx="17">
                  <c:v>148.4</c:v>
                </c:pt>
                <c:pt idx="18">
                  <c:v>148.9</c:v>
                </c:pt>
                <c:pt idx="19">
                  <c:v>145.80000000000001</c:v>
                </c:pt>
                <c:pt idx="20">
                  <c:v>145.69999999999999</c:v>
                </c:pt>
                <c:pt idx="21">
                  <c:v>148.19999999999999</c:v>
                </c:pt>
                <c:pt idx="22">
                  <c:v>148.30000000000001</c:v>
                </c:pt>
                <c:pt idx="23">
                  <c:v>149.6</c:v>
                </c:pt>
                <c:pt idx="24">
                  <c:v>148.19999999999999</c:v>
                </c:pt>
                <c:pt idx="25">
                  <c:v>147.80000000000001</c:v>
                </c:pt>
                <c:pt idx="26">
                  <c:v>148.6</c:v>
                </c:pt>
                <c:pt idx="27">
                  <c:v>148.80000000000001</c:v>
                </c:pt>
                <c:pt idx="28">
                  <c:v>150.1</c:v>
                </c:pt>
                <c:pt idx="29">
                  <c:v>150.19999999999999</c:v>
                </c:pt>
                <c:pt idx="30">
                  <c:v>149.4</c:v>
                </c:pt>
                <c:pt idx="31">
                  <c:v>150.5</c:v>
                </c:pt>
                <c:pt idx="32">
                  <c:v>150.5</c:v>
                </c:pt>
                <c:pt idx="33">
                  <c:v>148.5</c:v>
                </c:pt>
                <c:pt idx="34">
                  <c:v>149.5</c:v>
                </c:pt>
                <c:pt idx="35">
                  <c:v>150</c:v>
                </c:pt>
                <c:pt idx="36">
                  <c:v>148</c:v>
                </c:pt>
                <c:pt idx="37">
                  <c:v>145.9</c:v>
                </c:pt>
                <c:pt idx="38">
                  <c:v>143.5</c:v>
                </c:pt>
                <c:pt idx="39">
                  <c:v>143.5</c:v>
                </c:pt>
                <c:pt idx="40">
                  <c:v>143.30000000000001</c:v>
                </c:pt>
                <c:pt idx="41">
                  <c:v>144.80000000000001</c:v>
                </c:pt>
                <c:pt idx="42">
                  <c:v>144.4</c:v>
                </c:pt>
                <c:pt idx="43">
                  <c:v>144.30000000000001</c:v>
                </c:pt>
                <c:pt idx="44">
                  <c:v>144</c:v>
                </c:pt>
                <c:pt idx="45">
                  <c:v>142.80000000000001</c:v>
                </c:pt>
                <c:pt idx="46">
                  <c:v>141.69999999999999</c:v>
                </c:pt>
                <c:pt idx="47">
                  <c:v>142.5</c:v>
                </c:pt>
                <c:pt idx="48">
                  <c:v>142.5</c:v>
                </c:pt>
                <c:pt idx="49">
                  <c:v>142.30000000000001</c:v>
                </c:pt>
                <c:pt idx="50">
                  <c:v>141.1</c:v>
                </c:pt>
                <c:pt idx="51">
                  <c:v>142.19999999999999</c:v>
                </c:pt>
                <c:pt idx="52">
                  <c:v>143.1</c:v>
                </c:pt>
                <c:pt idx="53">
                  <c:v>147</c:v>
                </c:pt>
                <c:pt idx="54">
                  <c:v>146.6</c:v>
                </c:pt>
                <c:pt idx="55">
                  <c:v>143.5</c:v>
                </c:pt>
                <c:pt idx="56">
                  <c:v>142.6</c:v>
                </c:pt>
                <c:pt idx="57">
                  <c:v>144.19999999999999</c:v>
                </c:pt>
                <c:pt idx="58">
                  <c:v>144.19999999999999</c:v>
                </c:pt>
                <c:pt idx="59">
                  <c:v>141.9</c:v>
                </c:pt>
                <c:pt idx="60">
                  <c:v>141.5</c:v>
                </c:pt>
                <c:pt idx="61">
                  <c:v>142.6</c:v>
                </c:pt>
                <c:pt idx="62">
                  <c:v>143.9</c:v>
                </c:pt>
                <c:pt idx="63">
                  <c:v>144.5</c:v>
                </c:pt>
                <c:pt idx="64">
                  <c:v>145.6</c:v>
                </c:pt>
                <c:pt idx="65">
                  <c:v>144.5</c:v>
                </c:pt>
                <c:pt idx="66">
                  <c:v>148.1</c:v>
                </c:pt>
                <c:pt idx="67">
                  <c:v>148.30000000000001</c:v>
                </c:pt>
                <c:pt idx="68">
                  <c:v>141.19999999999999</c:v>
                </c:pt>
                <c:pt idx="69">
                  <c:v>138.69999999999999</c:v>
                </c:pt>
                <c:pt idx="70">
                  <c:v>135.5</c:v>
                </c:pt>
                <c:pt idx="71">
                  <c:v>137.5</c:v>
                </c:pt>
                <c:pt idx="72">
                  <c:v>136.69999999999999</c:v>
                </c:pt>
                <c:pt idx="73">
                  <c:v>136</c:v>
                </c:pt>
                <c:pt idx="74">
                  <c:v>138.4</c:v>
                </c:pt>
                <c:pt idx="75">
                  <c:v>141.4</c:v>
                </c:pt>
                <c:pt idx="76">
                  <c:v>141.30000000000001</c:v>
                </c:pt>
                <c:pt idx="77">
                  <c:v>143.5</c:v>
                </c:pt>
                <c:pt idx="78">
                  <c:v>144.4</c:v>
                </c:pt>
                <c:pt idx="79">
                  <c:v>142.4</c:v>
                </c:pt>
                <c:pt idx="80">
                  <c:v>142.1</c:v>
                </c:pt>
                <c:pt idx="81">
                  <c:v>142</c:v>
                </c:pt>
                <c:pt idx="82">
                  <c:v>143</c:v>
                </c:pt>
                <c:pt idx="83">
                  <c:v>142.5</c:v>
                </c:pt>
                <c:pt idx="84">
                  <c:v>143.19999999999999</c:v>
                </c:pt>
                <c:pt idx="85">
                  <c:v>143.6</c:v>
                </c:pt>
                <c:pt idx="86">
                  <c:v>143.6</c:v>
                </c:pt>
                <c:pt idx="87">
                  <c:v>144.69999999999999</c:v>
                </c:pt>
                <c:pt idx="88">
                  <c:v>146.5</c:v>
                </c:pt>
                <c:pt idx="89">
                  <c:v>142.6</c:v>
                </c:pt>
                <c:pt idx="90">
                  <c:v>141.30000000000001</c:v>
                </c:pt>
                <c:pt idx="91">
                  <c:v>140</c:v>
                </c:pt>
                <c:pt idx="92">
                  <c:v>135.80000000000001</c:v>
                </c:pt>
                <c:pt idx="93">
                  <c:v>131.9</c:v>
                </c:pt>
                <c:pt idx="94">
                  <c:v>130.80000000000001</c:v>
                </c:pt>
                <c:pt idx="95">
                  <c:v>131.69999999999999</c:v>
                </c:pt>
                <c:pt idx="96">
                  <c:v>131.80000000000001</c:v>
                </c:pt>
                <c:pt idx="97">
                  <c:v>137.1</c:v>
                </c:pt>
                <c:pt idx="98">
                  <c:v>136.69999999999999</c:v>
                </c:pt>
                <c:pt idx="99">
                  <c:v>137.19999999999999</c:v>
                </c:pt>
                <c:pt idx="100">
                  <c:v>137.80000000000001</c:v>
                </c:pt>
                <c:pt idx="101">
                  <c:v>139.6</c:v>
                </c:pt>
                <c:pt idx="102">
                  <c:v>138.6</c:v>
                </c:pt>
                <c:pt idx="103">
                  <c:v>140</c:v>
                </c:pt>
                <c:pt idx="104">
                  <c:v>140.5</c:v>
                </c:pt>
                <c:pt idx="105">
                  <c:v>139.1</c:v>
                </c:pt>
                <c:pt idx="106">
                  <c:v>138.30000000000001</c:v>
                </c:pt>
                <c:pt idx="107">
                  <c:v>136.4</c:v>
                </c:pt>
                <c:pt idx="108">
                  <c:v>138.69999999999999</c:v>
                </c:pt>
                <c:pt idx="109">
                  <c:v>137.5</c:v>
                </c:pt>
                <c:pt idx="110">
                  <c:v>138</c:v>
                </c:pt>
                <c:pt idx="111">
                  <c:v>140.1</c:v>
                </c:pt>
                <c:pt idx="112">
                  <c:v>137.30000000000001</c:v>
                </c:pt>
                <c:pt idx="113">
                  <c:v>139.1</c:v>
                </c:pt>
                <c:pt idx="114">
                  <c:v>140.6</c:v>
                </c:pt>
                <c:pt idx="115">
                  <c:v>139.4</c:v>
                </c:pt>
                <c:pt idx="116">
                  <c:v>137.1</c:v>
                </c:pt>
                <c:pt idx="117">
                  <c:v>134.6</c:v>
                </c:pt>
                <c:pt idx="118">
                  <c:v>135.80000000000001</c:v>
                </c:pt>
                <c:pt idx="119">
                  <c:v>134.19999999999999</c:v>
                </c:pt>
                <c:pt idx="120">
                  <c:v>134.6</c:v>
                </c:pt>
                <c:pt idx="121">
                  <c:v>133</c:v>
                </c:pt>
                <c:pt idx="122">
                  <c:v>133.19999999999999</c:v>
                </c:pt>
                <c:pt idx="123">
                  <c:v>135</c:v>
                </c:pt>
                <c:pt idx="124">
                  <c:v>133.9</c:v>
                </c:pt>
                <c:pt idx="125">
                  <c:v>135</c:v>
                </c:pt>
                <c:pt idx="126">
                  <c:v>136.80000000000001</c:v>
                </c:pt>
                <c:pt idx="127">
                  <c:v>136.69999999999999</c:v>
                </c:pt>
                <c:pt idx="128">
                  <c:v>136.5</c:v>
                </c:pt>
                <c:pt idx="129">
                  <c:v>133.9</c:v>
                </c:pt>
                <c:pt idx="130">
                  <c:v>136.5</c:v>
                </c:pt>
                <c:pt idx="131">
                  <c:v>135.6</c:v>
                </c:pt>
                <c:pt idx="132">
                  <c:v>134.80000000000001</c:v>
                </c:pt>
                <c:pt idx="133">
                  <c:v>137.19999999999999</c:v>
                </c:pt>
                <c:pt idx="134">
                  <c:v>128.80000000000001</c:v>
                </c:pt>
                <c:pt idx="135">
                  <c:v>131.69999999999999</c:v>
                </c:pt>
                <c:pt idx="136">
                  <c:v>130.80000000000001</c:v>
                </c:pt>
                <c:pt idx="137">
                  <c:v>131.69999999999999</c:v>
                </c:pt>
                <c:pt idx="138">
                  <c:v>131.19999999999999</c:v>
                </c:pt>
                <c:pt idx="139">
                  <c:v>130.9</c:v>
                </c:pt>
                <c:pt idx="140">
                  <c:v>131.80000000000001</c:v>
                </c:pt>
                <c:pt idx="141">
                  <c:v>133.19999999999999</c:v>
                </c:pt>
                <c:pt idx="142">
                  <c:v>130.9</c:v>
                </c:pt>
                <c:pt idx="143">
                  <c:v>127.7</c:v>
                </c:pt>
                <c:pt idx="144">
                  <c:v>129.4</c:v>
                </c:pt>
                <c:pt idx="145">
                  <c:v>127.5</c:v>
                </c:pt>
                <c:pt idx="146">
                  <c:v>127.1</c:v>
                </c:pt>
                <c:pt idx="147">
                  <c:v>129.1</c:v>
                </c:pt>
                <c:pt idx="148">
                  <c:v>128.6</c:v>
                </c:pt>
                <c:pt idx="149">
                  <c:v>128.80000000000001</c:v>
                </c:pt>
                <c:pt idx="150">
                  <c:v>127.5</c:v>
                </c:pt>
                <c:pt idx="151">
                  <c:v>126.2</c:v>
                </c:pt>
                <c:pt idx="152">
                  <c:v>125.8</c:v>
                </c:pt>
                <c:pt idx="153">
                  <c:v>127.1</c:v>
                </c:pt>
                <c:pt idx="154">
                  <c:v>126.6</c:v>
                </c:pt>
                <c:pt idx="155">
                  <c:v>127.4</c:v>
                </c:pt>
                <c:pt idx="156">
                  <c:v>125.7</c:v>
                </c:pt>
                <c:pt idx="157">
                  <c:v>124.5</c:v>
                </c:pt>
                <c:pt idx="158">
                  <c:v>124.7</c:v>
                </c:pt>
                <c:pt idx="159">
                  <c:v>126.9</c:v>
                </c:pt>
                <c:pt idx="160">
                  <c:v>126</c:v>
                </c:pt>
                <c:pt idx="161">
                  <c:v>126.1</c:v>
                </c:pt>
                <c:pt idx="162">
                  <c:v>126.7</c:v>
                </c:pt>
                <c:pt idx="163">
                  <c:v>127</c:v>
                </c:pt>
                <c:pt idx="164">
                  <c:v>124.5</c:v>
                </c:pt>
                <c:pt idx="165">
                  <c:v>126.6</c:v>
                </c:pt>
                <c:pt idx="166">
                  <c:v>132.5</c:v>
                </c:pt>
                <c:pt idx="167">
                  <c:v>130.69999999999999</c:v>
                </c:pt>
                <c:pt idx="168">
                  <c:v>129.19999999999999</c:v>
                </c:pt>
              </c:numCache>
            </c:numRef>
          </c:val>
          <c:smooth val="0"/>
          <c:extLst>
            <c:ext xmlns:c16="http://schemas.microsoft.com/office/drawing/2014/chart" uri="{C3380CC4-5D6E-409C-BE32-E72D297353CC}">
              <c16:uniqueId val="{00000000-C9F0-4DCB-A3E3-CA57DC76BDEB}"/>
            </c:ext>
          </c:extLst>
        </c:ser>
        <c:ser>
          <c:idx val="1"/>
          <c:order val="1"/>
          <c:tx>
            <c:strRef>
              <c:f>'2017'!$K$2</c:f>
              <c:strCache>
                <c:ptCount val="1"/>
                <c:pt idx="0">
                  <c:v>OMX Stockholm PI</c:v>
                </c:pt>
              </c:strCache>
            </c:strRef>
          </c:tx>
          <c:spPr>
            <a:ln w="15875"/>
          </c:spPr>
          <c:marker>
            <c:symbol val="none"/>
          </c:marker>
          <c:cat>
            <c:strRef>
              <c:f>'2017'!$A$3:$A$243</c:f>
              <c:strCache>
                <c:ptCount val="232"/>
                <c:pt idx="0">
                  <c:v>Jan</c:v>
                </c:pt>
                <c:pt idx="21">
                  <c:v>Feb</c:v>
                </c:pt>
                <c:pt idx="41">
                  <c:v>Mar</c:v>
                </c:pt>
                <c:pt idx="64">
                  <c:v>Apr</c:v>
                </c:pt>
                <c:pt idx="82">
                  <c:v>May</c:v>
                </c:pt>
                <c:pt idx="103">
                  <c:v>Jun</c:v>
                </c:pt>
                <c:pt idx="123">
                  <c:v>Jul</c:v>
                </c:pt>
                <c:pt idx="144">
                  <c:v>Aug</c:v>
                </c:pt>
                <c:pt idx="167">
                  <c:v>Sep</c:v>
                </c:pt>
                <c:pt idx="189">
                  <c:v>Oct</c:v>
                </c:pt>
                <c:pt idx="210">
                  <c:v>Nov</c:v>
                </c:pt>
                <c:pt idx="231">
                  <c:v>Dec</c:v>
                </c:pt>
              </c:strCache>
            </c:strRef>
          </c:cat>
          <c:val>
            <c:numRef>
              <c:f>'2017'!$K$3:$K$243</c:f>
              <c:numCache>
                <c:formatCode>#,##0.00</c:formatCode>
                <c:ptCount val="241"/>
                <c:pt idx="0">
                  <c:v>153.9</c:v>
                </c:pt>
                <c:pt idx="1">
                  <c:v>154.28876629889669</c:v>
                </c:pt>
                <c:pt idx="2">
                  <c:v>153.99719157472418</c:v>
                </c:pt>
                <c:pt idx="3">
                  <c:v>153.27683049147444</c:v>
                </c:pt>
                <c:pt idx="4">
                  <c:v>152.30777331995986</c:v>
                </c:pt>
                <c:pt idx="5">
                  <c:v>152.44212637913739</c:v>
                </c:pt>
                <c:pt idx="6">
                  <c:v>152.6307923771314</c:v>
                </c:pt>
                <c:pt idx="7">
                  <c:v>151.81609829488465</c:v>
                </c:pt>
                <c:pt idx="8">
                  <c:v>153.40546639919759</c:v>
                </c:pt>
                <c:pt idx="9">
                  <c:v>152.69653961885658</c:v>
                </c:pt>
                <c:pt idx="10">
                  <c:v>152.05050150451356</c:v>
                </c:pt>
                <c:pt idx="11">
                  <c:v>152.7851554663992</c:v>
                </c:pt>
                <c:pt idx="12">
                  <c:v>152.66795386158475</c:v>
                </c:pt>
                <c:pt idx="13">
                  <c:v>153.62557673019055</c:v>
                </c:pt>
                <c:pt idx="14">
                  <c:v>151.98189568706115</c:v>
                </c:pt>
                <c:pt idx="15">
                  <c:v>153.51123370110327</c:v>
                </c:pt>
                <c:pt idx="16">
                  <c:v>155.36073219658974</c:v>
                </c:pt>
                <c:pt idx="17">
                  <c:v>156.18114343029083</c:v>
                </c:pt>
                <c:pt idx="18">
                  <c:v>155.14919759277828</c:v>
                </c:pt>
                <c:pt idx="19">
                  <c:v>154.17156469408221</c:v>
                </c:pt>
                <c:pt idx="20">
                  <c:v>154.78615847542622</c:v>
                </c:pt>
                <c:pt idx="21">
                  <c:v>155.95817452357065</c:v>
                </c:pt>
                <c:pt idx="22">
                  <c:v>156.66710130391164</c:v>
                </c:pt>
                <c:pt idx="23">
                  <c:v>157.1101805416248</c:v>
                </c:pt>
                <c:pt idx="24">
                  <c:v>156.40697091273813</c:v>
                </c:pt>
                <c:pt idx="25">
                  <c:v>156.86434302908717</c:v>
                </c:pt>
                <c:pt idx="26">
                  <c:v>156.94724172517545</c:v>
                </c:pt>
                <c:pt idx="27">
                  <c:v>157.56183550651951</c:v>
                </c:pt>
                <c:pt idx="28">
                  <c:v>157.98776328986955</c:v>
                </c:pt>
                <c:pt idx="29">
                  <c:v>158.89107321965895</c:v>
                </c:pt>
                <c:pt idx="30">
                  <c:v>158.92251755265795</c:v>
                </c:pt>
                <c:pt idx="31">
                  <c:v>159.43420260782347</c:v>
                </c:pt>
                <c:pt idx="32">
                  <c:v>159.7229187562688</c:v>
                </c:pt>
                <c:pt idx="33">
                  <c:v>159.19122367101303</c:v>
                </c:pt>
                <c:pt idx="34">
                  <c:v>159.88585757271815</c:v>
                </c:pt>
                <c:pt idx="35">
                  <c:v>161.14363089267803</c:v>
                </c:pt>
                <c:pt idx="36">
                  <c:v>160.53761283851554</c:v>
                </c:pt>
                <c:pt idx="37">
                  <c:v>160.94924774322968</c:v>
                </c:pt>
                <c:pt idx="38">
                  <c:v>159.13119358074221</c:v>
                </c:pt>
                <c:pt idx="39">
                  <c:v>158.67668004012035</c:v>
                </c:pt>
                <c:pt idx="40">
                  <c:v>159.31700100300904</c:v>
                </c:pt>
                <c:pt idx="41">
                  <c:v>161.20080240722166</c:v>
                </c:pt>
                <c:pt idx="42">
                  <c:v>160.20887662988969</c:v>
                </c:pt>
                <c:pt idx="43">
                  <c:v>159.96303911735208</c:v>
                </c:pt>
                <c:pt idx="44">
                  <c:v>159.48565697091274</c:v>
                </c:pt>
                <c:pt idx="45">
                  <c:v>159.40561685055167</c:v>
                </c:pt>
                <c:pt idx="46">
                  <c:v>159.49137412236715</c:v>
                </c:pt>
                <c:pt idx="47">
                  <c:v>159.83726178535611</c:v>
                </c:pt>
                <c:pt idx="48">
                  <c:v>160.14027081243736</c:v>
                </c:pt>
                <c:pt idx="49">
                  <c:v>160.83776328986963</c:v>
                </c:pt>
                <c:pt idx="50">
                  <c:v>160.06308926780346</c:v>
                </c:pt>
                <c:pt idx="51">
                  <c:v>160.32607823470417</c:v>
                </c:pt>
                <c:pt idx="52">
                  <c:v>160.83204613841531</c:v>
                </c:pt>
                <c:pt idx="53">
                  <c:v>160.5090270812438</c:v>
                </c:pt>
                <c:pt idx="54">
                  <c:v>160.46900702106325</c:v>
                </c:pt>
                <c:pt idx="55">
                  <c:v>159.06544633901711</c:v>
                </c:pt>
                <c:pt idx="56">
                  <c:v>158.07066198595791</c:v>
                </c:pt>
                <c:pt idx="57">
                  <c:v>159.82868605817455</c:v>
                </c:pt>
                <c:pt idx="58">
                  <c:v>159.4999498495487</c:v>
                </c:pt>
                <c:pt idx="59">
                  <c:v>158.82532597793386</c:v>
                </c:pt>
                <c:pt idx="60">
                  <c:v>159.44849548645942</c:v>
                </c:pt>
                <c:pt idx="61">
                  <c:v>160.13455366098304</c:v>
                </c:pt>
                <c:pt idx="62">
                  <c:v>160.25747241725185</c:v>
                </c:pt>
                <c:pt idx="63">
                  <c:v>160.92066198595796</c:v>
                </c:pt>
                <c:pt idx="64">
                  <c:v>159.66003009027088</c:v>
                </c:pt>
                <c:pt idx="65">
                  <c:v>159.4856569709128</c:v>
                </c:pt>
                <c:pt idx="66">
                  <c:v>159.14262788365104</c:v>
                </c:pt>
                <c:pt idx="67">
                  <c:v>159.69147442326991</c:v>
                </c:pt>
                <c:pt idx="68">
                  <c:v>160.31178535606827</c:v>
                </c:pt>
                <c:pt idx="69">
                  <c:v>160.68625877632905</c:v>
                </c:pt>
                <c:pt idx="70">
                  <c:v>160.43756268806425</c:v>
                </c:pt>
                <c:pt idx="71">
                  <c:v>161.09217652958884</c:v>
                </c:pt>
                <c:pt idx="72">
                  <c:v>160.94638916750259</c:v>
                </c:pt>
                <c:pt idx="73">
                  <c:v>159.92587763289879</c:v>
                </c:pt>
                <c:pt idx="74">
                  <c:v>160.72056168505526</c:v>
                </c:pt>
                <c:pt idx="75">
                  <c:v>160.96354062186572</c:v>
                </c:pt>
                <c:pt idx="76">
                  <c:v>161.22938816449357</c:v>
                </c:pt>
                <c:pt idx="77">
                  <c:v>164.2823470411235</c:v>
                </c:pt>
                <c:pt idx="78">
                  <c:v>165.45722166499507</c:v>
                </c:pt>
                <c:pt idx="79">
                  <c:v>166.03465396188579</c:v>
                </c:pt>
                <c:pt idx="80">
                  <c:v>165.76308926780354</c:v>
                </c:pt>
                <c:pt idx="81">
                  <c:v>166.56920762286873</c:v>
                </c:pt>
                <c:pt idx="82">
                  <c:v>167.66975927783361</c:v>
                </c:pt>
                <c:pt idx="83">
                  <c:v>167.34102306920772</c:v>
                </c:pt>
                <c:pt idx="84">
                  <c:v>167.91273821464404</c:v>
                </c:pt>
                <c:pt idx="85">
                  <c:v>168.29007021063202</c:v>
                </c:pt>
                <c:pt idx="86">
                  <c:v>168.01850551654977</c:v>
                </c:pt>
                <c:pt idx="87">
                  <c:v>169.45636910732208</c:v>
                </c:pt>
                <c:pt idx="88">
                  <c:v>169.09332998997002</c:v>
                </c:pt>
                <c:pt idx="89">
                  <c:v>168.62166499498505</c:v>
                </c:pt>
                <c:pt idx="90">
                  <c:v>168.77031093279848</c:v>
                </c:pt>
                <c:pt idx="91">
                  <c:v>168.98470411233708</c:v>
                </c:pt>
                <c:pt idx="92">
                  <c:v>169.28771313941832</c:v>
                </c:pt>
                <c:pt idx="93">
                  <c:v>166.85792377131401</c:v>
                </c:pt>
                <c:pt idx="94">
                  <c:v>165.11705115346044</c:v>
                </c:pt>
                <c:pt idx="95">
                  <c:v>166.52061183550657</c:v>
                </c:pt>
                <c:pt idx="96">
                  <c:v>166.59207622868612</c:v>
                </c:pt>
                <c:pt idx="97">
                  <c:v>167.70692076228693</c:v>
                </c:pt>
                <c:pt idx="98">
                  <c:v>167.76980942828493</c:v>
                </c:pt>
                <c:pt idx="99">
                  <c:v>167.73264794383158</c:v>
                </c:pt>
                <c:pt idx="100">
                  <c:v>167.25526579739227</c:v>
                </c:pt>
                <c:pt idx="101">
                  <c:v>168.16143430290879</c:v>
                </c:pt>
                <c:pt idx="102">
                  <c:v>168.21574724172524</c:v>
                </c:pt>
                <c:pt idx="103">
                  <c:v>168.6988465396189</c:v>
                </c:pt>
                <c:pt idx="104">
                  <c:v>169.50210631895695</c:v>
                </c:pt>
                <c:pt idx="105">
                  <c:v>168.81604814443335</c:v>
                </c:pt>
                <c:pt idx="106">
                  <c:v>169.16193580742234</c:v>
                </c:pt>
                <c:pt idx="107">
                  <c:v>169.02186559679043</c:v>
                </c:pt>
                <c:pt idx="108">
                  <c:v>170.09383149448351</c:v>
                </c:pt>
                <c:pt idx="109">
                  <c:v>168.25576730190579</c:v>
                </c:pt>
                <c:pt idx="110">
                  <c:v>169.49638916750257</c:v>
                </c:pt>
                <c:pt idx="111">
                  <c:v>169.41349047141429</c:v>
                </c:pt>
                <c:pt idx="112">
                  <c:v>167.78410230692083</c:v>
                </c:pt>
                <c:pt idx="113">
                  <c:v>169.20195586760286</c:v>
                </c:pt>
                <c:pt idx="114">
                  <c:v>170.57693079237723</c:v>
                </c:pt>
                <c:pt idx="115">
                  <c:v>170.01379137412246</c:v>
                </c:pt>
                <c:pt idx="116">
                  <c:v>169.42492477432307</c:v>
                </c:pt>
                <c:pt idx="117">
                  <c:v>169.87372116349053</c:v>
                </c:pt>
                <c:pt idx="118">
                  <c:v>169.48209628886664</c:v>
                </c:pt>
                <c:pt idx="119">
                  <c:v>167.818405215647</c:v>
                </c:pt>
                <c:pt idx="120">
                  <c:v>167.70406218655972</c:v>
                </c:pt>
                <c:pt idx="121">
                  <c:v>165.51439317953867</c:v>
                </c:pt>
                <c:pt idx="122">
                  <c:v>164.91409227683056</c:v>
                </c:pt>
                <c:pt idx="123">
                  <c:v>166.76073219658986</c:v>
                </c:pt>
                <c:pt idx="124">
                  <c:v>166.04037111334011</c:v>
                </c:pt>
                <c:pt idx="125">
                  <c:v>166.64067201604823</c:v>
                </c:pt>
                <c:pt idx="126">
                  <c:v>165.68590772316958</c:v>
                </c:pt>
                <c:pt idx="127">
                  <c:v>165.50867602808432</c:v>
                </c:pt>
                <c:pt idx="128">
                  <c:v>166.22046138415254</c:v>
                </c:pt>
                <c:pt idx="129">
                  <c:v>165.60300902708136</c:v>
                </c:pt>
                <c:pt idx="130">
                  <c:v>168.37011033099307</c:v>
                </c:pt>
                <c:pt idx="131">
                  <c:v>167.68976930792385</c:v>
                </c:pt>
                <c:pt idx="132">
                  <c:v>168.10426278836522</c:v>
                </c:pt>
                <c:pt idx="133">
                  <c:v>167.82983951855579</c:v>
                </c:pt>
                <c:pt idx="134">
                  <c:v>165.12276830491484</c:v>
                </c:pt>
                <c:pt idx="135">
                  <c:v>165.38004012036117</c:v>
                </c:pt>
                <c:pt idx="136">
                  <c:v>164.33665997993992</c:v>
                </c:pt>
                <c:pt idx="137">
                  <c:v>162.78731193580754</c:v>
                </c:pt>
                <c:pt idx="138">
                  <c:v>161.3665997993983</c:v>
                </c:pt>
                <c:pt idx="139">
                  <c:v>161.46950852557686</c:v>
                </c:pt>
                <c:pt idx="140">
                  <c:v>162.39568706118368</c:v>
                </c:pt>
                <c:pt idx="141">
                  <c:v>161.96404212637927</c:v>
                </c:pt>
                <c:pt idx="142">
                  <c:v>160.56334002006031</c:v>
                </c:pt>
                <c:pt idx="143">
                  <c:v>159.92301905717164</c:v>
                </c:pt>
                <c:pt idx="144">
                  <c:v>161.72678034102319</c:v>
                </c:pt>
                <c:pt idx="145">
                  <c:v>161.49237713139431</c:v>
                </c:pt>
                <c:pt idx="146">
                  <c:v>161.28084252758288</c:v>
                </c:pt>
                <c:pt idx="147">
                  <c:v>162.4671514543632</c:v>
                </c:pt>
                <c:pt idx="148">
                  <c:v>162.76730190571726</c:v>
                </c:pt>
                <c:pt idx="149">
                  <c:v>163.28756268806433</c:v>
                </c:pt>
                <c:pt idx="150">
                  <c:v>162.20130391173532</c:v>
                </c:pt>
                <c:pt idx="151">
                  <c:v>160.44899699097303</c:v>
                </c:pt>
                <c:pt idx="152">
                  <c:v>158.63094282848556</c:v>
                </c:pt>
                <c:pt idx="153">
                  <c:v>160.25747241725188</c:v>
                </c:pt>
                <c:pt idx="154">
                  <c:v>159.11118355065207</c:v>
                </c:pt>
                <c:pt idx="155">
                  <c:v>159.88299899699109</c:v>
                </c:pt>
                <c:pt idx="156">
                  <c:v>158.82246740220674</c:v>
                </c:pt>
                <c:pt idx="157">
                  <c:v>157.71334002006031</c:v>
                </c:pt>
                <c:pt idx="158">
                  <c:v>157.0044132397193</c:v>
                </c:pt>
                <c:pt idx="159">
                  <c:v>158.82532597793394</c:v>
                </c:pt>
                <c:pt idx="160">
                  <c:v>158.63380140421279</c:v>
                </c:pt>
                <c:pt idx="161">
                  <c:v>157.95631895687077</c:v>
                </c:pt>
                <c:pt idx="162">
                  <c:v>158.44799398194598</c:v>
                </c:pt>
                <c:pt idx="163">
                  <c:v>157.66760280842541</c:v>
                </c:pt>
                <c:pt idx="164">
                  <c:v>156.02963891675043</c:v>
                </c:pt>
                <c:pt idx="165">
                  <c:v>157.35315947843546</c:v>
                </c:pt>
                <c:pt idx="166">
                  <c:v>158.62522567703124</c:v>
                </c:pt>
                <c:pt idx="167">
                  <c:v>159.8601303911737</c:v>
                </c:pt>
                <c:pt idx="168">
                  <c:v>158.9625376128387</c:v>
                </c:pt>
              </c:numCache>
            </c:numRef>
          </c:val>
          <c:smooth val="0"/>
          <c:extLst>
            <c:ext xmlns:c16="http://schemas.microsoft.com/office/drawing/2014/chart" uri="{C3380CC4-5D6E-409C-BE32-E72D297353CC}">
              <c16:uniqueId val="{00000001-C9F0-4DCB-A3E3-CA57DC76BDEB}"/>
            </c:ext>
          </c:extLst>
        </c:ser>
        <c:ser>
          <c:idx val="2"/>
          <c:order val="2"/>
          <c:tx>
            <c:strRef>
              <c:f>'2017'!$L$2</c:f>
              <c:strCache>
                <c:ptCount val="1"/>
                <c:pt idx="0">
                  <c:v>OMX Stockholm Forestry &amp; Paper PI</c:v>
                </c:pt>
              </c:strCache>
            </c:strRef>
          </c:tx>
          <c:spPr>
            <a:ln w="15875"/>
          </c:spPr>
          <c:marker>
            <c:symbol val="none"/>
          </c:marker>
          <c:cat>
            <c:strRef>
              <c:f>'2017'!$A$3:$A$243</c:f>
              <c:strCache>
                <c:ptCount val="232"/>
                <c:pt idx="0">
                  <c:v>Jan</c:v>
                </c:pt>
                <c:pt idx="21">
                  <c:v>Feb</c:v>
                </c:pt>
                <c:pt idx="41">
                  <c:v>Mar</c:v>
                </c:pt>
                <c:pt idx="64">
                  <c:v>Apr</c:v>
                </c:pt>
                <c:pt idx="82">
                  <c:v>May</c:v>
                </c:pt>
                <c:pt idx="103">
                  <c:v>Jun</c:v>
                </c:pt>
                <c:pt idx="123">
                  <c:v>Jul</c:v>
                </c:pt>
                <c:pt idx="144">
                  <c:v>Aug</c:v>
                </c:pt>
                <c:pt idx="167">
                  <c:v>Sep</c:v>
                </c:pt>
                <c:pt idx="189">
                  <c:v>Oct</c:v>
                </c:pt>
                <c:pt idx="210">
                  <c:v>Nov</c:v>
                </c:pt>
                <c:pt idx="231">
                  <c:v>Dec</c:v>
                </c:pt>
              </c:strCache>
            </c:strRef>
          </c:cat>
          <c:val>
            <c:numRef>
              <c:f>'2017'!$L$3:$L$243</c:f>
              <c:numCache>
                <c:formatCode>#,##0.00</c:formatCode>
                <c:ptCount val="241"/>
                <c:pt idx="0">
                  <c:v>153.9</c:v>
                </c:pt>
                <c:pt idx="1">
                  <c:v>153.86556826898493</c:v>
                </c:pt>
                <c:pt idx="2">
                  <c:v>152.72440232677067</c:v>
                </c:pt>
                <c:pt idx="3">
                  <c:v>152.32351860138075</c:v>
                </c:pt>
                <c:pt idx="4">
                  <c:v>149.48536020199441</c:v>
                </c:pt>
                <c:pt idx="5">
                  <c:v>149.7108060598313</c:v>
                </c:pt>
                <c:pt idx="6">
                  <c:v>149.83131711838411</c:v>
                </c:pt>
                <c:pt idx="7">
                  <c:v>148.15809895167482</c:v>
                </c:pt>
                <c:pt idx="8">
                  <c:v>149.6648970851445</c:v>
                </c:pt>
                <c:pt idx="9">
                  <c:v>147.77853010738946</c:v>
                </c:pt>
                <c:pt idx="10">
                  <c:v>146.83657632319105</c:v>
                </c:pt>
                <c:pt idx="11">
                  <c:v>147.90150057530047</c:v>
                </c:pt>
                <c:pt idx="12">
                  <c:v>149.54766523906935</c:v>
                </c:pt>
                <c:pt idx="13">
                  <c:v>151.40943812324218</c:v>
                </c:pt>
                <c:pt idx="14">
                  <c:v>149.98216089235493</c:v>
                </c:pt>
                <c:pt idx="15">
                  <c:v>150.57077953208901</c:v>
                </c:pt>
                <c:pt idx="16">
                  <c:v>151.6906305931987</c:v>
                </c:pt>
                <c:pt idx="17">
                  <c:v>152.04970435949889</c:v>
                </c:pt>
                <c:pt idx="18">
                  <c:v>152.02101125031965</c:v>
                </c:pt>
                <c:pt idx="19">
                  <c:v>150.06578081053442</c:v>
                </c:pt>
                <c:pt idx="20">
                  <c:v>149.09431411403736</c:v>
                </c:pt>
                <c:pt idx="21">
                  <c:v>150.68309255944774</c:v>
                </c:pt>
                <c:pt idx="22">
                  <c:v>152.26531257990285</c:v>
                </c:pt>
                <c:pt idx="23">
                  <c:v>150.54946465098442</c:v>
                </c:pt>
                <c:pt idx="24">
                  <c:v>149.2804094221427</c:v>
                </c:pt>
                <c:pt idx="25">
                  <c:v>149.01397340833549</c:v>
                </c:pt>
                <c:pt idx="26">
                  <c:v>151.8980407824086</c:v>
                </c:pt>
                <c:pt idx="27">
                  <c:v>152.96296503451805</c:v>
                </c:pt>
                <c:pt idx="28">
                  <c:v>153.50485489644595</c:v>
                </c:pt>
                <c:pt idx="29">
                  <c:v>153.97050306826901</c:v>
                </c:pt>
                <c:pt idx="30">
                  <c:v>153.69750862950653</c:v>
                </c:pt>
                <c:pt idx="31">
                  <c:v>155.08871452313986</c:v>
                </c:pt>
                <c:pt idx="32">
                  <c:v>154.91245685246741</c:v>
                </c:pt>
                <c:pt idx="33">
                  <c:v>153.69996803886474</c:v>
                </c:pt>
                <c:pt idx="34">
                  <c:v>154.33859466888265</c:v>
                </c:pt>
                <c:pt idx="35">
                  <c:v>156.58813442853489</c:v>
                </c:pt>
                <c:pt idx="36">
                  <c:v>155.58469541038096</c:v>
                </c:pt>
                <c:pt idx="37">
                  <c:v>154.11150920480694</c:v>
                </c:pt>
                <c:pt idx="38">
                  <c:v>152.34647308872408</c:v>
                </c:pt>
                <c:pt idx="39">
                  <c:v>152.82277870109945</c:v>
                </c:pt>
                <c:pt idx="40">
                  <c:v>152.6235665430836</c:v>
                </c:pt>
                <c:pt idx="41">
                  <c:v>154.43533143697263</c:v>
                </c:pt>
                <c:pt idx="42">
                  <c:v>154.39844029659932</c:v>
                </c:pt>
                <c:pt idx="43">
                  <c:v>154.17217463564305</c:v>
                </c:pt>
                <c:pt idx="44">
                  <c:v>154.10167156737407</c:v>
                </c:pt>
                <c:pt idx="45">
                  <c:v>153.55650249296855</c:v>
                </c:pt>
                <c:pt idx="46">
                  <c:v>153.05478298389158</c:v>
                </c:pt>
                <c:pt idx="47">
                  <c:v>153.5376470212222</c:v>
                </c:pt>
                <c:pt idx="48">
                  <c:v>153.48272021222195</c:v>
                </c:pt>
                <c:pt idx="49">
                  <c:v>153.90409901559701</c:v>
                </c:pt>
                <c:pt idx="50">
                  <c:v>153.96230503707491</c:v>
                </c:pt>
                <c:pt idx="51">
                  <c:v>155.14200172590131</c:v>
                </c:pt>
                <c:pt idx="52">
                  <c:v>155.7773491434416</c:v>
                </c:pt>
                <c:pt idx="53">
                  <c:v>157.94490859115317</c:v>
                </c:pt>
                <c:pt idx="54">
                  <c:v>157.72766076451038</c:v>
                </c:pt>
                <c:pt idx="55">
                  <c:v>156.21676361544363</c:v>
                </c:pt>
                <c:pt idx="56">
                  <c:v>155.55436269496295</c:v>
                </c:pt>
                <c:pt idx="57">
                  <c:v>157.17101444643316</c:v>
                </c:pt>
                <c:pt idx="58">
                  <c:v>157.79898363589876</c:v>
                </c:pt>
                <c:pt idx="59">
                  <c:v>155.54124584505243</c:v>
                </c:pt>
                <c:pt idx="60">
                  <c:v>153.27531002301203</c:v>
                </c:pt>
                <c:pt idx="61">
                  <c:v>154.07379826131424</c:v>
                </c:pt>
                <c:pt idx="62">
                  <c:v>155.49205765788801</c:v>
                </c:pt>
                <c:pt idx="63">
                  <c:v>155.69045001278442</c:v>
                </c:pt>
                <c:pt idx="64">
                  <c:v>156.26759140884684</c:v>
                </c:pt>
                <c:pt idx="65">
                  <c:v>156.02001086678598</c:v>
                </c:pt>
                <c:pt idx="66">
                  <c:v>157.95802544106365</c:v>
                </c:pt>
                <c:pt idx="67">
                  <c:v>157.61206852467399</c:v>
                </c:pt>
                <c:pt idx="68">
                  <c:v>155.9027790207108</c:v>
                </c:pt>
                <c:pt idx="69">
                  <c:v>154.46812356174891</c:v>
                </c:pt>
                <c:pt idx="70">
                  <c:v>152.35467111991818</c:v>
                </c:pt>
                <c:pt idx="71">
                  <c:v>153.71636410125285</c:v>
                </c:pt>
                <c:pt idx="72">
                  <c:v>153.565520327282</c:v>
                </c:pt>
                <c:pt idx="73">
                  <c:v>152.96460464075682</c:v>
                </c:pt>
                <c:pt idx="74">
                  <c:v>154.20906577601633</c:v>
                </c:pt>
                <c:pt idx="75">
                  <c:v>156.43073222960876</c:v>
                </c:pt>
                <c:pt idx="76">
                  <c:v>158.25151495781125</c:v>
                </c:pt>
                <c:pt idx="77">
                  <c:v>160.14280075428275</c:v>
                </c:pt>
                <c:pt idx="78">
                  <c:v>162.0775361160828</c:v>
                </c:pt>
                <c:pt idx="79">
                  <c:v>162.02014989772431</c:v>
                </c:pt>
                <c:pt idx="80">
                  <c:v>159.82307753771408</c:v>
                </c:pt>
                <c:pt idx="81">
                  <c:v>158.82537714139599</c:v>
                </c:pt>
                <c:pt idx="82">
                  <c:v>159.60419010483247</c:v>
                </c:pt>
                <c:pt idx="83">
                  <c:v>158.92703272820245</c:v>
                </c:pt>
                <c:pt idx="84">
                  <c:v>162.46612279468161</c:v>
                </c:pt>
                <c:pt idx="85">
                  <c:v>163.19738717719247</c:v>
                </c:pt>
                <c:pt idx="86">
                  <c:v>162.73009939913058</c:v>
                </c:pt>
                <c:pt idx="87">
                  <c:v>164.11638647404746</c:v>
                </c:pt>
                <c:pt idx="88">
                  <c:v>165.5461231142929</c:v>
                </c:pt>
                <c:pt idx="89">
                  <c:v>163.94422781897202</c:v>
                </c:pt>
                <c:pt idx="90">
                  <c:v>162.43415047302472</c:v>
                </c:pt>
                <c:pt idx="91">
                  <c:v>162.08737375351564</c:v>
                </c:pt>
                <c:pt idx="92">
                  <c:v>160.75355407824077</c:v>
                </c:pt>
                <c:pt idx="93">
                  <c:v>157.817839107645</c:v>
                </c:pt>
                <c:pt idx="94">
                  <c:v>155.96918307338268</c:v>
                </c:pt>
                <c:pt idx="95">
                  <c:v>156.89883981078998</c:v>
                </c:pt>
                <c:pt idx="96">
                  <c:v>156.88490315776008</c:v>
                </c:pt>
                <c:pt idx="97">
                  <c:v>160.13132351061103</c:v>
                </c:pt>
                <c:pt idx="98">
                  <c:v>160.17887209153662</c:v>
                </c:pt>
                <c:pt idx="99">
                  <c:v>161.01015245461514</c:v>
                </c:pt>
                <c:pt idx="100">
                  <c:v>160.49859530810531</c:v>
                </c:pt>
                <c:pt idx="101">
                  <c:v>161.83651399897721</c:v>
                </c:pt>
                <c:pt idx="102">
                  <c:v>161.45202633597543</c:v>
                </c:pt>
                <c:pt idx="103">
                  <c:v>162.01769048836613</c:v>
                </c:pt>
                <c:pt idx="104">
                  <c:v>162.26445122730757</c:v>
                </c:pt>
                <c:pt idx="105">
                  <c:v>161.38398267706467</c:v>
                </c:pt>
                <c:pt idx="106">
                  <c:v>160.68223120685246</c:v>
                </c:pt>
                <c:pt idx="107">
                  <c:v>158.50401431858859</c:v>
                </c:pt>
                <c:pt idx="108">
                  <c:v>162.34069291741241</c:v>
                </c:pt>
                <c:pt idx="109">
                  <c:v>160.05918083610328</c:v>
                </c:pt>
                <c:pt idx="110">
                  <c:v>161.23149929685502</c:v>
                </c:pt>
                <c:pt idx="111">
                  <c:v>161.44218869854257</c:v>
                </c:pt>
                <c:pt idx="112">
                  <c:v>160.43301105855281</c:v>
                </c:pt>
                <c:pt idx="113">
                  <c:v>162.25133437739711</c:v>
                </c:pt>
                <c:pt idx="114">
                  <c:v>164.25903221682438</c:v>
                </c:pt>
                <c:pt idx="115">
                  <c:v>163.40479736640248</c:v>
                </c:pt>
                <c:pt idx="116">
                  <c:v>162.95226604448993</c:v>
                </c:pt>
                <c:pt idx="117">
                  <c:v>161.57991562260295</c:v>
                </c:pt>
                <c:pt idx="118">
                  <c:v>161.58401463819999</c:v>
                </c:pt>
                <c:pt idx="119">
                  <c:v>160.05016300178985</c:v>
                </c:pt>
                <c:pt idx="120">
                  <c:v>160.35349015597038</c:v>
                </c:pt>
                <c:pt idx="121">
                  <c:v>156.79718422398366</c:v>
                </c:pt>
                <c:pt idx="122">
                  <c:v>157.25791357709028</c:v>
                </c:pt>
                <c:pt idx="123">
                  <c:v>159.24183712605472</c:v>
                </c:pt>
                <c:pt idx="124">
                  <c:v>158.47286180005113</c:v>
                </c:pt>
                <c:pt idx="125">
                  <c:v>158.94178918435182</c:v>
                </c:pt>
                <c:pt idx="126">
                  <c:v>159.10165079263612</c:v>
                </c:pt>
                <c:pt idx="127">
                  <c:v>159.19838756072613</c:v>
                </c:pt>
                <c:pt idx="128">
                  <c:v>159.64845947328044</c:v>
                </c:pt>
                <c:pt idx="129">
                  <c:v>158.74585623881356</c:v>
                </c:pt>
                <c:pt idx="130">
                  <c:v>161.22248146254148</c:v>
                </c:pt>
                <c:pt idx="131">
                  <c:v>161.32495685246732</c:v>
                </c:pt>
                <c:pt idx="132">
                  <c:v>160.949487023779</c:v>
                </c:pt>
                <c:pt idx="133">
                  <c:v>162.39971874200964</c:v>
                </c:pt>
                <c:pt idx="134">
                  <c:v>158.44334888775242</c:v>
                </c:pt>
                <c:pt idx="135">
                  <c:v>159.74519624137042</c:v>
                </c:pt>
                <c:pt idx="136">
                  <c:v>159.25413417284574</c:v>
                </c:pt>
                <c:pt idx="137">
                  <c:v>158.31136058552792</c:v>
                </c:pt>
                <c:pt idx="138">
                  <c:v>159.16723504218862</c:v>
                </c:pt>
                <c:pt idx="139">
                  <c:v>158.40727755049852</c:v>
                </c:pt>
                <c:pt idx="140">
                  <c:v>160.57893601380712</c:v>
                </c:pt>
                <c:pt idx="141">
                  <c:v>162.23001949629244</c:v>
                </c:pt>
                <c:pt idx="142">
                  <c:v>160.12886410125282</c:v>
                </c:pt>
                <c:pt idx="143">
                  <c:v>159.0081932370237</c:v>
                </c:pt>
                <c:pt idx="144">
                  <c:v>158.9204743032472</c:v>
                </c:pt>
                <c:pt idx="145">
                  <c:v>159.26151240092042</c:v>
                </c:pt>
                <c:pt idx="146">
                  <c:v>159.77470915366908</c:v>
                </c:pt>
                <c:pt idx="147">
                  <c:v>161.54876310406539</c:v>
                </c:pt>
                <c:pt idx="148">
                  <c:v>161.3454519304525</c:v>
                </c:pt>
                <c:pt idx="149">
                  <c:v>163.17689209920729</c:v>
                </c:pt>
                <c:pt idx="150">
                  <c:v>161.60123050370743</c:v>
                </c:pt>
                <c:pt idx="151">
                  <c:v>159.94194899002807</c:v>
                </c:pt>
                <c:pt idx="152">
                  <c:v>160.0640996548197</c:v>
                </c:pt>
                <c:pt idx="153">
                  <c:v>159.50335432114545</c:v>
                </c:pt>
                <c:pt idx="154">
                  <c:v>158.68847002045507</c:v>
                </c:pt>
                <c:pt idx="155">
                  <c:v>160.0181906801329</c:v>
                </c:pt>
                <c:pt idx="156">
                  <c:v>159.59107325492195</c:v>
                </c:pt>
                <c:pt idx="157">
                  <c:v>157.85145103554072</c:v>
                </c:pt>
                <c:pt idx="158">
                  <c:v>157.30874137049341</c:v>
                </c:pt>
                <c:pt idx="159">
                  <c:v>158.21626342367674</c:v>
                </c:pt>
                <c:pt idx="160">
                  <c:v>158.43924987215539</c:v>
                </c:pt>
                <c:pt idx="161">
                  <c:v>158.5843550242904</c:v>
                </c:pt>
                <c:pt idx="162">
                  <c:v>157.93343134748139</c:v>
                </c:pt>
                <c:pt idx="163">
                  <c:v>153.64176201738681</c:v>
                </c:pt>
                <c:pt idx="164">
                  <c:v>151.81360106110964</c:v>
                </c:pt>
                <c:pt idx="165">
                  <c:v>153.99919617744817</c:v>
                </c:pt>
                <c:pt idx="166">
                  <c:v>155.84539280235231</c:v>
                </c:pt>
                <c:pt idx="167">
                  <c:v>155.50681411403733</c:v>
                </c:pt>
                <c:pt idx="168">
                  <c:v>154.43615124009202</c:v>
                </c:pt>
              </c:numCache>
            </c:numRef>
          </c:val>
          <c:smooth val="0"/>
          <c:extLst>
            <c:ext xmlns:c16="http://schemas.microsoft.com/office/drawing/2014/chart" uri="{C3380CC4-5D6E-409C-BE32-E72D297353CC}">
              <c16:uniqueId val="{00000002-C9F0-4DCB-A3E3-CA57DC76BDEB}"/>
            </c:ext>
          </c:extLst>
        </c:ser>
        <c:dLbls>
          <c:showLegendKey val="0"/>
          <c:showVal val="0"/>
          <c:showCatName val="0"/>
          <c:showSerName val="0"/>
          <c:showPercent val="0"/>
          <c:showBubbleSize val="0"/>
        </c:dLbls>
        <c:smooth val="0"/>
        <c:axId val="154897792"/>
        <c:axId val="154915968"/>
      </c:lineChart>
      <c:catAx>
        <c:axId val="154897792"/>
        <c:scaling>
          <c:orientation val="minMax"/>
        </c:scaling>
        <c:delete val="0"/>
        <c:axPos val="b"/>
        <c:numFmt formatCode="General" sourceLinked="0"/>
        <c:majorTickMark val="out"/>
        <c:minorTickMark val="none"/>
        <c:tickLblPos val="nextTo"/>
        <c:spPr>
          <a:ln>
            <a:noFill/>
          </a:ln>
        </c:spPr>
        <c:txPr>
          <a:bodyPr rot="60000" vert="horz"/>
          <a:lstStyle/>
          <a:p>
            <a:pPr>
              <a:defRPr sz="900"/>
            </a:pPr>
            <a:endParaRPr lang="en-US"/>
          </a:p>
        </c:txPr>
        <c:crossAx val="154915968"/>
        <c:crosses val="autoZero"/>
        <c:auto val="1"/>
        <c:lblAlgn val="ctr"/>
        <c:lblOffset val="100"/>
        <c:noMultiLvlLbl val="0"/>
      </c:catAx>
      <c:valAx>
        <c:axId val="154915968"/>
        <c:scaling>
          <c:orientation val="minMax"/>
          <c:max val="170"/>
          <c:min val="80"/>
        </c:scaling>
        <c:delete val="0"/>
        <c:axPos val="l"/>
        <c:majorGridlines>
          <c:spPr>
            <a:ln>
              <a:noFill/>
            </a:ln>
          </c:spPr>
        </c:majorGridlines>
        <c:numFmt formatCode="#,##0" sourceLinked="0"/>
        <c:majorTickMark val="out"/>
        <c:minorTickMark val="none"/>
        <c:tickLblPos val="nextTo"/>
        <c:txPr>
          <a:bodyPr/>
          <a:lstStyle/>
          <a:p>
            <a:pPr>
              <a:defRPr sz="900"/>
            </a:pPr>
            <a:endParaRPr lang="en-US"/>
          </a:p>
        </c:txPr>
        <c:crossAx val="154897792"/>
        <c:crosses val="autoZero"/>
        <c:crossBetween val="between"/>
        <c:majorUnit val="10"/>
        <c:minorUnit val="2"/>
      </c:valAx>
    </c:plotArea>
    <c:legend>
      <c:legendPos val="b"/>
      <c:overlay val="0"/>
      <c:txPr>
        <a:bodyPr/>
        <a:lstStyle/>
        <a:p>
          <a:pPr>
            <a:defRPr sz="8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Blad1!$B$1</c:f>
              <c:strCache>
                <c:ptCount val="1"/>
                <c:pt idx="0">
                  <c:v>Base capex</c:v>
                </c:pt>
              </c:strCache>
            </c:strRef>
          </c:tx>
          <c:invertIfNegative val="0"/>
          <c:cat>
            <c:numRef>
              <c:f>Blad1!$A$2:$A$6</c:f>
              <c:numCache>
                <c:formatCode>General</c:formatCode>
                <c:ptCount val="5"/>
                <c:pt idx="0">
                  <c:v>2015</c:v>
                </c:pt>
                <c:pt idx="1">
                  <c:v>2016</c:v>
                </c:pt>
                <c:pt idx="2">
                  <c:v>2017</c:v>
                </c:pt>
                <c:pt idx="3">
                  <c:v>2018</c:v>
                </c:pt>
                <c:pt idx="4">
                  <c:v>2019</c:v>
                </c:pt>
              </c:numCache>
            </c:numRef>
          </c:cat>
          <c:val>
            <c:numRef>
              <c:f>Blad1!$B$2:$B$6</c:f>
              <c:numCache>
                <c:formatCode>#,##0</c:formatCode>
                <c:ptCount val="5"/>
                <c:pt idx="0">
                  <c:v>1300</c:v>
                </c:pt>
                <c:pt idx="1">
                  <c:v>1200</c:v>
                </c:pt>
                <c:pt idx="2">
                  <c:v>1300</c:v>
                </c:pt>
                <c:pt idx="3">
                  <c:v>1300</c:v>
                </c:pt>
                <c:pt idx="4">
                  <c:v>1300</c:v>
                </c:pt>
              </c:numCache>
            </c:numRef>
          </c:val>
          <c:extLst>
            <c:ext xmlns:c16="http://schemas.microsoft.com/office/drawing/2014/chart" uri="{C3380CC4-5D6E-409C-BE32-E72D297353CC}">
              <c16:uniqueId val="{00000000-7CD9-4906-83C3-BADB1297256F}"/>
            </c:ext>
          </c:extLst>
        </c:ser>
        <c:ser>
          <c:idx val="1"/>
          <c:order val="1"/>
          <c:tx>
            <c:strRef>
              <c:f>Blad1!$C$1</c:f>
              <c:strCache>
                <c:ptCount val="1"/>
                <c:pt idx="0">
                  <c:v>Tervasaari move + KM7</c:v>
                </c:pt>
              </c:strCache>
            </c:strRef>
          </c:tx>
          <c:invertIfNegative val="0"/>
          <c:cat>
            <c:numRef>
              <c:f>Blad1!$A$2:$A$6</c:f>
              <c:numCache>
                <c:formatCode>General</c:formatCode>
                <c:ptCount val="5"/>
                <c:pt idx="0">
                  <c:v>2015</c:v>
                </c:pt>
                <c:pt idx="1">
                  <c:v>2016</c:v>
                </c:pt>
                <c:pt idx="2">
                  <c:v>2017</c:v>
                </c:pt>
                <c:pt idx="3">
                  <c:v>2018</c:v>
                </c:pt>
                <c:pt idx="4">
                  <c:v>2019</c:v>
                </c:pt>
              </c:numCache>
            </c:numRef>
          </c:cat>
          <c:val>
            <c:numRef>
              <c:f>Blad1!$C$2:$C$6</c:f>
              <c:numCache>
                <c:formatCode>#,##0</c:formatCode>
                <c:ptCount val="5"/>
                <c:pt idx="0">
                  <c:v>0</c:v>
                </c:pt>
                <c:pt idx="1">
                  <c:v>445</c:v>
                </c:pt>
                <c:pt idx="2">
                  <c:v>3000</c:v>
                </c:pt>
                <c:pt idx="3">
                  <c:v>3400</c:v>
                </c:pt>
                <c:pt idx="4">
                  <c:v>200</c:v>
                </c:pt>
              </c:numCache>
            </c:numRef>
          </c:val>
          <c:extLst>
            <c:ext xmlns:c16="http://schemas.microsoft.com/office/drawing/2014/chart" uri="{C3380CC4-5D6E-409C-BE32-E72D297353CC}">
              <c16:uniqueId val="{00000001-7CD9-4906-83C3-BADB1297256F}"/>
            </c:ext>
          </c:extLst>
        </c:ser>
        <c:dLbls>
          <c:showLegendKey val="0"/>
          <c:showVal val="0"/>
          <c:showCatName val="0"/>
          <c:showSerName val="0"/>
          <c:showPercent val="0"/>
          <c:showBubbleSize val="0"/>
        </c:dLbls>
        <c:gapWidth val="55"/>
        <c:overlap val="100"/>
        <c:axId val="1205815968"/>
        <c:axId val="1204545808"/>
      </c:barChart>
      <c:catAx>
        <c:axId val="1205815968"/>
        <c:scaling>
          <c:orientation val="minMax"/>
        </c:scaling>
        <c:delete val="0"/>
        <c:axPos val="b"/>
        <c:numFmt formatCode="General" sourceLinked="1"/>
        <c:majorTickMark val="none"/>
        <c:minorTickMark val="none"/>
        <c:tickLblPos val="nextTo"/>
        <c:txPr>
          <a:bodyPr/>
          <a:lstStyle/>
          <a:p>
            <a:pPr>
              <a:defRPr sz="1000"/>
            </a:pPr>
            <a:endParaRPr lang="en-US"/>
          </a:p>
        </c:txPr>
        <c:crossAx val="1204545808"/>
        <c:crosses val="autoZero"/>
        <c:auto val="1"/>
        <c:lblAlgn val="ctr"/>
        <c:lblOffset val="100"/>
        <c:noMultiLvlLbl val="0"/>
      </c:catAx>
      <c:valAx>
        <c:axId val="1204545808"/>
        <c:scaling>
          <c:orientation val="minMax"/>
        </c:scaling>
        <c:delete val="0"/>
        <c:axPos val="l"/>
        <c:majorGridlines/>
        <c:numFmt formatCode="#,##0" sourceLinked="1"/>
        <c:majorTickMark val="none"/>
        <c:minorTickMark val="none"/>
        <c:tickLblPos val="nextTo"/>
        <c:txPr>
          <a:bodyPr/>
          <a:lstStyle/>
          <a:p>
            <a:pPr>
              <a:defRPr sz="1000"/>
            </a:pPr>
            <a:endParaRPr lang="en-US"/>
          </a:p>
        </c:txPr>
        <c:crossAx val="1205815968"/>
        <c:crosses val="autoZero"/>
        <c:crossBetween val="between"/>
      </c:valAx>
    </c:plotArea>
    <c:legend>
      <c:legendPos val="b"/>
      <c:layout/>
      <c:overlay val="0"/>
      <c:txPr>
        <a:bodyPr/>
        <a:lstStyle/>
        <a:p>
          <a:pPr>
            <a:defRPr sz="11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latin typeface="Arial" panose="020B0604020202020204" pitchFamily="34" charset="0"/>
                <a:cs typeface="Arial" panose="020B0604020202020204" pitchFamily="34" charset="0"/>
              </a:defRPr>
            </a:pPr>
            <a:r>
              <a:rPr lang="sv-SE" sz="1100">
                <a:solidFill>
                  <a:srgbClr val="7F7F7F"/>
                </a:solidFill>
                <a:latin typeface="Arial" panose="020B0604020202020204" pitchFamily="34" charset="0"/>
                <a:cs typeface="Arial" panose="020B0604020202020204" pitchFamily="34" charset="0"/>
              </a:rPr>
              <a:t>FX Hedge (SEK hedge) %</a:t>
            </a:r>
          </a:p>
        </c:rich>
      </c:tx>
      <c:overlay val="0"/>
    </c:title>
    <c:autoTitleDeleted val="0"/>
    <c:plotArea>
      <c:layout>
        <c:manualLayout>
          <c:layoutTarget val="inner"/>
          <c:xMode val="edge"/>
          <c:yMode val="edge"/>
          <c:x val="0.24278719160104986"/>
          <c:y val="0.15051008303677343"/>
          <c:w val="0.72787947506561668"/>
          <c:h val="0.51799254630537728"/>
        </c:manualLayout>
      </c:layout>
      <c:barChart>
        <c:barDir val="col"/>
        <c:grouping val="clustered"/>
        <c:varyColors val="0"/>
        <c:ser>
          <c:idx val="0"/>
          <c:order val="0"/>
          <c:tx>
            <c:strRef>
              <c:f>'FX rapport'!$C$25</c:f>
              <c:strCache>
                <c:ptCount val="1"/>
                <c:pt idx="0">
                  <c:v>EUR</c:v>
                </c:pt>
              </c:strCache>
            </c:strRef>
          </c:tx>
          <c:spPr>
            <a:solidFill>
              <a:srgbClr val="8DC63F"/>
            </a:solidFill>
          </c:spPr>
          <c:invertIfNegative val="0"/>
          <c:cat>
            <c:strRef>
              <c:f>'FX rapport'!$O$38:$O$43</c:f>
              <c:strCache>
                <c:ptCount val="6"/>
                <c:pt idx="0">
                  <c:v>1-3</c:v>
                </c:pt>
                <c:pt idx="1">
                  <c:v>4-6</c:v>
                </c:pt>
                <c:pt idx="2">
                  <c:v>7-9</c:v>
                </c:pt>
                <c:pt idx="3">
                  <c:v>10-12</c:v>
                </c:pt>
                <c:pt idx="4">
                  <c:v>13-15</c:v>
                </c:pt>
                <c:pt idx="5">
                  <c:v>Total</c:v>
                </c:pt>
              </c:strCache>
            </c:strRef>
          </c:cat>
          <c:val>
            <c:numRef>
              <c:f>'FX rapport'!$M$38:$M$43</c:f>
              <c:numCache>
                <c:formatCode>0%</c:formatCode>
                <c:ptCount val="6"/>
                <c:pt idx="0">
                  <c:v>0.87373569495227676</c:v>
                </c:pt>
                <c:pt idx="1">
                  <c:v>0.80434959680703744</c:v>
                </c:pt>
                <c:pt idx="2">
                  <c:v>0.79172289698605491</c:v>
                </c:pt>
                <c:pt idx="3">
                  <c:v>0.76390761211467606</c:v>
                </c:pt>
                <c:pt idx="4">
                  <c:v>0.71002182659689161</c:v>
                </c:pt>
                <c:pt idx="5">
                  <c:v>0.7870195477137546</c:v>
                </c:pt>
              </c:numCache>
            </c:numRef>
          </c:val>
          <c:extLst>
            <c:ext xmlns:c16="http://schemas.microsoft.com/office/drawing/2014/chart" uri="{C3380CC4-5D6E-409C-BE32-E72D297353CC}">
              <c16:uniqueId val="{00000000-A2E0-4939-B34F-A16401E16185}"/>
            </c:ext>
          </c:extLst>
        </c:ser>
        <c:ser>
          <c:idx val="1"/>
          <c:order val="1"/>
          <c:tx>
            <c:strRef>
              <c:f>'FX rapport'!$C$27</c:f>
              <c:strCache>
                <c:ptCount val="1"/>
                <c:pt idx="0">
                  <c:v>USD</c:v>
                </c:pt>
              </c:strCache>
            </c:strRef>
          </c:tx>
          <c:spPr>
            <a:solidFill>
              <a:srgbClr val="B7B9BC"/>
            </a:solidFill>
          </c:spPr>
          <c:invertIfNegative val="0"/>
          <c:val>
            <c:numRef>
              <c:f>'FX rapport'!$M$54:$M$59</c:f>
              <c:numCache>
                <c:formatCode>0%</c:formatCode>
                <c:ptCount val="6"/>
                <c:pt idx="0">
                  <c:v>0.79268292682926822</c:v>
                </c:pt>
                <c:pt idx="1">
                  <c:v>0.72289156626506013</c:v>
                </c:pt>
                <c:pt idx="2">
                  <c:v>0.58232931726907622</c:v>
                </c:pt>
                <c:pt idx="5">
                  <c:v>0.41867954911433164</c:v>
                </c:pt>
              </c:numCache>
            </c:numRef>
          </c:val>
          <c:extLst>
            <c:ext xmlns:c16="http://schemas.microsoft.com/office/drawing/2014/chart" uri="{C3380CC4-5D6E-409C-BE32-E72D297353CC}">
              <c16:uniqueId val="{00000001-A2E0-4939-B34F-A16401E16185}"/>
            </c:ext>
          </c:extLst>
        </c:ser>
        <c:ser>
          <c:idx val="2"/>
          <c:order val="2"/>
          <c:tx>
            <c:strRef>
              <c:f>'FX rapport'!$C$26</c:f>
              <c:strCache>
                <c:ptCount val="1"/>
                <c:pt idx="0">
                  <c:v>GBP</c:v>
                </c:pt>
              </c:strCache>
            </c:strRef>
          </c:tx>
          <c:spPr>
            <a:solidFill>
              <a:srgbClr val="00B0F0"/>
            </a:solidFill>
          </c:spPr>
          <c:invertIfNegative val="0"/>
          <c:val>
            <c:numRef>
              <c:f>'FX rapport'!$M$46:$M$51</c:f>
              <c:numCache>
                <c:formatCode>General</c:formatCode>
                <c:ptCount val="6"/>
                <c:pt idx="0" formatCode="0%">
                  <c:v>0.15026296018031551</c:v>
                </c:pt>
                <c:pt idx="5" formatCode="0%">
                  <c:v>2.9806259314456039E-2</c:v>
                </c:pt>
              </c:numCache>
            </c:numRef>
          </c:val>
          <c:extLst>
            <c:ext xmlns:c16="http://schemas.microsoft.com/office/drawing/2014/chart" uri="{C3380CC4-5D6E-409C-BE32-E72D297353CC}">
              <c16:uniqueId val="{00000002-A2E0-4939-B34F-A16401E16185}"/>
            </c:ext>
          </c:extLst>
        </c:ser>
        <c:dLbls>
          <c:showLegendKey val="0"/>
          <c:showVal val="0"/>
          <c:showCatName val="0"/>
          <c:showSerName val="0"/>
          <c:showPercent val="0"/>
          <c:showBubbleSize val="0"/>
        </c:dLbls>
        <c:gapWidth val="150"/>
        <c:axId val="76484992"/>
        <c:axId val="76486528"/>
      </c:barChart>
      <c:lineChart>
        <c:grouping val="standard"/>
        <c:varyColors val="0"/>
        <c:ser>
          <c:idx val="3"/>
          <c:order val="3"/>
          <c:tx>
            <c:strRef>
              <c:f>'FX rapport'!$N$37</c:f>
              <c:strCache>
                <c:ptCount val="1"/>
                <c:pt idx="0">
                  <c:v>Max policy</c:v>
                </c:pt>
              </c:strCache>
            </c:strRef>
          </c:tx>
          <c:spPr>
            <a:ln w="38100">
              <a:solidFill>
                <a:srgbClr val="FDB515"/>
              </a:solidFill>
            </a:ln>
          </c:spPr>
          <c:marker>
            <c:symbol val="picture"/>
            <c:spPr>
              <a:blipFill>
                <a:blip xmlns:r="http://schemas.openxmlformats.org/officeDocument/2006/relationships" r:embed="rId2"/>
                <a:stretch>
                  <a:fillRect/>
                </a:stretch>
              </a:blipFill>
              <a:ln w="31750">
                <a:solidFill>
                  <a:srgbClr val="FDB515"/>
                </a:solidFill>
              </a:ln>
            </c:spPr>
          </c:marker>
          <c:dPt>
            <c:idx val="5"/>
            <c:bubble3D val="0"/>
            <c:spPr>
              <a:ln w="12700" cmpd="sng">
                <a:solidFill>
                  <a:srgbClr val="FDB515"/>
                </a:solidFill>
              </a:ln>
            </c:spPr>
            <c:extLst>
              <c:ext xmlns:c16="http://schemas.microsoft.com/office/drawing/2014/chart" uri="{C3380CC4-5D6E-409C-BE32-E72D297353CC}">
                <c16:uniqueId val="{00000004-A2E0-4939-B34F-A16401E16185}"/>
              </c:ext>
            </c:extLst>
          </c:dPt>
          <c:val>
            <c:numRef>
              <c:f>'FX rapport'!$N$38:$N$43</c:f>
              <c:numCache>
                <c:formatCode>General</c:formatCode>
                <c:ptCount val="6"/>
                <c:pt idx="5" formatCode="0%">
                  <c:v>0.8</c:v>
                </c:pt>
              </c:numCache>
            </c:numRef>
          </c:val>
          <c:smooth val="0"/>
          <c:extLst>
            <c:ext xmlns:c16="http://schemas.microsoft.com/office/drawing/2014/chart" uri="{C3380CC4-5D6E-409C-BE32-E72D297353CC}">
              <c16:uniqueId val="{00000005-A2E0-4939-B34F-A16401E16185}"/>
            </c:ext>
          </c:extLst>
        </c:ser>
        <c:dLbls>
          <c:showLegendKey val="0"/>
          <c:showVal val="0"/>
          <c:showCatName val="0"/>
          <c:showSerName val="0"/>
          <c:showPercent val="0"/>
          <c:showBubbleSize val="0"/>
        </c:dLbls>
        <c:marker val="1"/>
        <c:smooth val="0"/>
        <c:axId val="76484992"/>
        <c:axId val="76486528"/>
      </c:lineChart>
      <c:catAx>
        <c:axId val="76484992"/>
        <c:scaling>
          <c:orientation val="minMax"/>
        </c:scaling>
        <c:delete val="0"/>
        <c:axPos val="b"/>
        <c:numFmt formatCode="General" sourceLinked="1"/>
        <c:majorTickMark val="none"/>
        <c:minorTickMark val="none"/>
        <c:tickLblPos val="nextTo"/>
        <c:crossAx val="76486528"/>
        <c:crosses val="autoZero"/>
        <c:auto val="1"/>
        <c:lblAlgn val="ctr"/>
        <c:lblOffset val="100"/>
        <c:noMultiLvlLbl val="0"/>
      </c:catAx>
      <c:valAx>
        <c:axId val="76486528"/>
        <c:scaling>
          <c:orientation val="minMax"/>
        </c:scaling>
        <c:delete val="0"/>
        <c:axPos val="l"/>
        <c:majorGridlines>
          <c:spPr>
            <a:ln>
              <a:noFill/>
            </a:ln>
          </c:spPr>
        </c:majorGridlines>
        <c:numFmt formatCode="0%" sourceLinked="1"/>
        <c:majorTickMark val="none"/>
        <c:minorTickMark val="none"/>
        <c:tickLblPos val="nextTo"/>
        <c:txPr>
          <a:bodyPr/>
          <a:lstStyle/>
          <a:p>
            <a:pPr>
              <a:defRPr b="1">
                <a:latin typeface="Arial" panose="020B0604020202020204" pitchFamily="34" charset="0"/>
                <a:cs typeface="Arial" panose="020B0604020202020204" pitchFamily="34" charset="0"/>
              </a:defRPr>
            </a:pPr>
            <a:endParaRPr lang="en-US"/>
          </a:p>
        </c:txPr>
        <c:crossAx val="76484992"/>
        <c:crosses val="autoZero"/>
        <c:crossBetween val="between"/>
        <c:majorUnit val="0.2"/>
      </c:valAx>
      <c:dTable>
        <c:showHorzBorder val="1"/>
        <c:showVertBorder val="1"/>
        <c:showOutline val="1"/>
        <c:showKeys val="1"/>
        <c:txPr>
          <a:bodyPr/>
          <a:lstStyle/>
          <a:p>
            <a:pPr rtl="0">
              <a:defRPr b="1">
                <a:latin typeface="Arial" panose="020B0604020202020204" pitchFamily="34" charset="0"/>
                <a:cs typeface="Arial" panose="020B0604020202020204" pitchFamily="34" charset="0"/>
              </a:defRPr>
            </a:pPr>
            <a:endParaRPr lang="en-US"/>
          </a:p>
        </c:txPr>
      </c:dTable>
      <c:spPr>
        <a:solidFill>
          <a:schemeClr val="bg1"/>
        </a:solidFill>
      </c:spPr>
    </c:plotArea>
    <c:plotVisOnly val="1"/>
    <c:dispBlanksAs val="gap"/>
    <c:showDLblsOverMax val="0"/>
  </c:chart>
  <c:spPr>
    <a:solidFill>
      <a:schemeClr val="bg1"/>
    </a:solidFill>
    <a:ln>
      <a:solidFill>
        <a:srgbClr val="92D050"/>
      </a:solidFill>
    </a:ln>
  </c:spPr>
  <c:txPr>
    <a:bodyPr/>
    <a:lstStyle/>
    <a:p>
      <a:pPr>
        <a:defRPr sz="8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1"/>
            <c:bubble3D val="0"/>
            <c:spPr>
              <a:solidFill>
                <a:schemeClr val="bg1">
                  <a:lumMod val="75000"/>
                </a:schemeClr>
              </a:solidFill>
            </c:spPr>
            <c:extLst>
              <c:ext xmlns:c16="http://schemas.microsoft.com/office/drawing/2014/chart" uri="{C3380CC4-5D6E-409C-BE32-E72D297353CC}">
                <c16:uniqueId val="{00000001-1899-49E0-99A2-C55AE0FB4765}"/>
              </c:ext>
            </c:extLst>
          </c:dPt>
          <c:dPt>
            <c:idx val="2"/>
            <c:bubble3D val="0"/>
            <c:spPr>
              <a:solidFill>
                <a:srgbClr val="00B0F0"/>
              </a:solidFill>
            </c:spPr>
            <c:extLst>
              <c:ext xmlns:c16="http://schemas.microsoft.com/office/drawing/2014/chart" uri="{C3380CC4-5D6E-409C-BE32-E72D297353CC}">
                <c16:uniqueId val="{00000003-1899-49E0-99A2-C55AE0FB4765}"/>
              </c:ext>
            </c:extLst>
          </c:dPt>
          <c:cat>
            <c:strRef>
              <c:f>Sheet1!$A$2:$A$4</c:f>
              <c:strCache>
                <c:ptCount val="3"/>
                <c:pt idx="0">
                  <c:v>EUR</c:v>
                </c:pt>
                <c:pt idx="1">
                  <c:v>USD</c:v>
                </c:pt>
                <c:pt idx="2">
                  <c:v>GBP</c:v>
                </c:pt>
              </c:strCache>
            </c:strRef>
          </c:cat>
          <c:val>
            <c:numRef>
              <c:f>Sheet1!$B$2:$B$4</c:f>
              <c:numCache>
                <c:formatCode>General</c:formatCode>
                <c:ptCount val="3"/>
                <c:pt idx="0">
                  <c:v>60</c:v>
                </c:pt>
                <c:pt idx="1">
                  <c:v>30</c:v>
                </c:pt>
                <c:pt idx="2">
                  <c:v>10</c:v>
                </c:pt>
              </c:numCache>
            </c:numRef>
          </c:val>
          <c:extLst>
            <c:ext xmlns:c16="http://schemas.microsoft.com/office/drawing/2014/chart" uri="{C3380CC4-5D6E-409C-BE32-E72D297353CC}">
              <c16:uniqueId val="{00000004-1899-49E0-99A2-C55AE0FB4765}"/>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557174103237094"/>
          <c:y val="0.12608296296296295"/>
          <c:w val="0.82387270341207364"/>
          <c:h val="0.63255925925925927"/>
        </c:manualLayout>
      </c:layout>
      <c:barChart>
        <c:barDir val="col"/>
        <c:grouping val="stacked"/>
        <c:varyColors val="0"/>
        <c:ser>
          <c:idx val="0"/>
          <c:order val="0"/>
          <c:tx>
            <c:strRef>
              <c:f>Låneförfalldata!$H$19</c:f>
              <c:strCache>
                <c:ptCount val="1"/>
                <c:pt idx="0">
                  <c:v>Market Debt</c:v>
                </c:pt>
              </c:strCache>
            </c:strRef>
          </c:tx>
          <c:spPr>
            <a:solidFill>
              <a:srgbClr val="8DC63F"/>
            </a:solidFill>
            <a:ln>
              <a:solidFill>
                <a:srgbClr val="8DC63F"/>
              </a:solidFill>
            </a:ln>
          </c:spPr>
          <c:invertIfNegative val="0"/>
          <c:cat>
            <c:strRef>
              <c:f>Låneförfalldata!$G$20:$G$26</c:f>
              <c:strCache>
                <c:ptCount val="7"/>
                <c:pt idx="0">
                  <c:v>0-1</c:v>
                </c:pt>
                <c:pt idx="1">
                  <c:v>1-2</c:v>
                </c:pt>
                <c:pt idx="2">
                  <c:v>2-3</c:v>
                </c:pt>
                <c:pt idx="3">
                  <c:v>3-4</c:v>
                </c:pt>
                <c:pt idx="4">
                  <c:v>4-5</c:v>
                </c:pt>
                <c:pt idx="5">
                  <c:v>5-6</c:v>
                </c:pt>
                <c:pt idx="6">
                  <c:v>&gt;6</c:v>
                </c:pt>
              </c:strCache>
            </c:strRef>
          </c:cat>
          <c:val>
            <c:numRef>
              <c:f>Låneförfalldata!$H$20:$H$26</c:f>
              <c:numCache>
                <c:formatCode>#,##0</c:formatCode>
                <c:ptCount val="7"/>
                <c:pt idx="0">
                  <c:v>1800</c:v>
                </c:pt>
                <c:pt idx="1">
                  <c:v>0</c:v>
                </c:pt>
                <c:pt idx="2">
                  <c:v>0</c:v>
                </c:pt>
                <c:pt idx="3">
                  <c:v>0</c:v>
                </c:pt>
                <c:pt idx="4">
                  <c:v>1700</c:v>
                </c:pt>
                <c:pt idx="5">
                  <c:v>0</c:v>
                </c:pt>
                <c:pt idx="6">
                  <c:v>0</c:v>
                </c:pt>
              </c:numCache>
            </c:numRef>
          </c:val>
          <c:extLst>
            <c:ext xmlns:c16="http://schemas.microsoft.com/office/drawing/2014/chart" uri="{C3380CC4-5D6E-409C-BE32-E72D297353CC}">
              <c16:uniqueId val="{00000000-19BE-40C2-9DB4-3573E6E2C2BE}"/>
            </c:ext>
          </c:extLst>
        </c:ser>
        <c:ser>
          <c:idx val="1"/>
          <c:order val="1"/>
          <c:tx>
            <c:strRef>
              <c:f>Låneförfalldata!$I$19</c:f>
              <c:strCache>
                <c:ptCount val="1"/>
                <c:pt idx="0">
                  <c:v>Bank Debt</c:v>
                </c:pt>
              </c:strCache>
            </c:strRef>
          </c:tx>
          <c:spPr>
            <a:solidFill>
              <a:srgbClr val="FDB515"/>
            </a:solidFill>
            <a:ln>
              <a:solidFill>
                <a:srgbClr val="FDB515"/>
              </a:solidFill>
            </a:ln>
          </c:spPr>
          <c:invertIfNegative val="0"/>
          <c:cat>
            <c:strRef>
              <c:f>Låneförfalldata!$G$20:$G$26</c:f>
              <c:strCache>
                <c:ptCount val="7"/>
                <c:pt idx="0">
                  <c:v>0-1</c:v>
                </c:pt>
                <c:pt idx="1">
                  <c:v>1-2</c:v>
                </c:pt>
                <c:pt idx="2">
                  <c:v>2-3</c:v>
                </c:pt>
                <c:pt idx="3">
                  <c:v>3-4</c:v>
                </c:pt>
                <c:pt idx="4">
                  <c:v>4-5</c:v>
                </c:pt>
                <c:pt idx="5">
                  <c:v>5-6</c:v>
                </c:pt>
                <c:pt idx="6">
                  <c:v>&gt;6</c:v>
                </c:pt>
              </c:strCache>
            </c:strRef>
          </c:cat>
          <c:val>
            <c:numRef>
              <c:f>Låneförfalldata!$I$20:$I$26</c:f>
              <c:numCache>
                <c:formatCode>#,##0</c:formatCode>
                <c:ptCount val="7"/>
                <c:pt idx="0">
                  <c:v>42.700000000000045</c:v>
                </c:pt>
                <c:pt idx="1">
                  <c:v>243.8</c:v>
                </c:pt>
                <c:pt idx="2">
                  <c:v>235</c:v>
                </c:pt>
                <c:pt idx="3">
                  <c:v>57</c:v>
                </c:pt>
                <c:pt idx="4">
                  <c:v>47</c:v>
                </c:pt>
                <c:pt idx="5">
                  <c:v>347</c:v>
                </c:pt>
                <c:pt idx="6">
                  <c:v>237</c:v>
                </c:pt>
              </c:numCache>
            </c:numRef>
          </c:val>
          <c:extLst>
            <c:ext xmlns:c16="http://schemas.microsoft.com/office/drawing/2014/chart" uri="{C3380CC4-5D6E-409C-BE32-E72D297353CC}">
              <c16:uniqueId val="{00000001-19BE-40C2-9DB4-3573E6E2C2BE}"/>
            </c:ext>
          </c:extLst>
        </c:ser>
        <c:ser>
          <c:idx val="2"/>
          <c:order val="2"/>
          <c:tx>
            <c:strRef>
              <c:f>Låneförfalldata!$J$19</c:f>
              <c:strCache>
                <c:ptCount val="1"/>
                <c:pt idx="0">
                  <c:v>Unused Credit Facility</c:v>
                </c:pt>
              </c:strCache>
            </c:strRef>
          </c:tx>
          <c:spPr>
            <a:noFill/>
            <a:ln>
              <a:solidFill>
                <a:srgbClr val="FDB515"/>
              </a:solidFill>
            </a:ln>
          </c:spPr>
          <c:invertIfNegative val="0"/>
          <c:dPt>
            <c:idx val="4"/>
            <c:invertIfNegative val="0"/>
            <c:bubble3D val="0"/>
            <c:extLst>
              <c:ext xmlns:c16="http://schemas.microsoft.com/office/drawing/2014/chart" uri="{C3380CC4-5D6E-409C-BE32-E72D297353CC}">
                <c16:uniqueId val="{00000002-19BE-40C2-9DB4-3573E6E2C2BE}"/>
              </c:ext>
            </c:extLst>
          </c:dPt>
          <c:cat>
            <c:strRef>
              <c:f>Låneförfalldata!$G$20:$G$26</c:f>
              <c:strCache>
                <c:ptCount val="7"/>
                <c:pt idx="0">
                  <c:v>0-1</c:v>
                </c:pt>
                <c:pt idx="1">
                  <c:v>1-2</c:v>
                </c:pt>
                <c:pt idx="2">
                  <c:v>2-3</c:v>
                </c:pt>
                <c:pt idx="3">
                  <c:v>3-4</c:v>
                </c:pt>
                <c:pt idx="4">
                  <c:v>4-5</c:v>
                </c:pt>
                <c:pt idx="5">
                  <c:v>5-6</c:v>
                </c:pt>
                <c:pt idx="6">
                  <c:v>&gt;6</c:v>
                </c:pt>
              </c:strCache>
            </c:strRef>
          </c:cat>
          <c:val>
            <c:numRef>
              <c:f>Låneförfalldata!$J$20:$J$26</c:f>
              <c:numCache>
                <c:formatCode>#,##0</c:formatCode>
                <c:ptCount val="7"/>
                <c:pt idx="0">
                  <c:v>0</c:v>
                </c:pt>
                <c:pt idx="1">
                  <c:v>0</c:v>
                </c:pt>
                <c:pt idx="2">
                  <c:v>0</c:v>
                </c:pt>
                <c:pt idx="3">
                  <c:v>0</c:v>
                </c:pt>
                <c:pt idx="4">
                  <c:v>5500</c:v>
                </c:pt>
                <c:pt idx="5">
                  <c:v>0</c:v>
                </c:pt>
                <c:pt idx="6">
                  <c:v>0</c:v>
                </c:pt>
              </c:numCache>
            </c:numRef>
          </c:val>
          <c:extLst>
            <c:ext xmlns:c16="http://schemas.microsoft.com/office/drawing/2014/chart" uri="{C3380CC4-5D6E-409C-BE32-E72D297353CC}">
              <c16:uniqueId val="{00000003-19BE-40C2-9DB4-3573E6E2C2BE}"/>
            </c:ext>
          </c:extLst>
        </c:ser>
        <c:dLbls>
          <c:showLegendKey val="0"/>
          <c:showVal val="0"/>
          <c:showCatName val="0"/>
          <c:showSerName val="0"/>
          <c:showPercent val="0"/>
          <c:showBubbleSize val="0"/>
        </c:dLbls>
        <c:gapWidth val="150"/>
        <c:overlap val="100"/>
        <c:axId val="89559808"/>
        <c:axId val="89561728"/>
      </c:barChart>
      <c:catAx>
        <c:axId val="89559808"/>
        <c:scaling>
          <c:orientation val="minMax"/>
        </c:scaling>
        <c:delete val="0"/>
        <c:axPos val="b"/>
        <c:title>
          <c:tx>
            <c:rich>
              <a:bodyPr/>
              <a:lstStyle/>
              <a:p>
                <a:pPr>
                  <a:defRPr b="0"/>
                </a:pPr>
                <a:r>
                  <a:rPr lang="sv-SE" b="0"/>
                  <a:t>Years</a:t>
                </a:r>
              </a:p>
            </c:rich>
          </c:tx>
          <c:layout>
            <c:manualLayout>
              <c:xMode val="edge"/>
              <c:yMode val="edge"/>
              <c:x val="0.52041076115485563"/>
              <c:y val="0.81969629629629648"/>
            </c:manualLayout>
          </c:layout>
          <c:overlay val="0"/>
        </c:title>
        <c:numFmt formatCode="General" sourceLinked="0"/>
        <c:majorTickMark val="out"/>
        <c:minorTickMark val="none"/>
        <c:tickLblPos val="nextTo"/>
        <c:txPr>
          <a:bodyPr rot="0" vert="horz"/>
          <a:lstStyle/>
          <a:p>
            <a:pPr>
              <a:defRPr sz="900" b="0">
                <a:latin typeface="Arial" panose="020B0604020202020204" pitchFamily="34" charset="0"/>
                <a:cs typeface="Arial" panose="020B0604020202020204" pitchFamily="34" charset="0"/>
              </a:defRPr>
            </a:pPr>
            <a:endParaRPr lang="en-US"/>
          </a:p>
        </c:txPr>
        <c:crossAx val="89561728"/>
        <c:crosses val="autoZero"/>
        <c:auto val="1"/>
        <c:lblAlgn val="ctr"/>
        <c:lblOffset val="100"/>
        <c:noMultiLvlLbl val="0"/>
      </c:catAx>
      <c:valAx>
        <c:axId val="89561728"/>
        <c:scaling>
          <c:orientation val="minMax"/>
        </c:scaling>
        <c:delete val="0"/>
        <c:axPos val="l"/>
        <c:majorGridlines>
          <c:spPr>
            <a:ln>
              <a:noFill/>
            </a:ln>
          </c:spPr>
        </c:majorGridlines>
        <c:title>
          <c:tx>
            <c:rich>
              <a:bodyPr/>
              <a:lstStyle/>
              <a:p>
                <a:pPr>
                  <a:defRPr sz="900" b="0">
                    <a:latin typeface="Arial" panose="020B0604020202020204" pitchFamily="34" charset="0"/>
                    <a:cs typeface="Arial" panose="020B0604020202020204" pitchFamily="34" charset="0"/>
                  </a:defRPr>
                </a:pPr>
                <a:r>
                  <a:rPr lang="en-US" sz="900" b="0">
                    <a:latin typeface="Arial" panose="020B0604020202020204" pitchFamily="34" charset="0"/>
                    <a:cs typeface="Arial" panose="020B0604020202020204" pitchFamily="34" charset="0"/>
                  </a:rPr>
                  <a:t>SEK million</a:t>
                </a:r>
              </a:p>
            </c:rich>
          </c:tx>
          <c:overlay val="0"/>
        </c:title>
        <c:numFmt formatCode="#,##0" sourceLinked="1"/>
        <c:majorTickMark val="out"/>
        <c:minorTickMark val="none"/>
        <c:tickLblPos val="nextTo"/>
        <c:txPr>
          <a:bodyPr/>
          <a:lstStyle/>
          <a:p>
            <a:pPr>
              <a:defRPr sz="900" b="0">
                <a:latin typeface="Arial" panose="020B0604020202020204" pitchFamily="34" charset="0"/>
                <a:cs typeface="Arial" panose="020B0604020202020204" pitchFamily="34" charset="0"/>
              </a:defRPr>
            </a:pPr>
            <a:endParaRPr lang="en-US"/>
          </a:p>
        </c:txPr>
        <c:crossAx val="89559808"/>
        <c:crosses val="autoZero"/>
        <c:crossBetween val="between"/>
      </c:valAx>
      <c:spPr>
        <a:solidFill>
          <a:schemeClr val="bg1"/>
        </a:solidFill>
      </c:spPr>
    </c:plotArea>
    <c:legend>
      <c:legendPos val="b"/>
      <c:layout>
        <c:manualLayout>
          <c:xMode val="edge"/>
          <c:yMode val="edge"/>
          <c:x val="0.15633180227471566"/>
          <c:y val="0.8967559259259259"/>
          <c:w val="0.68733617672790903"/>
          <c:h val="7.5021851851851853E-2"/>
        </c:manualLayout>
      </c:layout>
      <c:overlay val="0"/>
      <c:spPr>
        <a:noFill/>
      </c:spPr>
      <c:txPr>
        <a:bodyPr/>
        <a:lstStyle/>
        <a:p>
          <a:pPr>
            <a:defRPr sz="900" b="0">
              <a:latin typeface="Arial" panose="020B0604020202020204" pitchFamily="34" charset="0"/>
              <a:cs typeface="Arial" panose="020B0604020202020204" pitchFamily="34" charset="0"/>
            </a:defRPr>
          </a:pPr>
          <a:endParaRPr lang="en-US"/>
        </a:p>
      </c:txPr>
    </c:legend>
    <c:plotVisOnly val="1"/>
    <c:dispBlanksAs val="gap"/>
    <c:showDLblsOverMax val="0"/>
  </c:chart>
  <c:spPr>
    <a:solidFill>
      <a:schemeClr val="bg1"/>
    </a:solidFill>
    <a:ln>
      <a:noFill/>
    </a:ln>
  </c:sp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Blad1!$B$1</c:f>
              <c:strCache>
                <c:ptCount val="1"/>
                <c:pt idx="0">
                  <c:v>Kolumn1</c:v>
                </c:pt>
              </c:strCache>
            </c:strRef>
          </c:tx>
          <c:cat>
            <c:strRef>
              <c:f>Blad1!$A$2:$A$5</c:f>
              <c:strCache>
                <c:ptCount val="4"/>
                <c:pt idx="0">
                  <c:v>Foreign shareholders. 39.2%</c:v>
                </c:pt>
                <c:pt idx="1">
                  <c:v>Swedish mutual funds, 24.6%</c:v>
                </c:pt>
                <c:pt idx="2">
                  <c:v>Swedish individuals incl. closely held companies, 19.4%</c:v>
                </c:pt>
                <c:pt idx="3">
                  <c:v>Swedish institutions, 16.8%</c:v>
                </c:pt>
              </c:strCache>
            </c:strRef>
          </c:cat>
          <c:val>
            <c:numRef>
              <c:f>Blad1!$B$2:$B$5</c:f>
              <c:numCache>
                <c:formatCode>General</c:formatCode>
                <c:ptCount val="4"/>
                <c:pt idx="0">
                  <c:v>39.200000000000003</c:v>
                </c:pt>
                <c:pt idx="1">
                  <c:v>24.6</c:v>
                </c:pt>
                <c:pt idx="2">
                  <c:v>19.399999999999999</c:v>
                </c:pt>
                <c:pt idx="3">
                  <c:v>16.8</c:v>
                </c:pt>
              </c:numCache>
            </c:numRef>
          </c:val>
          <c:extLst>
            <c:ext xmlns:c16="http://schemas.microsoft.com/office/drawing/2014/chart" uri="{C3380CC4-5D6E-409C-BE32-E72D297353CC}">
              <c16:uniqueId val="{00000000-1638-41A2-99A3-CA2843AE9E49}"/>
            </c:ext>
          </c:extLst>
        </c:ser>
        <c:dLbls>
          <c:showLegendKey val="0"/>
          <c:showVal val="0"/>
          <c:showCatName val="0"/>
          <c:showSerName val="0"/>
          <c:showPercent val="0"/>
          <c:showBubbleSize val="0"/>
          <c:showLeaderLines val="0"/>
        </c:dLbls>
        <c:firstSliceAng val="0"/>
        <c:holeSize val="50"/>
      </c:doughnutChart>
    </c:plotArea>
    <c:legend>
      <c:legendPos val="b"/>
      <c:overlay val="0"/>
      <c:txPr>
        <a:bodyPr/>
        <a:lstStyle/>
        <a:p>
          <a:pPr>
            <a:defRPr sz="9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1"/>
          <c:tx>
            <c:v>Total Gruvön production</c:v>
          </c:tx>
          <c:spPr>
            <a:ln>
              <a:solidFill>
                <a:srgbClr val="FFC000"/>
              </a:solidFill>
            </a:ln>
          </c:spPr>
          <c:marker>
            <c:symbol val="none"/>
          </c:marker>
          <c:dLbls>
            <c:dLbl>
              <c:idx val="0"/>
              <c:layout>
                <c:manualLayout>
                  <c:x val="-1.9022913964548201E-2"/>
                  <c:y val="-5.0925925925925902E-2"/>
                </c:manualLayout>
              </c:layout>
              <c:tx>
                <c:rich>
                  <a:bodyPr/>
                  <a:lstStyle/>
                  <a:p>
                    <a:r>
                      <a:rPr lang="en-US"/>
                      <a:t>~780</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85B-4667-95BA-7452F3E9BFA8}"/>
                </c:ext>
              </c:extLst>
            </c:dLbl>
            <c:dLbl>
              <c:idx val="6"/>
              <c:layout>
                <c:manualLayout>
                  <c:x val="-4.8401720223267199E-2"/>
                  <c:y val="-2.6779400287938401E-2"/>
                </c:manualLayout>
              </c:layout>
              <c:tx>
                <c:rich>
                  <a:bodyPr/>
                  <a:lstStyle/>
                  <a:p>
                    <a:r>
                      <a:rPr lang="en-US"/>
                      <a:t>~910</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85B-4667-95BA-7452F3E9BF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'KM7 production mix'!$B$2:$H$2</c:f>
              <c:numCache>
                <c:formatCode>General</c:formatCode>
                <c:ptCount val="7"/>
                <c:pt idx="0">
                  <c:v>2019</c:v>
                </c:pt>
                <c:pt idx="1">
                  <c:v>2020</c:v>
                </c:pt>
                <c:pt idx="2">
                  <c:v>2021</c:v>
                </c:pt>
                <c:pt idx="3">
                  <c:v>2022</c:v>
                </c:pt>
                <c:pt idx="4">
                  <c:v>2023</c:v>
                </c:pt>
                <c:pt idx="5">
                  <c:v>2024</c:v>
                </c:pt>
                <c:pt idx="6">
                  <c:v>2025</c:v>
                </c:pt>
              </c:numCache>
            </c:numRef>
          </c:cat>
          <c:val>
            <c:numRef>
              <c:f>'KM7 production mix'!$B$50:$H$50</c:f>
              <c:numCache>
                <c:formatCode>General</c:formatCode>
                <c:ptCount val="7"/>
                <c:pt idx="0">
                  <c:v>778</c:v>
                </c:pt>
                <c:pt idx="1">
                  <c:v>813</c:v>
                </c:pt>
                <c:pt idx="2">
                  <c:v>833</c:v>
                </c:pt>
                <c:pt idx="3">
                  <c:v>867</c:v>
                </c:pt>
                <c:pt idx="4">
                  <c:v>885</c:v>
                </c:pt>
                <c:pt idx="5">
                  <c:v>901</c:v>
                </c:pt>
                <c:pt idx="6">
                  <c:v>914</c:v>
                </c:pt>
              </c:numCache>
            </c:numRef>
          </c:val>
          <c:smooth val="0"/>
          <c:extLst>
            <c:ext xmlns:c16="http://schemas.microsoft.com/office/drawing/2014/chart" uri="{C3380CC4-5D6E-409C-BE32-E72D297353CC}">
              <c16:uniqueId val="{00000002-A85B-4667-95BA-7452F3E9BFA8}"/>
            </c:ext>
          </c:extLst>
        </c:ser>
        <c:ser>
          <c:idx val="0"/>
          <c:order val="0"/>
          <c:tx>
            <c:v>Gruvön KM7</c:v>
          </c:tx>
          <c:spPr>
            <a:ln>
              <a:solidFill>
                <a:srgbClr val="92D050"/>
              </a:solidFill>
            </a:ln>
          </c:spPr>
          <c:marker>
            <c:symbol val="none"/>
          </c:marker>
          <c:cat>
            <c:numRef>
              <c:f>'KM7 production mix'!$B$2:$H$2</c:f>
              <c:numCache>
                <c:formatCode>General</c:formatCode>
                <c:ptCount val="7"/>
                <c:pt idx="0">
                  <c:v>2019</c:v>
                </c:pt>
                <c:pt idx="1">
                  <c:v>2020</c:v>
                </c:pt>
                <c:pt idx="2">
                  <c:v>2021</c:v>
                </c:pt>
                <c:pt idx="3">
                  <c:v>2022</c:v>
                </c:pt>
                <c:pt idx="4">
                  <c:v>2023</c:v>
                </c:pt>
                <c:pt idx="5">
                  <c:v>2024</c:v>
                </c:pt>
                <c:pt idx="6">
                  <c:v>2025</c:v>
                </c:pt>
              </c:numCache>
            </c:numRef>
          </c:cat>
          <c:val>
            <c:numRef>
              <c:f>'KM7 production mix'!$B$47:$H$47</c:f>
              <c:numCache>
                <c:formatCode>General</c:formatCode>
                <c:ptCount val="7"/>
                <c:pt idx="0">
                  <c:v>330</c:v>
                </c:pt>
                <c:pt idx="1">
                  <c:v>390</c:v>
                </c:pt>
                <c:pt idx="2">
                  <c:v>450</c:v>
                </c:pt>
                <c:pt idx="3">
                  <c:v>500</c:v>
                </c:pt>
                <c:pt idx="4">
                  <c:v>530</c:v>
                </c:pt>
                <c:pt idx="5">
                  <c:v>540</c:v>
                </c:pt>
                <c:pt idx="6">
                  <c:v>550</c:v>
                </c:pt>
              </c:numCache>
            </c:numRef>
          </c:val>
          <c:smooth val="0"/>
          <c:extLst>
            <c:ext xmlns:c16="http://schemas.microsoft.com/office/drawing/2014/chart" uri="{C3380CC4-5D6E-409C-BE32-E72D297353CC}">
              <c16:uniqueId val="{00000003-A85B-4667-95BA-7452F3E9BFA8}"/>
            </c:ext>
          </c:extLst>
        </c:ser>
        <c:dLbls>
          <c:showLegendKey val="0"/>
          <c:showVal val="0"/>
          <c:showCatName val="0"/>
          <c:showSerName val="0"/>
          <c:showPercent val="0"/>
          <c:showBubbleSize val="0"/>
        </c:dLbls>
        <c:smooth val="0"/>
        <c:axId val="1205818704"/>
        <c:axId val="1205821024"/>
      </c:lineChart>
      <c:catAx>
        <c:axId val="1205818704"/>
        <c:scaling>
          <c:orientation val="minMax"/>
        </c:scaling>
        <c:delete val="0"/>
        <c:axPos val="b"/>
        <c:numFmt formatCode="General" sourceLinked="1"/>
        <c:majorTickMark val="out"/>
        <c:minorTickMark val="none"/>
        <c:tickLblPos val="nextTo"/>
        <c:crossAx val="1205821024"/>
        <c:crosses val="autoZero"/>
        <c:auto val="1"/>
        <c:lblAlgn val="ctr"/>
        <c:lblOffset val="100"/>
        <c:noMultiLvlLbl val="0"/>
      </c:catAx>
      <c:valAx>
        <c:axId val="1205821024"/>
        <c:scaling>
          <c:orientation val="minMax"/>
        </c:scaling>
        <c:delete val="0"/>
        <c:axPos val="l"/>
        <c:majorGridlines>
          <c:spPr>
            <a:ln>
              <a:solidFill>
                <a:schemeClr val="bg1">
                  <a:lumMod val="85000"/>
                </a:schemeClr>
              </a:solidFill>
            </a:ln>
          </c:spPr>
        </c:majorGridlines>
        <c:numFmt formatCode="General" sourceLinked="1"/>
        <c:majorTickMark val="out"/>
        <c:minorTickMark val="none"/>
        <c:tickLblPos val="nextTo"/>
        <c:crossAx val="1205818704"/>
        <c:crosses val="autoZero"/>
        <c:crossBetween val="between"/>
      </c:valAx>
    </c:plotArea>
    <c:legend>
      <c:legendPos val="b"/>
      <c:layout/>
      <c:overlay val="0"/>
    </c:legend>
    <c:plotVisOnly val="1"/>
    <c:dispBlanksAs val="gap"/>
    <c:showDLblsOverMax val="0"/>
  </c:chart>
  <c:txPr>
    <a:bodyPr/>
    <a:lstStyle/>
    <a:p>
      <a:pPr>
        <a:defRPr sz="900">
          <a:latin typeface="Arial" panose="020B0604020202020204" pitchFamily="34" charset="0"/>
          <a:cs typeface="Arial" panose="020B060402020202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330"/>
      <c:rAngAx val="0"/>
      <c:perspective val="10"/>
    </c:view3D>
    <c:floor>
      <c:thickness val="0"/>
    </c:floor>
    <c:sideWall>
      <c:thickness val="0"/>
    </c:sideWall>
    <c:backWall>
      <c:thickness val="0"/>
    </c:backWall>
    <c:plotArea>
      <c:layout/>
      <c:pie3DChart>
        <c:varyColors val="1"/>
        <c:ser>
          <c:idx val="2"/>
          <c:order val="2"/>
          <c:dPt>
            <c:idx val="0"/>
            <c:bubble3D val="0"/>
            <c:spPr>
              <a:solidFill>
                <a:schemeClr val="accent2"/>
              </a:solidFill>
            </c:spPr>
            <c:extLst>
              <c:ext xmlns:c16="http://schemas.microsoft.com/office/drawing/2014/chart" uri="{C3380CC4-5D6E-409C-BE32-E72D297353CC}">
                <c16:uniqueId val="{00000001-A63E-4571-B46E-87CB58429268}"/>
              </c:ext>
            </c:extLst>
          </c:dPt>
          <c:dPt>
            <c:idx val="1"/>
            <c:bubble3D val="0"/>
            <c:spPr>
              <a:solidFill>
                <a:schemeClr val="bg1">
                  <a:lumMod val="75000"/>
                </a:schemeClr>
              </a:solidFill>
            </c:spPr>
            <c:extLst>
              <c:ext xmlns:c16="http://schemas.microsoft.com/office/drawing/2014/chart" uri="{C3380CC4-5D6E-409C-BE32-E72D297353CC}">
                <c16:uniqueId val="{00000003-A63E-4571-B46E-87CB58429268}"/>
              </c:ext>
            </c:extLst>
          </c:dPt>
          <c:val>
            <c:numRef>
              <c:f>Blad1!$L$16:$L$17</c:f>
              <c:numCache>
                <c:formatCode>General</c:formatCode>
                <c:ptCount val="2"/>
                <c:pt idx="0">
                  <c:v>20</c:v>
                </c:pt>
                <c:pt idx="1">
                  <c:v>80</c:v>
                </c:pt>
              </c:numCache>
            </c:numRef>
          </c:val>
          <c:extLst>
            <c:ext xmlns:c16="http://schemas.microsoft.com/office/drawing/2014/chart" uri="{C3380CC4-5D6E-409C-BE32-E72D297353CC}">
              <c16:uniqueId val="{00000004-A63E-4571-B46E-87CB58429268}"/>
            </c:ext>
          </c:extLst>
        </c:ser>
        <c:ser>
          <c:idx val="3"/>
          <c:order val="3"/>
          <c:dPt>
            <c:idx val="0"/>
            <c:bubble3D val="0"/>
            <c:spPr>
              <a:solidFill>
                <a:schemeClr val="accent2"/>
              </a:solidFill>
            </c:spPr>
            <c:extLst>
              <c:ext xmlns:c16="http://schemas.microsoft.com/office/drawing/2014/chart" uri="{C3380CC4-5D6E-409C-BE32-E72D297353CC}">
                <c16:uniqueId val="{00000006-A63E-4571-B46E-87CB58429268}"/>
              </c:ext>
            </c:extLst>
          </c:dPt>
          <c:dPt>
            <c:idx val="1"/>
            <c:bubble3D val="0"/>
            <c:spPr>
              <a:solidFill>
                <a:schemeClr val="bg1">
                  <a:lumMod val="75000"/>
                </a:schemeClr>
              </a:solidFill>
            </c:spPr>
            <c:extLst>
              <c:ext xmlns:c16="http://schemas.microsoft.com/office/drawing/2014/chart" uri="{C3380CC4-5D6E-409C-BE32-E72D297353CC}">
                <c16:uniqueId val="{00000008-A63E-4571-B46E-87CB58429268}"/>
              </c:ext>
            </c:extLst>
          </c:dPt>
          <c:val>
            <c:numRef>
              <c:f>Blad1!$J$16:$J$17</c:f>
              <c:numCache>
                <c:formatCode>General</c:formatCode>
                <c:ptCount val="2"/>
                <c:pt idx="0">
                  <c:v>14</c:v>
                </c:pt>
                <c:pt idx="1">
                  <c:v>86</c:v>
                </c:pt>
              </c:numCache>
            </c:numRef>
          </c:val>
          <c:extLst>
            <c:ext xmlns:c16="http://schemas.microsoft.com/office/drawing/2014/chart" uri="{C3380CC4-5D6E-409C-BE32-E72D297353CC}">
              <c16:uniqueId val="{00000009-A63E-4571-B46E-87CB58429268}"/>
            </c:ext>
          </c:extLst>
        </c:ser>
        <c:ser>
          <c:idx val="1"/>
          <c:order val="1"/>
          <c:dPt>
            <c:idx val="0"/>
            <c:bubble3D val="0"/>
            <c:spPr>
              <a:solidFill>
                <a:schemeClr val="accent2"/>
              </a:solidFill>
            </c:spPr>
            <c:extLst>
              <c:ext xmlns:c16="http://schemas.microsoft.com/office/drawing/2014/chart" uri="{C3380CC4-5D6E-409C-BE32-E72D297353CC}">
                <c16:uniqueId val="{0000000B-A63E-4571-B46E-87CB58429268}"/>
              </c:ext>
            </c:extLst>
          </c:dPt>
          <c:dPt>
            <c:idx val="1"/>
            <c:bubble3D val="0"/>
            <c:spPr>
              <a:solidFill>
                <a:schemeClr val="bg1">
                  <a:lumMod val="75000"/>
                </a:schemeClr>
              </a:solidFill>
            </c:spPr>
            <c:extLst>
              <c:ext xmlns:c16="http://schemas.microsoft.com/office/drawing/2014/chart" uri="{C3380CC4-5D6E-409C-BE32-E72D297353CC}">
                <c16:uniqueId val="{0000000D-A63E-4571-B46E-87CB58429268}"/>
              </c:ext>
            </c:extLst>
          </c:dPt>
          <c:val>
            <c:numRef>
              <c:f>Blad1!$J$16:$J$17</c:f>
              <c:numCache>
                <c:formatCode>General</c:formatCode>
                <c:ptCount val="2"/>
                <c:pt idx="0">
                  <c:v>14</c:v>
                </c:pt>
                <c:pt idx="1">
                  <c:v>86</c:v>
                </c:pt>
              </c:numCache>
            </c:numRef>
          </c:val>
          <c:extLst>
            <c:ext xmlns:c16="http://schemas.microsoft.com/office/drawing/2014/chart" uri="{C3380CC4-5D6E-409C-BE32-E72D297353CC}">
              <c16:uniqueId val="{0000000E-A63E-4571-B46E-87CB58429268}"/>
            </c:ext>
          </c:extLst>
        </c:ser>
        <c:ser>
          <c:idx val="0"/>
          <c:order val="0"/>
          <c:dPt>
            <c:idx val="0"/>
            <c:bubble3D val="0"/>
            <c:spPr>
              <a:solidFill>
                <a:schemeClr val="accent2"/>
              </a:solidFill>
            </c:spPr>
            <c:extLst>
              <c:ext xmlns:c16="http://schemas.microsoft.com/office/drawing/2014/chart" uri="{C3380CC4-5D6E-409C-BE32-E72D297353CC}">
                <c16:uniqueId val="{00000010-A63E-4571-B46E-87CB58429268}"/>
              </c:ext>
            </c:extLst>
          </c:dPt>
          <c:dPt>
            <c:idx val="1"/>
            <c:bubble3D val="0"/>
            <c:spPr>
              <a:solidFill>
                <a:schemeClr val="bg1">
                  <a:lumMod val="75000"/>
                </a:schemeClr>
              </a:solidFill>
            </c:spPr>
            <c:extLst>
              <c:ext xmlns:c16="http://schemas.microsoft.com/office/drawing/2014/chart" uri="{C3380CC4-5D6E-409C-BE32-E72D297353CC}">
                <c16:uniqueId val="{00000012-A63E-4571-B46E-87CB58429268}"/>
              </c:ext>
            </c:extLst>
          </c:dPt>
          <c:val>
            <c:numRef>
              <c:f>Blad1!$J$16:$J$17</c:f>
              <c:numCache>
                <c:formatCode>General</c:formatCode>
                <c:ptCount val="2"/>
                <c:pt idx="0">
                  <c:v>14</c:v>
                </c:pt>
                <c:pt idx="1">
                  <c:v>86</c:v>
                </c:pt>
              </c:numCache>
            </c:numRef>
          </c:val>
          <c:extLst>
            <c:ext xmlns:c16="http://schemas.microsoft.com/office/drawing/2014/chart" uri="{C3380CC4-5D6E-409C-BE32-E72D297353CC}">
              <c16:uniqueId val="{00000013-A63E-4571-B46E-87CB58429268}"/>
            </c:ext>
          </c:extLst>
        </c:ser>
        <c:dLbls>
          <c:showLegendKey val="0"/>
          <c:showVal val="0"/>
          <c:showCatName val="0"/>
          <c:showSerName val="0"/>
          <c:showPercent val="0"/>
          <c:showBubbleSize val="0"/>
          <c:showLeaderLines val="1"/>
        </c:dLbls>
      </c:pie3DChart>
      <c:spPr>
        <a:ln>
          <a:noFill/>
        </a:ln>
      </c:spPr>
    </c:plotArea>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330"/>
      <c:rAngAx val="0"/>
      <c:perspective val="10"/>
    </c:view3D>
    <c:floor>
      <c:thickness val="0"/>
    </c:floor>
    <c:sideWall>
      <c:thickness val="0"/>
    </c:sideWall>
    <c:backWall>
      <c:thickness val="0"/>
    </c:backWall>
    <c:plotArea>
      <c:layout/>
      <c:pie3DChart>
        <c:varyColors val="1"/>
        <c:ser>
          <c:idx val="1"/>
          <c:order val="1"/>
          <c:dPt>
            <c:idx val="0"/>
            <c:bubble3D val="0"/>
            <c:spPr>
              <a:solidFill>
                <a:schemeClr val="accent2"/>
              </a:solidFill>
            </c:spPr>
            <c:extLst>
              <c:ext xmlns:c16="http://schemas.microsoft.com/office/drawing/2014/chart" uri="{C3380CC4-5D6E-409C-BE32-E72D297353CC}">
                <c16:uniqueId val="{00000001-3EF5-43E5-999C-F5F0CB4F67C5}"/>
              </c:ext>
            </c:extLst>
          </c:dPt>
          <c:dPt>
            <c:idx val="1"/>
            <c:bubble3D val="0"/>
            <c:spPr>
              <a:solidFill>
                <a:schemeClr val="bg1">
                  <a:lumMod val="75000"/>
                </a:schemeClr>
              </a:solidFill>
            </c:spPr>
            <c:extLst>
              <c:ext xmlns:c16="http://schemas.microsoft.com/office/drawing/2014/chart" uri="{C3380CC4-5D6E-409C-BE32-E72D297353CC}">
                <c16:uniqueId val="{00000003-3EF5-43E5-999C-F5F0CB4F67C5}"/>
              </c:ext>
            </c:extLst>
          </c:dPt>
          <c:val>
            <c:numRef>
              <c:f>Blad1!$K$16:$K$17</c:f>
              <c:numCache>
                <c:formatCode>General</c:formatCode>
                <c:ptCount val="2"/>
                <c:pt idx="0">
                  <c:v>19</c:v>
                </c:pt>
                <c:pt idx="1">
                  <c:v>81</c:v>
                </c:pt>
              </c:numCache>
            </c:numRef>
          </c:val>
          <c:extLst>
            <c:ext xmlns:c16="http://schemas.microsoft.com/office/drawing/2014/chart" uri="{C3380CC4-5D6E-409C-BE32-E72D297353CC}">
              <c16:uniqueId val="{00000004-3EF5-43E5-999C-F5F0CB4F67C5}"/>
            </c:ext>
          </c:extLst>
        </c:ser>
        <c:ser>
          <c:idx val="0"/>
          <c:order val="0"/>
          <c:dPt>
            <c:idx val="0"/>
            <c:bubble3D val="0"/>
            <c:spPr>
              <a:solidFill>
                <a:schemeClr val="accent2"/>
              </a:solidFill>
            </c:spPr>
            <c:extLst>
              <c:ext xmlns:c16="http://schemas.microsoft.com/office/drawing/2014/chart" uri="{C3380CC4-5D6E-409C-BE32-E72D297353CC}">
                <c16:uniqueId val="{00000006-3EF5-43E5-999C-F5F0CB4F67C5}"/>
              </c:ext>
            </c:extLst>
          </c:dPt>
          <c:dPt>
            <c:idx val="1"/>
            <c:bubble3D val="0"/>
            <c:spPr>
              <a:solidFill>
                <a:schemeClr val="bg1">
                  <a:lumMod val="75000"/>
                </a:schemeClr>
              </a:solidFill>
            </c:spPr>
            <c:extLst>
              <c:ext xmlns:c16="http://schemas.microsoft.com/office/drawing/2014/chart" uri="{C3380CC4-5D6E-409C-BE32-E72D297353CC}">
                <c16:uniqueId val="{00000008-3EF5-43E5-999C-F5F0CB4F67C5}"/>
              </c:ext>
            </c:extLst>
          </c:dPt>
          <c:val>
            <c:numRef>
              <c:f>Blad1!$J$16:$J$17</c:f>
              <c:numCache>
                <c:formatCode>General</c:formatCode>
                <c:ptCount val="2"/>
                <c:pt idx="0">
                  <c:v>14</c:v>
                </c:pt>
                <c:pt idx="1">
                  <c:v>86</c:v>
                </c:pt>
              </c:numCache>
            </c:numRef>
          </c:val>
          <c:extLst>
            <c:ext xmlns:c16="http://schemas.microsoft.com/office/drawing/2014/chart" uri="{C3380CC4-5D6E-409C-BE32-E72D297353CC}">
              <c16:uniqueId val="{00000009-3EF5-43E5-999C-F5F0CB4F67C5}"/>
            </c:ext>
          </c:extLst>
        </c:ser>
        <c:dLbls>
          <c:showLegendKey val="0"/>
          <c:showVal val="0"/>
          <c:showCatName val="0"/>
          <c:showSerName val="0"/>
          <c:showPercent val="0"/>
          <c:showBubbleSize val="0"/>
          <c:showLeaderLines val="1"/>
        </c:dLbls>
      </c:pie3DChart>
      <c:spPr>
        <a:ln>
          <a:noFill/>
        </a:ln>
      </c:spPr>
    </c:plotArea>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Net Sales</c:v>
                </c:pt>
              </c:strCache>
            </c:strRef>
          </c:tx>
          <c:spPr>
            <a:solidFill>
              <a:schemeClr val="accent1"/>
            </a:solidFill>
            <a:ln>
              <a:noFill/>
            </a:ln>
            <a:effectLst/>
          </c:spPr>
          <c:invertIfNegative val="0"/>
          <c:dPt>
            <c:idx val="4"/>
            <c:invertIfNegative val="0"/>
            <c:bubble3D val="0"/>
            <c:spPr>
              <a:solidFill>
                <a:schemeClr val="accent3"/>
              </a:solidFill>
              <a:ln>
                <a:noFill/>
              </a:ln>
              <a:effectLst/>
            </c:spPr>
            <c:extLst>
              <c:ext xmlns:c16="http://schemas.microsoft.com/office/drawing/2014/chart" uri="{C3380CC4-5D6E-409C-BE32-E72D297353CC}">
                <c16:uniqueId val="{00000001-2CC3-491B-B9A6-185331690E4B}"/>
              </c:ext>
            </c:extLst>
          </c:dPt>
          <c:cat>
            <c:numRef>
              <c:f>Blad1!$A$2:$A$6</c:f>
              <c:numCache>
                <c:formatCode>General</c:formatCode>
                <c:ptCount val="5"/>
                <c:pt idx="0">
                  <c:v>2012</c:v>
                </c:pt>
                <c:pt idx="1">
                  <c:v>2013</c:v>
                </c:pt>
                <c:pt idx="2">
                  <c:v>2014</c:v>
                </c:pt>
                <c:pt idx="3">
                  <c:v>2015</c:v>
                </c:pt>
                <c:pt idx="4">
                  <c:v>2016</c:v>
                </c:pt>
              </c:numCache>
            </c:numRef>
          </c:cat>
          <c:val>
            <c:numRef>
              <c:f>Blad1!$B$2:$B$6</c:f>
              <c:numCache>
                <c:formatCode>General</c:formatCode>
                <c:ptCount val="5"/>
                <c:pt idx="0">
                  <c:v>10427</c:v>
                </c:pt>
                <c:pt idx="1">
                  <c:v>19689</c:v>
                </c:pt>
                <c:pt idx="2">
                  <c:v>20853</c:v>
                </c:pt>
                <c:pt idx="3">
                  <c:v>21814</c:v>
                </c:pt>
                <c:pt idx="4">
                  <c:v>21657</c:v>
                </c:pt>
              </c:numCache>
            </c:numRef>
          </c:val>
          <c:extLst>
            <c:ext xmlns:c16="http://schemas.microsoft.com/office/drawing/2014/chart" uri="{C3380CC4-5D6E-409C-BE32-E72D297353CC}">
              <c16:uniqueId val="{00000002-2CC3-491B-B9A6-185331690E4B}"/>
            </c:ext>
          </c:extLst>
        </c:ser>
        <c:dLbls>
          <c:showLegendKey val="0"/>
          <c:showVal val="0"/>
          <c:showCatName val="0"/>
          <c:showSerName val="0"/>
          <c:showPercent val="0"/>
          <c:showBubbleSize val="0"/>
        </c:dLbls>
        <c:gapWidth val="75"/>
        <c:overlap val="-25"/>
        <c:axId val="1205416544"/>
        <c:axId val="1205418864"/>
      </c:barChart>
      <c:lineChart>
        <c:grouping val="standard"/>
        <c:varyColors val="0"/>
        <c:ser>
          <c:idx val="1"/>
          <c:order val="1"/>
          <c:tx>
            <c:strRef>
              <c:f>Blad1!$C$1</c:f>
              <c:strCache>
                <c:ptCount val="1"/>
                <c:pt idx="0">
                  <c:v>Adjusted EBITDA</c:v>
                </c:pt>
              </c:strCache>
            </c:strRef>
          </c:tx>
          <c:marker>
            <c:symbol val="none"/>
          </c:marker>
          <c:cat>
            <c:numRef>
              <c:f>Blad1!$A$2:$A$6</c:f>
              <c:numCache>
                <c:formatCode>General</c:formatCode>
                <c:ptCount val="5"/>
                <c:pt idx="0">
                  <c:v>2012</c:v>
                </c:pt>
                <c:pt idx="1">
                  <c:v>2013</c:v>
                </c:pt>
                <c:pt idx="2">
                  <c:v>2014</c:v>
                </c:pt>
                <c:pt idx="3">
                  <c:v>2015</c:v>
                </c:pt>
                <c:pt idx="4">
                  <c:v>2016</c:v>
                </c:pt>
              </c:numCache>
            </c:numRef>
          </c:cat>
          <c:val>
            <c:numRef>
              <c:f>Blad1!$C$2:$C$6</c:f>
              <c:numCache>
                <c:formatCode>0%</c:formatCode>
                <c:ptCount val="5"/>
                <c:pt idx="0">
                  <c:v>0.11</c:v>
                </c:pt>
                <c:pt idx="1">
                  <c:v>0.13</c:v>
                </c:pt>
                <c:pt idx="2">
                  <c:v>0.16</c:v>
                </c:pt>
                <c:pt idx="3">
                  <c:v>0.17</c:v>
                </c:pt>
                <c:pt idx="4">
                  <c:v>0.18</c:v>
                </c:pt>
              </c:numCache>
            </c:numRef>
          </c:val>
          <c:smooth val="0"/>
          <c:extLst>
            <c:ext xmlns:c16="http://schemas.microsoft.com/office/drawing/2014/chart" uri="{C3380CC4-5D6E-409C-BE32-E72D297353CC}">
              <c16:uniqueId val="{00000003-2CC3-491B-B9A6-185331690E4B}"/>
            </c:ext>
          </c:extLst>
        </c:ser>
        <c:dLbls>
          <c:showLegendKey val="0"/>
          <c:showVal val="0"/>
          <c:showCatName val="0"/>
          <c:showSerName val="0"/>
          <c:showPercent val="0"/>
          <c:showBubbleSize val="0"/>
        </c:dLbls>
        <c:marker val="1"/>
        <c:smooth val="0"/>
        <c:axId val="1205424016"/>
        <c:axId val="1205421696"/>
      </c:lineChart>
      <c:catAx>
        <c:axId val="1205416544"/>
        <c:scaling>
          <c:orientation val="minMax"/>
        </c:scaling>
        <c:delete val="0"/>
        <c:axPos val="b"/>
        <c:numFmt formatCode="General" sourceLinked="1"/>
        <c:majorTickMark val="none"/>
        <c:minorTickMark val="none"/>
        <c:tickLblPos val="nextTo"/>
        <c:spPr>
          <a:noFill/>
          <a:ln w="9525" cap="flat" cmpd="sng" algn="ctr">
            <a:solidFill>
              <a:srgbClr val="868686"/>
            </a:solidFill>
            <a:round/>
          </a:ln>
          <a:effectLst/>
        </c:spPr>
        <c:txPr>
          <a:bodyPr rot="-60000000" spcFirstLastPara="1" vertOverflow="ellipsis" vert="horz" wrap="square" anchor="ctr" anchorCtr="1"/>
          <a:lstStyle/>
          <a:p>
            <a:pPr>
              <a:defRPr sz="1000" b="1" i="0" u="none" strike="noStrike" kern="1200" baseline="0">
                <a:solidFill>
                  <a:schemeClr val="tx2"/>
                </a:solidFill>
                <a:latin typeface="+mn-lt"/>
                <a:ea typeface="+mn-ea"/>
                <a:cs typeface="+mn-cs"/>
              </a:defRPr>
            </a:pPr>
            <a:endParaRPr lang="en-US"/>
          </a:p>
        </c:txPr>
        <c:crossAx val="1205418864"/>
        <c:crosses val="autoZero"/>
        <c:auto val="1"/>
        <c:lblAlgn val="ctr"/>
        <c:lblOffset val="100"/>
        <c:noMultiLvlLbl val="0"/>
      </c:catAx>
      <c:valAx>
        <c:axId val="1205418864"/>
        <c:scaling>
          <c:orientation val="minMax"/>
          <c:max val="32000"/>
          <c:min val="0"/>
        </c:scaling>
        <c:delete val="0"/>
        <c:axPos val="l"/>
        <c:majorGridlines>
          <c:spPr>
            <a:ln w="9525" cap="flat" cmpd="sng" algn="ctr">
              <a:solidFill>
                <a:schemeClr val="accent2">
                  <a:lumMod val="40000"/>
                  <a:lumOff val="6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2"/>
                </a:solidFill>
                <a:latin typeface="+mn-lt"/>
                <a:ea typeface="+mn-ea"/>
                <a:cs typeface="+mn-cs"/>
              </a:defRPr>
            </a:pPr>
            <a:endParaRPr lang="en-US"/>
          </a:p>
        </c:txPr>
        <c:crossAx val="1205416544"/>
        <c:crosses val="autoZero"/>
        <c:crossBetween val="between"/>
        <c:majorUnit val="8000"/>
      </c:valAx>
      <c:valAx>
        <c:axId val="1205421696"/>
        <c:scaling>
          <c:orientation val="minMax"/>
        </c:scaling>
        <c:delete val="0"/>
        <c:axPos val="r"/>
        <c:numFmt formatCode="0%" sourceLinked="0"/>
        <c:majorTickMark val="out"/>
        <c:minorTickMark val="none"/>
        <c:tickLblPos val="nextTo"/>
        <c:txPr>
          <a:bodyPr/>
          <a:lstStyle/>
          <a:p>
            <a:pPr>
              <a:defRPr b="1">
                <a:solidFill>
                  <a:schemeClr val="tx2"/>
                </a:solidFill>
              </a:defRPr>
            </a:pPr>
            <a:endParaRPr lang="en-US"/>
          </a:p>
        </c:txPr>
        <c:crossAx val="1205424016"/>
        <c:crosses val="max"/>
        <c:crossBetween val="between"/>
        <c:majorUnit val="0.04"/>
      </c:valAx>
      <c:catAx>
        <c:axId val="1205424016"/>
        <c:scaling>
          <c:orientation val="minMax"/>
        </c:scaling>
        <c:delete val="1"/>
        <c:axPos val="b"/>
        <c:numFmt formatCode="General" sourceLinked="1"/>
        <c:majorTickMark val="out"/>
        <c:minorTickMark val="none"/>
        <c:tickLblPos val="nextTo"/>
        <c:crossAx val="1205421696"/>
        <c:crosses val="autoZero"/>
        <c:auto val="1"/>
        <c:lblAlgn val="ctr"/>
        <c:lblOffset val="100"/>
        <c:noMultiLvlLbl val="0"/>
      </c:catAx>
      <c:spPr>
        <a:noFill/>
        <a:ln>
          <a:noFill/>
        </a:ln>
        <a:effectLst/>
      </c:spPr>
    </c:plotArea>
    <c:legend>
      <c:legendPos val="b"/>
      <c:layout/>
      <c:overlay val="0"/>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ROCE</c:v>
                </c:pt>
              </c:strCache>
            </c:strRef>
          </c:tx>
          <c:spPr>
            <a:solidFill>
              <a:schemeClr val="accent1"/>
            </a:solidFill>
            <a:ln>
              <a:noFill/>
            </a:ln>
            <a:effectLst/>
          </c:spPr>
          <c:invertIfNegative val="0"/>
          <c:dPt>
            <c:idx val="4"/>
            <c:invertIfNegative val="0"/>
            <c:bubble3D val="0"/>
            <c:spPr>
              <a:solidFill>
                <a:schemeClr val="accent3"/>
              </a:solidFill>
              <a:ln>
                <a:noFill/>
              </a:ln>
              <a:effectLst/>
            </c:spPr>
            <c:extLst>
              <c:ext xmlns:c16="http://schemas.microsoft.com/office/drawing/2014/chart" uri="{C3380CC4-5D6E-409C-BE32-E72D297353CC}">
                <c16:uniqueId val="{00000001-32E7-4574-8627-6012E9F29B57}"/>
              </c:ext>
            </c:extLst>
          </c:dPt>
          <c:cat>
            <c:numRef>
              <c:f>Blad1!$A$2:$A$6</c:f>
              <c:numCache>
                <c:formatCode>General</c:formatCode>
                <c:ptCount val="5"/>
                <c:pt idx="0">
                  <c:v>2012</c:v>
                </c:pt>
                <c:pt idx="1">
                  <c:v>2013</c:v>
                </c:pt>
                <c:pt idx="2">
                  <c:v>2014</c:v>
                </c:pt>
                <c:pt idx="3">
                  <c:v>2015</c:v>
                </c:pt>
                <c:pt idx="4">
                  <c:v>2016</c:v>
                </c:pt>
              </c:numCache>
            </c:numRef>
          </c:cat>
          <c:val>
            <c:numRef>
              <c:f>Blad1!$B$2:$B$6</c:f>
              <c:numCache>
                <c:formatCode>General</c:formatCode>
                <c:ptCount val="5"/>
                <c:pt idx="0">
                  <c:v>11</c:v>
                </c:pt>
                <c:pt idx="1">
                  <c:v>7</c:v>
                </c:pt>
                <c:pt idx="2">
                  <c:v>11</c:v>
                </c:pt>
                <c:pt idx="3">
                  <c:v>13</c:v>
                </c:pt>
                <c:pt idx="4">
                  <c:v>14</c:v>
                </c:pt>
              </c:numCache>
            </c:numRef>
          </c:val>
          <c:extLst>
            <c:ext xmlns:c16="http://schemas.microsoft.com/office/drawing/2014/chart" uri="{C3380CC4-5D6E-409C-BE32-E72D297353CC}">
              <c16:uniqueId val="{00000002-32E7-4574-8627-6012E9F29B57}"/>
            </c:ext>
          </c:extLst>
        </c:ser>
        <c:dLbls>
          <c:showLegendKey val="0"/>
          <c:showVal val="0"/>
          <c:showCatName val="0"/>
          <c:showSerName val="0"/>
          <c:showPercent val="0"/>
          <c:showBubbleSize val="0"/>
        </c:dLbls>
        <c:gapWidth val="75"/>
        <c:overlap val="-25"/>
        <c:axId val="1201342160"/>
        <c:axId val="1201343936"/>
      </c:barChart>
      <c:catAx>
        <c:axId val="1201342160"/>
        <c:scaling>
          <c:orientation val="minMax"/>
        </c:scaling>
        <c:delete val="0"/>
        <c:axPos val="b"/>
        <c:numFmt formatCode="General" sourceLinked="1"/>
        <c:majorTickMark val="none"/>
        <c:minorTickMark val="none"/>
        <c:tickLblPos val="nextTo"/>
        <c:spPr>
          <a:noFill/>
          <a:ln w="9525" cap="flat" cmpd="sng" algn="ctr">
            <a:solidFill>
              <a:srgbClr val="868686"/>
            </a:solidFill>
            <a:round/>
          </a:ln>
          <a:effectLst/>
        </c:spPr>
        <c:txPr>
          <a:bodyPr rot="-60000000" spcFirstLastPara="1" vertOverflow="ellipsis" vert="horz" wrap="square" anchor="ctr" anchorCtr="1"/>
          <a:lstStyle/>
          <a:p>
            <a:pPr>
              <a:defRPr sz="1000" b="1" i="0" u="none" strike="noStrike" kern="1200" baseline="0">
                <a:solidFill>
                  <a:schemeClr val="tx2"/>
                </a:solidFill>
                <a:latin typeface="+mn-lt"/>
                <a:ea typeface="+mn-ea"/>
                <a:cs typeface="+mn-cs"/>
              </a:defRPr>
            </a:pPr>
            <a:endParaRPr lang="en-US"/>
          </a:p>
        </c:txPr>
        <c:crossAx val="1201343936"/>
        <c:crosses val="autoZero"/>
        <c:auto val="1"/>
        <c:lblAlgn val="ctr"/>
        <c:lblOffset val="100"/>
        <c:noMultiLvlLbl val="0"/>
      </c:catAx>
      <c:valAx>
        <c:axId val="1201343936"/>
        <c:scaling>
          <c:orientation val="minMax"/>
          <c:max val="16"/>
          <c:min val="0"/>
        </c:scaling>
        <c:delete val="0"/>
        <c:axPos val="l"/>
        <c:majorGridlines>
          <c:spPr>
            <a:ln w="9525" cap="flat" cmpd="sng" algn="ctr">
              <a:solidFill>
                <a:schemeClr val="accent2">
                  <a:lumMod val="40000"/>
                  <a:lumOff val="6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2"/>
                </a:solidFill>
                <a:latin typeface="+mn-lt"/>
                <a:ea typeface="+mn-ea"/>
                <a:cs typeface="+mn-cs"/>
              </a:defRPr>
            </a:pPr>
            <a:endParaRPr lang="en-US"/>
          </a:p>
        </c:txPr>
        <c:crossAx val="1201342160"/>
        <c:crosses val="autoZero"/>
        <c:crossBetween val="between"/>
        <c:majorUnit val="4"/>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Blad1!$B$1</c:f>
              <c:strCache>
                <c:ptCount val="1"/>
                <c:pt idx="0">
                  <c:v>Försäljning</c:v>
                </c:pt>
              </c:strCache>
            </c:strRef>
          </c:tx>
          <c:dPt>
            <c:idx val="1"/>
            <c:bubble3D val="0"/>
            <c:spPr>
              <a:solidFill>
                <a:schemeClr val="accent6"/>
              </a:solidFill>
              <a:ln>
                <a:solidFill>
                  <a:schemeClr val="accent6"/>
                </a:solidFill>
              </a:ln>
            </c:spPr>
            <c:extLst>
              <c:ext xmlns:c16="http://schemas.microsoft.com/office/drawing/2014/chart" uri="{C3380CC4-5D6E-409C-BE32-E72D297353CC}">
                <c16:uniqueId val="{00000001-248E-4ACA-854B-477075CFAAFA}"/>
              </c:ext>
            </c:extLst>
          </c:dPt>
          <c:dPt>
            <c:idx val="2"/>
            <c:bubble3D val="0"/>
            <c:spPr>
              <a:solidFill>
                <a:schemeClr val="accent3"/>
              </a:solidFill>
              <a:ln>
                <a:solidFill>
                  <a:schemeClr val="accent3"/>
                </a:solidFill>
              </a:ln>
            </c:spPr>
            <c:extLst>
              <c:ext xmlns:c16="http://schemas.microsoft.com/office/drawing/2014/chart" uri="{C3380CC4-5D6E-409C-BE32-E72D297353CC}">
                <c16:uniqueId val="{00000003-248E-4ACA-854B-477075CFAAFA}"/>
              </c:ext>
            </c:extLst>
          </c:dPt>
          <c:dLbls>
            <c:spPr>
              <a:noFill/>
              <a:ln>
                <a:noFill/>
              </a:ln>
              <a:effectLst/>
            </c:spPr>
            <c:txPr>
              <a:bodyPr/>
              <a:lstStyle/>
              <a:p>
                <a:pPr>
                  <a:defRPr sz="105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Blad1!$A$2:$A$5</c:f>
              <c:strCache>
                <c:ptCount val="4"/>
                <c:pt idx="0">
                  <c:v>1:a kvart</c:v>
                </c:pt>
                <c:pt idx="1">
                  <c:v>2:a kvart</c:v>
                </c:pt>
                <c:pt idx="2">
                  <c:v>3:e kvart</c:v>
                </c:pt>
                <c:pt idx="3">
                  <c:v>4:e kvart</c:v>
                </c:pt>
              </c:strCache>
            </c:strRef>
          </c:cat>
          <c:val>
            <c:numRef>
              <c:f>Blad1!$B$2:$B$5</c:f>
              <c:numCache>
                <c:formatCode>0%</c:formatCode>
                <c:ptCount val="4"/>
                <c:pt idx="0">
                  <c:v>0.38</c:v>
                </c:pt>
                <c:pt idx="1">
                  <c:v>0.16</c:v>
                </c:pt>
                <c:pt idx="2">
                  <c:v>0.37</c:v>
                </c:pt>
                <c:pt idx="3">
                  <c:v>0.09</c:v>
                </c:pt>
              </c:numCache>
            </c:numRef>
          </c:val>
          <c:extLst>
            <c:ext xmlns:c16="http://schemas.microsoft.com/office/drawing/2014/chart" uri="{C3380CC4-5D6E-409C-BE32-E72D297353CC}">
              <c16:uniqueId val="{00000004-248E-4ACA-854B-477075CFAAF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Net sales</c:v>
                </c:pt>
              </c:strCache>
            </c:strRef>
          </c:tx>
          <c:spPr>
            <a:solidFill>
              <a:schemeClr val="accent1"/>
            </a:solidFill>
            <a:ln>
              <a:noFill/>
            </a:ln>
            <a:effectLst/>
          </c:spPr>
          <c:invertIfNegative val="0"/>
          <c:dPt>
            <c:idx val="8"/>
            <c:invertIfNegative val="0"/>
            <c:bubble3D val="0"/>
            <c:spPr>
              <a:solidFill>
                <a:schemeClr val="accent3"/>
              </a:solidFill>
              <a:ln>
                <a:noFill/>
              </a:ln>
              <a:effectLst/>
            </c:spPr>
            <c:extLst>
              <c:ext xmlns:c16="http://schemas.microsoft.com/office/drawing/2014/chart" uri="{C3380CC4-5D6E-409C-BE32-E72D297353CC}">
                <c16:uniqueId val="{00000001-6D3E-4957-BAE8-0C8D2A277541}"/>
              </c:ext>
            </c:extLst>
          </c:dPt>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Blad1!$A$2:$A$10</c:f>
              <c:strCache>
                <c:ptCount val="9"/>
                <c:pt idx="0">
                  <c:v>Q2</c:v>
                </c:pt>
                <c:pt idx="1">
                  <c:v>Q3</c:v>
                </c:pt>
                <c:pt idx="2">
                  <c:v>Q4</c:v>
                </c:pt>
                <c:pt idx="3">
                  <c:v>Q1</c:v>
                </c:pt>
                <c:pt idx="4">
                  <c:v>Q2</c:v>
                </c:pt>
                <c:pt idx="5">
                  <c:v>Q3</c:v>
                </c:pt>
                <c:pt idx="6">
                  <c:v>Q4</c:v>
                </c:pt>
                <c:pt idx="7">
                  <c:v>Q1</c:v>
                </c:pt>
                <c:pt idx="8">
                  <c:v>Q2</c:v>
                </c:pt>
              </c:strCache>
            </c:strRef>
          </c:cat>
          <c:val>
            <c:numRef>
              <c:f>Blad1!$B$2:$B$10</c:f>
              <c:numCache>
                <c:formatCode>General</c:formatCode>
                <c:ptCount val="9"/>
                <c:pt idx="0">
                  <c:v>5489</c:v>
                </c:pt>
                <c:pt idx="1">
                  <c:v>5478</c:v>
                </c:pt>
                <c:pt idx="2">
                  <c:v>5213</c:v>
                </c:pt>
                <c:pt idx="3">
                  <c:v>5357</c:v>
                </c:pt>
                <c:pt idx="4">
                  <c:v>5439</c:v>
                </c:pt>
                <c:pt idx="5">
                  <c:v>5393</c:v>
                </c:pt>
                <c:pt idx="6">
                  <c:v>5468</c:v>
                </c:pt>
                <c:pt idx="7">
                  <c:v>5636</c:v>
                </c:pt>
                <c:pt idx="8">
                  <c:v>5600</c:v>
                </c:pt>
              </c:numCache>
            </c:numRef>
          </c:val>
          <c:extLst>
            <c:ext xmlns:c16="http://schemas.microsoft.com/office/drawing/2014/chart" uri="{C3380CC4-5D6E-409C-BE32-E72D297353CC}">
              <c16:uniqueId val="{00000002-6D3E-4957-BAE8-0C8D2A277541}"/>
            </c:ext>
          </c:extLst>
        </c:ser>
        <c:dLbls>
          <c:showLegendKey val="0"/>
          <c:showVal val="0"/>
          <c:showCatName val="0"/>
          <c:showSerName val="0"/>
          <c:showPercent val="0"/>
          <c:showBubbleSize val="0"/>
        </c:dLbls>
        <c:gapWidth val="219"/>
        <c:overlap val="-27"/>
        <c:axId val="117731712"/>
        <c:axId val="117733632"/>
      </c:barChart>
      <c:catAx>
        <c:axId val="117731712"/>
        <c:scaling>
          <c:orientation val="minMax"/>
        </c:scaling>
        <c:delete val="0"/>
        <c:axPos val="b"/>
        <c:numFmt formatCode="General" sourceLinked="1"/>
        <c:majorTickMark val="out"/>
        <c:minorTickMark val="none"/>
        <c:tickLblPos val="nextTo"/>
        <c:spPr>
          <a:noFill/>
          <a:ln w="9525" cap="flat" cmpd="sng" algn="ctr">
            <a:solidFill>
              <a:srgbClr val="868686"/>
            </a:solidFill>
            <a:round/>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n-US"/>
          </a:p>
        </c:txPr>
        <c:crossAx val="117733632"/>
        <c:crosses val="autoZero"/>
        <c:auto val="1"/>
        <c:lblAlgn val="ctr"/>
        <c:lblOffset val="100"/>
        <c:noMultiLvlLbl val="0"/>
      </c:catAx>
      <c:valAx>
        <c:axId val="117733632"/>
        <c:scaling>
          <c:orientation val="minMax"/>
          <c:max val="6000"/>
        </c:scaling>
        <c:delete val="0"/>
        <c:axPos val="l"/>
        <c:majorGridlines>
          <c:spPr>
            <a:ln w="9525" cap="flat" cmpd="sng" algn="ctr">
              <a:solidFill>
                <a:schemeClr val="accent2">
                  <a:lumMod val="40000"/>
                  <a:lumOff val="6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n-US"/>
          </a:p>
        </c:txPr>
        <c:crossAx val="117731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0.52243</cdr:x>
      <cdr:y>0.13501</cdr:y>
    </cdr:from>
    <cdr:to>
      <cdr:x>0.52243</cdr:x>
      <cdr:y>0.44296</cdr:y>
    </cdr:to>
    <cdr:cxnSp macro="">
      <cdr:nvCxnSpPr>
        <cdr:cNvPr id="5" name="Rak 4">
          <a:extLst xmlns:a="http://schemas.openxmlformats.org/drawingml/2006/main">
            <a:ext uri="{FF2B5EF4-FFF2-40B4-BE49-F238E27FC236}">
              <a16:creationId xmlns:a16="http://schemas.microsoft.com/office/drawing/2014/main" id="{5F316931-84DE-4BA3-8E72-0373A156EBB9}"/>
            </a:ext>
          </a:extLst>
        </cdr:cNvPr>
        <cdr:cNvCxnSpPr/>
      </cdr:nvCxnSpPr>
      <cdr:spPr>
        <a:xfrm xmlns:a="http://schemas.openxmlformats.org/drawingml/2006/main" flipV="1">
          <a:off x="4320450" y="548681"/>
          <a:ext cx="0" cy="1251519"/>
        </a:xfrm>
        <a:prstGeom xmlns:a="http://schemas.openxmlformats.org/drawingml/2006/main" prst="line">
          <a:avLst/>
        </a:prstGeom>
        <a:ln xmlns:a="http://schemas.openxmlformats.org/drawingml/2006/main" w="57150">
          <a:solidFill>
            <a:srgbClr val="939598"/>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0.52107</cdr:x>
      <cdr:y>0.13975</cdr:y>
    </cdr:from>
    <cdr:to>
      <cdr:x>0.93489</cdr:x>
      <cdr:y>0.13975</cdr:y>
    </cdr:to>
    <cdr:cxnSp macro="">
      <cdr:nvCxnSpPr>
        <cdr:cNvPr id="12" name="Rak 11">
          <a:extLst xmlns:a="http://schemas.openxmlformats.org/drawingml/2006/main">
            <a:ext uri="{FF2B5EF4-FFF2-40B4-BE49-F238E27FC236}">
              <a16:creationId xmlns:a16="http://schemas.microsoft.com/office/drawing/2014/main" id="{A42FF9FC-B48B-4775-B56A-70426B233465}"/>
            </a:ext>
          </a:extLst>
        </cdr:cNvPr>
        <cdr:cNvCxnSpPr/>
      </cdr:nvCxnSpPr>
      <cdr:spPr>
        <a:xfrm xmlns:a="http://schemas.openxmlformats.org/drawingml/2006/main">
          <a:off x="4309194" y="567953"/>
          <a:ext cx="3422302" cy="0"/>
        </a:xfrm>
        <a:prstGeom xmlns:a="http://schemas.openxmlformats.org/drawingml/2006/main" prst="line">
          <a:avLst/>
        </a:prstGeom>
        <a:ln xmlns:a="http://schemas.openxmlformats.org/drawingml/2006/main" w="57150">
          <a:solidFill>
            <a:srgbClr val="939598"/>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0.93063</cdr:x>
      <cdr:y>0.1368</cdr:y>
    </cdr:from>
    <cdr:to>
      <cdr:x>0.93063</cdr:x>
      <cdr:y>0.29627</cdr:y>
    </cdr:to>
    <cdr:cxnSp macro="">
      <cdr:nvCxnSpPr>
        <cdr:cNvPr id="18" name="Rak pil 17">
          <a:extLst xmlns:a="http://schemas.openxmlformats.org/drawingml/2006/main">
            <a:ext uri="{FF2B5EF4-FFF2-40B4-BE49-F238E27FC236}">
              <a16:creationId xmlns:a16="http://schemas.microsoft.com/office/drawing/2014/main" id="{C347273A-0C60-4E32-A9D3-6F743505D9E9}"/>
            </a:ext>
          </a:extLst>
        </cdr:cNvPr>
        <cdr:cNvCxnSpPr/>
      </cdr:nvCxnSpPr>
      <cdr:spPr>
        <a:xfrm xmlns:a="http://schemas.openxmlformats.org/drawingml/2006/main">
          <a:off x="7696209" y="555966"/>
          <a:ext cx="0" cy="648072"/>
        </a:xfrm>
        <a:prstGeom xmlns:a="http://schemas.openxmlformats.org/drawingml/2006/main" prst="straightConnector1">
          <a:avLst/>
        </a:prstGeom>
        <a:ln xmlns:a="http://schemas.openxmlformats.org/drawingml/2006/main" w="57150">
          <a:solidFill>
            <a:srgbClr val="939598"/>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0.52243</cdr:x>
      <cdr:y>0.13501</cdr:y>
    </cdr:from>
    <cdr:to>
      <cdr:x>0.52243</cdr:x>
      <cdr:y>0.42524</cdr:y>
    </cdr:to>
    <cdr:cxnSp macro="">
      <cdr:nvCxnSpPr>
        <cdr:cNvPr id="5" name="Rak 4">
          <a:extLst xmlns:a="http://schemas.openxmlformats.org/drawingml/2006/main">
            <a:ext uri="{FF2B5EF4-FFF2-40B4-BE49-F238E27FC236}">
              <a16:creationId xmlns:a16="http://schemas.microsoft.com/office/drawing/2014/main" id="{561003B8-5CEC-45E1-ABE2-4D66E5238EFB}"/>
            </a:ext>
          </a:extLst>
        </cdr:cNvPr>
        <cdr:cNvCxnSpPr/>
      </cdr:nvCxnSpPr>
      <cdr:spPr>
        <a:xfrm xmlns:a="http://schemas.openxmlformats.org/drawingml/2006/main" flipV="1">
          <a:off x="4320450" y="548682"/>
          <a:ext cx="0" cy="1179510"/>
        </a:xfrm>
        <a:prstGeom xmlns:a="http://schemas.openxmlformats.org/drawingml/2006/main" prst="line">
          <a:avLst/>
        </a:prstGeom>
        <a:ln xmlns:a="http://schemas.openxmlformats.org/drawingml/2006/main" w="57150">
          <a:solidFill>
            <a:srgbClr val="939598"/>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0.52107</cdr:x>
      <cdr:y>0.13975</cdr:y>
    </cdr:from>
    <cdr:to>
      <cdr:x>0.93489</cdr:x>
      <cdr:y>0.13975</cdr:y>
    </cdr:to>
    <cdr:cxnSp macro="">
      <cdr:nvCxnSpPr>
        <cdr:cNvPr id="12" name="Rak 11">
          <a:extLst xmlns:a="http://schemas.openxmlformats.org/drawingml/2006/main">
            <a:ext uri="{FF2B5EF4-FFF2-40B4-BE49-F238E27FC236}">
              <a16:creationId xmlns:a16="http://schemas.microsoft.com/office/drawing/2014/main" id="{00D94655-3FA9-4C9B-B62F-A4A63BE95608}"/>
            </a:ext>
          </a:extLst>
        </cdr:cNvPr>
        <cdr:cNvCxnSpPr/>
      </cdr:nvCxnSpPr>
      <cdr:spPr>
        <a:xfrm xmlns:a="http://schemas.openxmlformats.org/drawingml/2006/main">
          <a:off x="4309194" y="567953"/>
          <a:ext cx="3422302" cy="0"/>
        </a:xfrm>
        <a:prstGeom xmlns:a="http://schemas.openxmlformats.org/drawingml/2006/main" prst="line">
          <a:avLst/>
        </a:prstGeom>
        <a:ln xmlns:a="http://schemas.openxmlformats.org/drawingml/2006/main" w="57150">
          <a:solidFill>
            <a:srgbClr val="939598"/>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0.93063</cdr:x>
      <cdr:y>0.1368</cdr:y>
    </cdr:from>
    <cdr:to>
      <cdr:x>0.93063</cdr:x>
      <cdr:y>0.42524</cdr:y>
    </cdr:to>
    <cdr:cxnSp macro="">
      <cdr:nvCxnSpPr>
        <cdr:cNvPr id="18" name="Rak pil 17">
          <a:extLst xmlns:a="http://schemas.openxmlformats.org/drawingml/2006/main">
            <a:ext uri="{FF2B5EF4-FFF2-40B4-BE49-F238E27FC236}">
              <a16:creationId xmlns:a16="http://schemas.microsoft.com/office/drawing/2014/main" id="{ACA73419-E825-4576-B741-8F98E1A12B96}"/>
            </a:ext>
          </a:extLst>
        </cdr:cNvPr>
        <cdr:cNvCxnSpPr/>
      </cdr:nvCxnSpPr>
      <cdr:spPr>
        <a:xfrm xmlns:a="http://schemas.openxmlformats.org/drawingml/2006/main">
          <a:off x="7696228" y="555955"/>
          <a:ext cx="0" cy="1172237"/>
        </a:xfrm>
        <a:prstGeom xmlns:a="http://schemas.openxmlformats.org/drawingml/2006/main" prst="straightConnector1">
          <a:avLst/>
        </a:prstGeom>
        <a:ln xmlns:a="http://schemas.openxmlformats.org/drawingml/2006/main" w="57150">
          <a:solidFill>
            <a:srgbClr val="939598"/>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0.04619</cdr:x>
      <cdr:y>0.1949</cdr:y>
    </cdr:from>
    <cdr:to>
      <cdr:x>0.97694</cdr:x>
      <cdr:y>0.1949</cdr:y>
    </cdr:to>
    <cdr:cxnSp macro="">
      <cdr:nvCxnSpPr>
        <cdr:cNvPr id="12" name="Rak 11">
          <a:extLst xmlns:a="http://schemas.openxmlformats.org/drawingml/2006/main">
            <a:ext uri="{FF2B5EF4-FFF2-40B4-BE49-F238E27FC236}">
              <a16:creationId xmlns:a16="http://schemas.microsoft.com/office/drawing/2014/main" id="{8594224D-E5F9-40CC-A266-A06BD152C172}"/>
            </a:ext>
          </a:extLst>
        </cdr:cNvPr>
        <cdr:cNvCxnSpPr/>
      </cdr:nvCxnSpPr>
      <cdr:spPr>
        <a:xfrm xmlns:a="http://schemas.openxmlformats.org/drawingml/2006/main">
          <a:off x="381946" y="792088"/>
          <a:ext cx="7697221" cy="0"/>
        </a:xfrm>
        <a:prstGeom xmlns:a="http://schemas.openxmlformats.org/drawingml/2006/main" prst="line">
          <a:avLst/>
        </a:prstGeom>
        <a:ln xmlns:a="http://schemas.openxmlformats.org/drawingml/2006/main" w="57150">
          <a:solidFill>
            <a:srgbClr val="939598"/>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0.05317</cdr:x>
      <cdr:y>0.18597</cdr:y>
    </cdr:from>
    <cdr:to>
      <cdr:x>0.98392</cdr:x>
      <cdr:y>0.18597</cdr:y>
    </cdr:to>
    <cdr:cxnSp macro="">
      <cdr:nvCxnSpPr>
        <cdr:cNvPr id="12" name="Rak 11">
          <a:extLst xmlns:a="http://schemas.openxmlformats.org/drawingml/2006/main">
            <a:ext uri="{FF2B5EF4-FFF2-40B4-BE49-F238E27FC236}">
              <a16:creationId xmlns:a16="http://schemas.microsoft.com/office/drawing/2014/main" id="{C9971A3A-B231-4E4A-A515-24253131B7FB}"/>
            </a:ext>
          </a:extLst>
        </cdr:cNvPr>
        <cdr:cNvCxnSpPr/>
      </cdr:nvCxnSpPr>
      <cdr:spPr>
        <a:xfrm xmlns:a="http://schemas.openxmlformats.org/drawingml/2006/main">
          <a:off x="439694" y="755775"/>
          <a:ext cx="7697210" cy="0"/>
        </a:xfrm>
        <a:prstGeom xmlns:a="http://schemas.openxmlformats.org/drawingml/2006/main" prst="line">
          <a:avLst/>
        </a:prstGeom>
        <a:ln xmlns:a="http://schemas.openxmlformats.org/drawingml/2006/main" w="57150">
          <a:solidFill>
            <a:srgbClr val="939598"/>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2945659" cy="496332"/>
          </a:xfrm>
          <a:prstGeom prst="rect">
            <a:avLst/>
          </a:prstGeom>
        </p:spPr>
        <p:txBody>
          <a:bodyPr vert="horz" lIns="91432" tIns="45716" rIns="91432" bIns="45716" rtlCol="0"/>
          <a:lstStyle>
            <a:lvl1pPr algn="l">
              <a:defRPr sz="1200"/>
            </a:lvl1pPr>
          </a:lstStyle>
          <a:p>
            <a:endParaRPr lang="sv-SE"/>
          </a:p>
        </p:txBody>
      </p:sp>
      <p:sp>
        <p:nvSpPr>
          <p:cNvPr id="3" name="Date Placeholder 2"/>
          <p:cNvSpPr>
            <a:spLocks noGrp="1"/>
          </p:cNvSpPr>
          <p:nvPr>
            <p:ph type="dt" sz="quarter" idx="1"/>
          </p:nvPr>
        </p:nvSpPr>
        <p:spPr>
          <a:xfrm>
            <a:off x="3850448" y="1"/>
            <a:ext cx="2945659" cy="496332"/>
          </a:xfrm>
          <a:prstGeom prst="rect">
            <a:avLst/>
          </a:prstGeom>
        </p:spPr>
        <p:txBody>
          <a:bodyPr vert="horz" lIns="91432" tIns="45716" rIns="91432" bIns="45716" rtlCol="0"/>
          <a:lstStyle>
            <a:lvl1pPr algn="r">
              <a:defRPr sz="1200"/>
            </a:lvl1pPr>
          </a:lstStyle>
          <a:p>
            <a:fld id="{7BD8443F-3F6D-45C1-AE2B-6E5F79E00924}" type="datetimeFigureOut">
              <a:rPr lang="sv-SE" smtClean="0"/>
              <a:pPr/>
              <a:t>2017-09-07</a:t>
            </a:fld>
            <a:endParaRPr lang="sv-SE"/>
          </a:p>
        </p:txBody>
      </p:sp>
      <p:sp>
        <p:nvSpPr>
          <p:cNvPr id="4" name="Footer Placeholder 3"/>
          <p:cNvSpPr>
            <a:spLocks noGrp="1"/>
          </p:cNvSpPr>
          <p:nvPr>
            <p:ph type="ftr" sz="quarter" idx="2"/>
          </p:nvPr>
        </p:nvSpPr>
        <p:spPr>
          <a:xfrm>
            <a:off x="5" y="9428584"/>
            <a:ext cx="2945659" cy="496332"/>
          </a:xfrm>
          <a:prstGeom prst="rect">
            <a:avLst/>
          </a:prstGeom>
        </p:spPr>
        <p:txBody>
          <a:bodyPr vert="horz" lIns="91432" tIns="45716" rIns="91432" bIns="45716" rtlCol="0" anchor="b"/>
          <a:lstStyle>
            <a:lvl1pPr algn="l">
              <a:defRPr sz="1200"/>
            </a:lvl1pPr>
          </a:lstStyle>
          <a:p>
            <a:endParaRPr lang="sv-SE"/>
          </a:p>
        </p:txBody>
      </p:sp>
      <p:sp>
        <p:nvSpPr>
          <p:cNvPr id="5" name="Slide Number Placeholder 4"/>
          <p:cNvSpPr>
            <a:spLocks noGrp="1"/>
          </p:cNvSpPr>
          <p:nvPr>
            <p:ph type="sldNum" sz="quarter" idx="3"/>
          </p:nvPr>
        </p:nvSpPr>
        <p:spPr>
          <a:xfrm>
            <a:off x="3850448" y="9428584"/>
            <a:ext cx="2945659" cy="496332"/>
          </a:xfrm>
          <a:prstGeom prst="rect">
            <a:avLst/>
          </a:prstGeom>
        </p:spPr>
        <p:txBody>
          <a:bodyPr vert="horz" lIns="91432" tIns="45716" rIns="91432" bIns="45716" rtlCol="0" anchor="b"/>
          <a:lstStyle>
            <a:lvl1pPr algn="r">
              <a:defRPr sz="1200"/>
            </a:lvl1pPr>
          </a:lstStyle>
          <a:p>
            <a:fld id="{E7B3AE7D-BCE2-4464-BD53-1BA68763E43F}" type="slidenum">
              <a:rPr lang="sv-SE" smtClean="0"/>
              <a:pPr/>
              <a:t>‹#›</a:t>
            </a:fld>
            <a:endParaRPr lang="sv-SE"/>
          </a:p>
        </p:txBody>
      </p:sp>
    </p:spTree>
    <p:extLst>
      <p:ext uri="{BB962C8B-B14F-4D97-AF65-F5344CB8AC3E}">
        <p14:creationId xmlns:p14="http://schemas.microsoft.com/office/powerpoint/2010/main" val="453367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2945659" cy="496332"/>
          </a:xfrm>
          <a:prstGeom prst="rect">
            <a:avLst/>
          </a:prstGeom>
        </p:spPr>
        <p:txBody>
          <a:bodyPr vert="horz" lIns="91432" tIns="45716" rIns="91432" bIns="45716" rtlCol="0"/>
          <a:lstStyle>
            <a:lvl1pPr algn="l">
              <a:defRPr sz="1200"/>
            </a:lvl1pPr>
          </a:lstStyle>
          <a:p>
            <a:endParaRPr lang="sv-SE"/>
          </a:p>
        </p:txBody>
      </p:sp>
      <p:sp>
        <p:nvSpPr>
          <p:cNvPr id="3" name="Date Placeholder 2"/>
          <p:cNvSpPr>
            <a:spLocks noGrp="1"/>
          </p:cNvSpPr>
          <p:nvPr>
            <p:ph type="dt" idx="1"/>
          </p:nvPr>
        </p:nvSpPr>
        <p:spPr>
          <a:xfrm>
            <a:off x="3850448" y="1"/>
            <a:ext cx="2945659" cy="496332"/>
          </a:xfrm>
          <a:prstGeom prst="rect">
            <a:avLst/>
          </a:prstGeom>
        </p:spPr>
        <p:txBody>
          <a:bodyPr vert="horz" lIns="91432" tIns="45716" rIns="91432" bIns="45716" rtlCol="0"/>
          <a:lstStyle>
            <a:lvl1pPr algn="r">
              <a:defRPr sz="1200"/>
            </a:lvl1pPr>
          </a:lstStyle>
          <a:p>
            <a:fld id="{DC51CFC0-9E61-40DD-821F-44DA7D932D72}" type="datetimeFigureOut">
              <a:rPr lang="sv-SE" smtClean="0"/>
              <a:pPr/>
              <a:t>2017-09-07</a:t>
            </a:fld>
            <a:endParaRPr lang="sv-SE"/>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2" tIns="45716" rIns="91432" bIns="45716" rtlCol="0" anchor="ctr"/>
          <a:lstStyle/>
          <a:p>
            <a:endParaRPr lang="sv-SE"/>
          </a:p>
        </p:txBody>
      </p:sp>
      <p:sp>
        <p:nvSpPr>
          <p:cNvPr id="5" name="Notes Placeholder 4"/>
          <p:cNvSpPr>
            <a:spLocks noGrp="1"/>
          </p:cNvSpPr>
          <p:nvPr>
            <p:ph type="body" sz="quarter" idx="3"/>
          </p:nvPr>
        </p:nvSpPr>
        <p:spPr>
          <a:xfrm>
            <a:off x="679768" y="4715155"/>
            <a:ext cx="5438140" cy="4466987"/>
          </a:xfrm>
          <a:prstGeom prst="rect">
            <a:avLst/>
          </a:prstGeom>
        </p:spPr>
        <p:txBody>
          <a:bodyPr vert="horz" lIns="91432" tIns="45716" rIns="91432" bIns="4571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5" y="9428584"/>
            <a:ext cx="2945659" cy="496332"/>
          </a:xfrm>
          <a:prstGeom prst="rect">
            <a:avLst/>
          </a:prstGeom>
        </p:spPr>
        <p:txBody>
          <a:bodyPr vert="horz" lIns="91432" tIns="45716" rIns="91432" bIns="45716" rtlCol="0" anchor="b"/>
          <a:lstStyle>
            <a:lvl1pPr algn="l">
              <a:defRPr sz="1200"/>
            </a:lvl1pPr>
          </a:lstStyle>
          <a:p>
            <a:endParaRPr lang="sv-SE"/>
          </a:p>
        </p:txBody>
      </p:sp>
      <p:sp>
        <p:nvSpPr>
          <p:cNvPr id="7" name="Slide Number Placeholder 6"/>
          <p:cNvSpPr>
            <a:spLocks noGrp="1"/>
          </p:cNvSpPr>
          <p:nvPr>
            <p:ph type="sldNum" sz="quarter" idx="5"/>
          </p:nvPr>
        </p:nvSpPr>
        <p:spPr>
          <a:xfrm>
            <a:off x="3850448" y="9428584"/>
            <a:ext cx="2945659" cy="496332"/>
          </a:xfrm>
          <a:prstGeom prst="rect">
            <a:avLst/>
          </a:prstGeom>
        </p:spPr>
        <p:txBody>
          <a:bodyPr vert="horz" lIns="91432" tIns="45716" rIns="91432" bIns="45716" rtlCol="0" anchor="b"/>
          <a:lstStyle>
            <a:lvl1pPr algn="r">
              <a:defRPr sz="1200"/>
            </a:lvl1pPr>
          </a:lstStyle>
          <a:p>
            <a:fld id="{7B14B209-C910-481F-BBA5-074AC5E1DCD9}" type="slidenum">
              <a:rPr lang="sv-SE" smtClean="0"/>
              <a:pPr/>
              <a:t>‹#›</a:t>
            </a:fld>
            <a:endParaRPr lang="sv-SE"/>
          </a:p>
        </p:txBody>
      </p:sp>
    </p:spTree>
    <p:extLst>
      <p:ext uri="{BB962C8B-B14F-4D97-AF65-F5344CB8AC3E}">
        <p14:creationId xmlns:p14="http://schemas.microsoft.com/office/powerpoint/2010/main" val="983135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14B209-C910-481F-BBA5-074AC5E1DCD9}" type="slidenum">
              <a:rPr lang="sv-SE" smtClean="0"/>
              <a:pPr/>
              <a:t>1</a:t>
            </a:fld>
            <a:endParaRPr lang="sv-SE" dirty="0"/>
          </a:p>
        </p:txBody>
      </p:sp>
    </p:spTree>
    <p:extLst>
      <p:ext uri="{BB962C8B-B14F-4D97-AF65-F5344CB8AC3E}">
        <p14:creationId xmlns:p14="http://schemas.microsoft.com/office/powerpoint/2010/main" val="1355444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B14B209-C910-481F-BBA5-074AC5E1DCD9}" type="slidenum">
              <a:rPr lang="sv-SE" smtClean="0"/>
              <a:pPr/>
              <a:t>15</a:t>
            </a:fld>
            <a:endParaRPr lang="sv-SE"/>
          </a:p>
        </p:txBody>
      </p:sp>
    </p:spTree>
    <p:extLst>
      <p:ext uri="{BB962C8B-B14F-4D97-AF65-F5344CB8AC3E}">
        <p14:creationId xmlns:p14="http://schemas.microsoft.com/office/powerpoint/2010/main" val="3598752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B14B209-C910-481F-BBA5-074AC5E1DCD9}" type="slidenum">
              <a:rPr lang="sv-SE" smtClean="0"/>
              <a:pPr/>
              <a:t>16</a:t>
            </a:fld>
            <a:endParaRPr lang="sv-SE"/>
          </a:p>
        </p:txBody>
      </p:sp>
    </p:spTree>
    <p:extLst>
      <p:ext uri="{BB962C8B-B14F-4D97-AF65-F5344CB8AC3E}">
        <p14:creationId xmlns:p14="http://schemas.microsoft.com/office/powerpoint/2010/main" val="1738020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sv-SE" dirty="0" smtClean="0"/>
          </a:p>
        </p:txBody>
      </p:sp>
    </p:spTree>
    <p:extLst>
      <p:ext uri="{BB962C8B-B14F-4D97-AF65-F5344CB8AC3E}">
        <p14:creationId xmlns:p14="http://schemas.microsoft.com/office/powerpoint/2010/main" val="491837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B14B209-C910-481F-BBA5-074AC5E1DCD9}" type="slidenum">
              <a:rPr lang="sv-SE" smtClean="0"/>
              <a:pPr/>
              <a:t>18</a:t>
            </a:fld>
            <a:endParaRPr lang="sv-SE"/>
          </a:p>
        </p:txBody>
      </p:sp>
    </p:spTree>
    <p:extLst>
      <p:ext uri="{BB962C8B-B14F-4D97-AF65-F5344CB8AC3E}">
        <p14:creationId xmlns:p14="http://schemas.microsoft.com/office/powerpoint/2010/main" val="4016807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B14B209-C910-481F-BBA5-074AC5E1DCD9}" type="slidenum">
              <a:rPr lang="sv-SE" smtClean="0"/>
              <a:pPr/>
              <a:t>19</a:t>
            </a:fld>
            <a:endParaRPr lang="sv-SE"/>
          </a:p>
        </p:txBody>
      </p:sp>
    </p:spTree>
    <p:extLst>
      <p:ext uri="{BB962C8B-B14F-4D97-AF65-F5344CB8AC3E}">
        <p14:creationId xmlns:p14="http://schemas.microsoft.com/office/powerpoint/2010/main" val="691726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market for sustainable packaging materials and solutions remains very encouraging. We delivered a stable result in the second quarter, despite the pressure from costs of external factors and the major disruption at Gruvön, which was communicated in May.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Net</a:t>
            </a:r>
            <a:r>
              <a:rPr lang="en-GB" sz="1200" kern="1200" baseline="0" dirty="0" smtClean="0">
                <a:solidFill>
                  <a:schemeClr val="tx1"/>
                </a:solidFill>
                <a:effectLst/>
                <a:latin typeface="+mn-lt"/>
                <a:ea typeface="+mn-ea"/>
                <a:cs typeface="+mn-cs"/>
              </a:rPr>
              <a:t> sales amounted to SEK 5600 million and EBITDA to SEK 863 million, with a 15% margin. </a:t>
            </a:r>
            <a:endParaRPr lang="en-GB" sz="1200" kern="1200" dirty="0" smtClean="0">
              <a:solidFill>
                <a:schemeClr val="tx1"/>
              </a:solidFill>
              <a:effectLst/>
              <a:latin typeface="+mn-lt"/>
              <a:ea typeface="+mn-ea"/>
              <a:cs typeface="+mn-cs"/>
            </a:endParaRPr>
          </a:p>
          <a:p>
            <a:pPr eaLnBrk="1" hangingPunct="1"/>
            <a:endParaRPr lang="en-US" altLang="en-US" dirty="0"/>
          </a:p>
        </p:txBody>
      </p:sp>
      <p:sp>
        <p:nvSpPr>
          <p:cNvPr id="4" name="Platshållare för bildnummer 3"/>
          <p:cNvSpPr>
            <a:spLocks noGrp="1"/>
          </p:cNvSpPr>
          <p:nvPr>
            <p:ph type="sldNum" sz="quarter" idx="5"/>
          </p:nvPr>
        </p:nvSpPr>
        <p:spPr/>
        <p:txBody>
          <a:bodyPr/>
          <a:lstStyle/>
          <a:p>
            <a:pPr>
              <a:defRPr/>
            </a:pPr>
            <a:fld id="{98DD1006-F455-4C45-9C84-ED4D4D021F85}" type="slidenum">
              <a:rPr lang="sv-SE" smtClean="0"/>
              <a:pPr>
                <a:defRPr/>
              </a:pPr>
              <a:t>20</a:t>
            </a:fld>
            <a:endParaRPr lang="sv-SE"/>
          </a:p>
        </p:txBody>
      </p:sp>
    </p:spTree>
    <p:extLst>
      <p:ext uri="{BB962C8B-B14F-4D97-AF65-F5344CB8AC3E}">
        <p14:creationId xmlns:p14="http://schemas.microsoft.com/office/powerpoint/2010/main" val="1797801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dirty="0" smtClean="0">
                <a:solidFill>
                  <a:schemeClr val="tx1"/>
                </a:solidFill>
                <a:effectLst/>
                <a:latin typeface="+mn-lt"/>
                <a:ea typeface="+mn-ea"/>
                <a:cs typeface="+mn-cs"/>
              </a:rPr>
              <a:t>The business areas showed stable performance over the quarter on a strong market and we see some positive development in local prices. Consumer Board is showing volume growth of around 6% compared with the first half of last year.</a:t>
            </a:r>
          </a:p>
          <a:p>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Production was relatively stable and we had planned maintenance shutdowns at three of our production units over the quarter, which cost SEK 25 million more than we had estimated. In addition, we had SEK 25 million in costs for the shutdown of the pulp line for the fluting machine at Gruvön, as well as additional costs related to </a:t>
            </a:r>
            <a:r>
              <a:rPr lang="en-GB" sz="1200" kern="1200" dirty="0" err="1" smtClean="0">
                <a:solidFill>
                  <a:schemeClr val="tx1"/>
                </a:solidFill>
                <a:effectLst/>
                <a:latin typeface="+mn-lt"/>
                <a:ea typeface="+mn-ea"/>
                <a:cs typeface="+mn-cs"/>
              </a:rPr>
              <a:t>Rockhammar</a:t>
            </a:r>
            <a:r>
              <a:rPr lang="en-GB" sz="1200" kern="1200" dirty="0" smtClean="0">
                <a:solidFill>
                  <a:schemeClr val="tx1"/>
                </a:solidFill>
                <a:effectLst/>
                <a:latin typeface="+mn-lt"/>
                <a:ea typeface="+mn-ea"/>
                <a:cs typeface="+mn-cs"/>
              </a:rPr>
              <a:t> of approximately SEK 30 million. Our results were also negatively affected by increased costs of deliveries due to the strike at the Port of Gothenburg.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quarter also saw strong and healthy operating</a:t>
            </a:r>
            <a:r>
              <a:rPr lang="en-GB" sz="1200" kern="1200" baseline="0" dirty="0" smtClean="0">
                <a:solidFill>
                  <a:schemeClr val="tx1"/>
                </a:solidFill>
                <a:effectLst/>
                <a:latin typeface="+mn-lt"/>
                <a:ea typeface="+mn-ea"/>
                <a:cs typeface="+mn-cs"/>
              </a:rPr>
              <a:t> cash flow.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Looking ahead, we see that the path we have chosen is the right one. Markets are performing strongly over the short term, and in the long term the trend points to companies being ambitious in their sustainability efforts both in their business operations and their products. The prospects for growth are good.</a:t>
            </a:r>
          </a:p>
          <a:p>
            <a:endParaRPr lang="en-GB" sz="1200" kern="1200" baseline="0" noProof="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21</a:t>
            </a:fld>
            <a:endParaRPr lang="sv-SE" dirty="0"/>
          </a:p>
        </p:txBody>
      </p:sp>
    </p:spTree>
    <p:extLst>
      <p:ext uri="{BB962C8B-B14F-4D97-AF65-F5344CB8AC3E}">
        <p14:creationId xmlns:p14="http://schemas.microsoft.com/office/powerpoint/2010/main" val="1640119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kern="1200" dirty="0">
                <a:solidFill>
                  <a:schemeClr val="tx1"/>
                </a:solidFill>
                <a:effectLst/>
                <a:latin typeface="+mn-lt"/>
                <a:ea typeface="+mn-ea"/>
                <a:cs typeface="+mn-cs"/>
              </a:rPr>
              <a:t>Net sales were 3% higher than in the corresponding period last year and underlying organic growth in sales was 3%. This positive development was mainly due to improved exchange rates, combined with improved market prices for Liner and Sack Paper. </a:t>
            </a:r>
            <a:endParaRPr lang="sv-SE"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23</a:t>
            </a:fld>
            <a:endParaRPr lang="sv-SE"/>
          </a:p>
        </p:txBody>
      </p:sp>
    </p:spTree>
    <p:extLst>
      <p:ext uri="{BB962C8B-B14F-4D97-AF65-F5344CB8AC3E}">
        <p14:creationId xmlns:p14="http://schemas.microsoft.com/office/powerpoint/2010/main" val="3855110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EBITDA was in line with the same period last year. Increased costs for the purchase of external pulp for </a:t>
            </a:r>
            <a:r>
              <a:rPr lang="en-GB" sz="1200" kern="1200" dirty="0" err="1">
                <a:solidFill>
                  <a:schemeClr val="tx1"/>
                </a:solidFill>
                <a:effectLst/>
                <a:latin typeface="+mn-lt"/>
                <a:ea typeface="+mn-ea"/>
                <a:cs typeface="+mn-cs"/>
              </a:rPr>
              <a:t>Frövi</a:t>
            </a:r>
            <a:r>
              <a:rPr lang="en-GB" sz="1200" kern="1200" dirty="0">
                <a:solidFill>
                  <a:schemeClr val="tx1"/>
                </a:solidFill>
                <a:effectLst/>
                <a:latin typeface="+mn-lt"/>
                <a:ea typeface="+mn-ea"/>
                <a:cs typeface="+mn-cs"/>
              </a:rPr>
              <a:t>, due to the rebuild of </a:t>
            </a:r>
            <a:r>
              <a:rPr lang="en-GB" sz="1200" kern="1200" dirty="0" err="1">
                <a:solidFill>
                  <a:schemeClr val="tx1"/>
                </a:solidFill>
                <a:effectLst/>
                <a:latin typeface="+mn-lt"/>
                <a:ea typeface="+mn-ea"/>
                <a:cs typeface="+mn-cs"/>
              </a:rPr>
              <a:t>Rockhammar</a:t>
            </a:r>
            <a:r>
              <a:rPr lang="en-GB" sz="1200" kern="1200" dirty="0">
                <a:solidFill>
                  <a:schemeClr val="tx1"/>
                </a:solidFill>
                <a:effectLst/>
                <a:latin typeface="+mn-lt"/>
                <a:ea typeface="+mn-ea"/>
                <a:cs typeface="+mn-cs"/>
              </a:rPr>
              <a:t>, as well as increased costs for energy and chemicals were offset by favourable exchange rates and lower maintenance shutdown costs. Costs for planned maintenance shutdowns amounted to approximately SEK 230 million, compared with approximately SEK 245 million for the same period last year.</a:t>
            </a:r>
            <a:endParaRPr lang="sv-SE"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24</a:t>
            </a:fld>
            <a:endParaRPr lang="sv-SE"/>
          </a:p>
        </p:txBody>
      </p:sp>
    </p:spTree>
    <p:extLst>
      <p:ext uri="{BB962C8B-B14F-4D97-AF65-F5344CB8AC3E}">
        <p14:creationId xmlns:p14="http://schemas.microsoft.com/office/powerpoint/2010/main" val="4184776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dirty="0">
                <a:solidFill>
                  <a:schemeClr val="tx1"/>
                </a:solidFill>
                <a:effectLst/>
                <a:latin typeface="+mn-lt"/>
                <a:ea typeface="+mn-ea"/>
                <a:cs typeface="+mn-cs"/>
              </a:rPr>
              <a:t>Operating cash flow in the first half of 2017 amounted to SEK 20 million (786). The decrease was mainly due to the level of investment increasing due to investments in </a:t>
            </a:r>
            <a:r>
              <a:rPr lang="en-GB" sz="1200" kern="1200" dirty="0" err="1">
                <a:solidFill>
                  <a:schemeClr val="tx1"/>
                </a:solidFill>
                <a:effectLst/>
                <a:latin typeface="+mn-lt"/>
                <a:ea typeface="+mn-ea"/>
                <a:cs typeface="+mn-cs"/>
              </a:rPr>
              <a:t>Gruvön</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Skärblacka</a:t>
            </a:r>
            <a:r>
              <a:rPr lang="en-GB" sz="1200" kern="1200" dirty="0">
                <a:solidFill>
                  <a:schemeClr val="tx1"/>
                </a:solidFill>
                <a:effectLst/>
                <a:latin typeface="+mn-lt"/>
                <a:ea typeface="+mn-ea"/>
                <a:cs typeface="+mn-cs"/>
              </a:rPr>
              <a:t>. Working capital in relation to sales was 10% for the quarter, which is an improvement on the first quarter of 2017 when it was 11%.</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25</a:t>
            </a:fld>
            <a:endParaRPr lang="sv-SE"/>
          </a:p>
        </p:txBody>
      </p:sp>
    </p:spTree>
    <p:extLst>
      <p:ext uri="{BB962C8B-B14F-4D97-AF65-F5344CB8AC3E}">
        <p14:creationId xmlns:p14="http://schemas.microsoft.com/office/powerpoint/2010/main" val="545840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4" name="Platshållare för bildnummer 3"/>
          <p:cNvSpPr>
            <a:spLocks noGrp="1"/>
          </p:cNvSpPr>
          <p:nvPr>
            <p:ph type="sldNum" sz="quarter" idx="5"/>
          </p:nvPr>
        </p:nvSpPr>
        <p:spPr/>
        <p:txBody>
          <a:bodyPr/>
          <a:lstStyle/>
          <a:p>
            <a:pPr>
              <a:defRPr/>
            </a:pPr>
            <a:fld id="{98DD1006-F455-4C45-9C84-ED4D4D021F85}" type="slidenum">
              <a:rPr lang="sv-SE" smtClean="0"/>
              <a:pPr>
                <a:defRPr/>
              </a:pPr>
              <a:t>2</a:t>
            </a:fld>
            <a:endParaRPr lang="sv-S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dirty="0">
                <a:solidFill>
                  <a:schemeClr val="tx1"/>
                </a:solidFill>
                <a:effectLst/>
                <a:latin typeface="+mn-lt"/>
                <a:ea typeface="+mn-ea"/>
                <a:cs typeface="+mn-cs"/>
              </a:rPr>
              <a:t>Capital employed at 30 June 2017 amounted to SEK 17 688 million (17 435). Return on capital employed (ROCE), calculated over the last 12-month period, amounted to 11% (14%). The last 12-month period was affected by restructuring costs at </a:t>
            </a:r>
            <a:r>
              <a:rPr lang="en-GB" sz="1200" kern="1200" dirty="0" err="1">
                <a:solidFill>
                  <a:schemeClr val="tx1"/>
                </a:solidFill>
                <a:effectLst/>
                <a:latin typeface="+mn-lt"/>
                <a:ea typeface="+mn-ea"/>
                <a:cs typeface="+mn-cs"/>
              </a:rPr>
              <a:t>Gruvön</a:t>
            </a:r>
            <a:r>
              <a:rPr lang="en-GB" sz="1200" kern="1200" dirty="0">
                <a:solidFill>
                  <a:schemeClr val="tx1"/>
                </a:solidFill>
                <a:effectLst/>
                <a:latin typeface="+mn-lt"/>
                <a:ea typeface="+mn-ea"/>
                <a:cs typeface="+mn-cs"/>
              </a:rPr>
              <a:t>. The 12-month figure for June 2016 was affected by the capital gain from the </a:t>
            </a:r>
            <a:r>
              <a:rPr lang="en-GB" sz="1200" kern="1200" dirty="0" err="1">
                <a:solidFill>
                  <a:schemeClr val="tx1"/>
                </a:solidFill>
                <a:effectLst/>
                <a:latin typeface="+mn-lt"/>
                <a:ea typeface="+mn-ea"/>
                <a:cs typeface="+mn-cs"/>
              </a:rPr>
              <a:t>Latgran</a:t>
            </a:r>
            <a:r>
              <a:rPr lang="en-GB" sz="1200" kern="1200" dirty="0">
                <a:solidFill>
                  <a:schemeClr val="tx1"/>
                </a:solidFill>
                <a:effectLst/>
                <a:latin typeface="+mn-lt"/>
                <a:ea typeface="+mn-ea"/>
                <a:cs typeface="+mn-cs"/>
              </a:rPr>
              <a:t> divestment. ROCE calculated using adjusted operating profit amounted to 13% (13%).</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26</a:t>
            </a:fld>
            <a:endParaRPr lang="sv-SE"/>
          </a:p>
        </p:txBody>
      </p:sp>
    </p:spTree>
    <p:extLst>
      <p:ext uri="{BB962C8B-B14F-4D97-AF65-F5344CB8AC3E}">
        <p14:creationId xmlns:p14="http://schemas.microsoft.com/office/powerpoint/2010/main" val="2739724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Interest-bearing net debt at 30 June 2017 amounted to SEK 4 734 million (5 204). The Group’s interest-bearing net debt in relation to EBITDA at the end of the period was 1.35 (1.32). The target is to have a ratio below 2.5</a:t>
            </a:r>
            <a:endParaRPr lang="sv-SE" dirty="0"/>
          </a:p>
        </p:txBody>
      </p:sp>
      <p:sp>
        <p:nvSpPr>
          <p:cNvPr id="4" name="Platshållare för bildnummer 3"/>
          <p:cNvSpPr>
            <a:spLocks noGrp="1"/>
          </p:cNvSpPr>
          <p:nvPr>
            <p:ph type="sldNum" sz="quarter" idx="10"/>
          </p:nvPr>
        </p:nvSpPr>
        <p:spPr/>
        <p:txBody>
          <a:bodyPr/>
          <a:lstStyle/>
          <a:p>
            <a:fld id="{7B14B209-C910-481F-BBA5-074AC5E1DCD9}" type="slidenum">
              <a:rPr lang="sv-SE" smtClean="0"/>
              <a:t>27</a:t>
            </a:fld>
            <a:endParaRPr lang="sv-SE"/>
          </a:p>
        </p:txBody>
      </p:sp>
    </p:spTree>
    <p:extLst>
      <p:ext uri="{BB962C8B-B14F-4D97-AF65-F5344CB8AC3E}">
        <p14:creationId xmlns:p14="http://schemas.microsoft.com/office/powerpoint/2010/main" val="3515995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Moving</a:t>
            </a:r>
            <a:r>
              <a:rPr lang="sv-SE" dirty="0"/>
              <a:t> </a:t>
            </a:r>
            <a:r>
              <a:rPr lang="sv-SE" dirty="0" err="1"/>
              <a:t>to</a:t>
            </a:r>
            <a:r>
              <a:rPr lang="sv-SE" dirty="0"/>
              <a:t> the business areas. </a:t>
            </a:r>
          </a:p>
        </p:txBody>
      </p:sp>
      <p:sp>
        <p:nvSpPr>
          <p:cNvPr id="4" name="Slide Number Placeholder 3"/>
          <p:cNvSpPr>
            <a:spLocks noGrp="1"/>
          </p:cNvSpPr>
          <p:nvPr>
            <p:ph type="sldNum" sz="quarter" idx="10"/>
          </p:nvPr>
        </p:nvSpPr>
        <p:spPr/>
        <p:txBody>
          <a:bodyPr/>
          <a:lstStyle/>
          <a:p>
            <a:fld id="{7B14B209-C910-481F-BBA5-074AC5E1DCD9}" type="slidenum">
              <a:rPr lang="sv-SE" smtClean="0"/>
              <a:t>28</a:t>
            </a:fld>
            <a:endParaRPr lang="sv-SE"/>
          </a:p>
        </p:txBody>
      </p:sp>
    </p:spTree>
    <p:extLst>
      <p:ext uri="{BB962C8B-B14F-4D97-AF65-F5344CB8AC3E}">
        <p14:creationId xmlns:p14="http://schemas.microsoft.com/office/powerpoint/2010/main" val="2621392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Starting with Packaging Paper</a:t>
            </a:r>
            <a:r>
              <a:rPr lang="en-US" sz="1200" kern="1200" baseline="0" dirty="0">
                <a:solidFill>
                  <a:schemeClr val="tx1"/>
                </a:solidFill>
                <a:effectLst/>
                <a:latin typeface="+mn-lt"/>
                <a:ea typeface="+mn-ea"/>
                <a:cs typeface="+mn-cs"/>
              </a:rPr>
              <a:t> where we </a:t>
            </a:r>
            <a:r>
              <a:rPr lang="en-GB" sz="1200" kern="1200" dirty="0">
                <a:solidFill>
                  <a:schemeClr val="tx1"/>
                </a:solidFill>
                <a:effectLst/>
                <a:latin typeface="+mn-lt"/>
                <a:ea typeface="+mn-ea"/>
                <a:cs typeface="+mn-cs"/>
              </a:rPr>
              <a:t>offer </a:t>
            </a:r>
            <a:r>
              <a:rPr lang="en-GB" sz="1200" kern="1200" dirty="0" err="1">
                <a:solidFill>
                  <a:schemeClr val="tx1"/>
                </a:solidFill>
                <a:effectLst/>
                <a:latin typeface="+mn-lt"/>
                <a:ea typeface="+mn-ea"/>
                <a:cs typeface="+mn-cs"/>
              </a:rPr>
              <a:t>kraft</a:t>
            </a:r>
            <a:r>
              <a:rPr lang="en-GB" sz="1200" kern="1200" dirty="0">
                <a:solidFill>
                  <a:schemeClr val="tx1"/>
                </a:solidFill>
                <a:effectLst/>
                <a:latin typeface="+mn-lt"/>
                <a:ea typeface="+mn-ea"/>
                <a:cs typeface="+mn-cs"/>
              </a:rPr>
              <a:t> and sack paper of premium quality plus smart solutions for customers in the industrial, medical equipment and consumer segments. We focus on </a:t>
            </a:r>
            <a:r>
              <a:rPr lang="en-US" sz="1200" kern="1200" dirty="0">
                <a:solidFill>
                  <a:schemeClr val="tx1"/>
                </a:solidFill>
                <a:effectLst/>
                <a:latin typeface="+mn-lt"/>
                <a:ea typeface="+mn-ea"/>
                <a:cs typeface="+mn-cs"/>
              </a:rPr>
              <a:t>sustainable and profitable growth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chosen segments with a growth target of 2-4% per year.</a:t>
            </a:r>
          </a:p>
        </p:txBody>
      </p:sp>
      <p:sp>
        <p:nvSpPr>
          <p:cNvPr id="4" name="Platshållare för bildnummer 3"/>
          <p:cNvSpPr>
            <a:spLocks noGrp="1"/>
          </p:cNvSpPr>
          <p:nvPr>
            <p:ph type="sldNum" sz="quarter" idx="10"/>
          </p:nvPr>
        </p:nvSpPr>
        <p:spPr/>
        <p:txBody>
          <a:bodyPr/>
          <a:lstStyle/>
          <a:p>
            <a:fld id="{7B14B209-C910-481F-BBA5-074AC5E1DCD9}" type="slidenum">
              <a:rPr lang="sv-SE" smtClean="0"/>
              <a:t>29</a:t>
            </a:fld>
            <a:endParaRPr lang="sv-SE" dirty="0"/>
          </a:p>
        </p:txBody>
      </p:sp>
    </p:spTree>
    <p:extLst>
      <p:ext uri="{BB962C8B-B14F-4D97-AF65-F5344CB8AC3E}">
        <p14:creationId xmlns:p14="http://schemas.microsoft.com/office/powerpoint/2010/main" val="1629840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kern="1200" dirty="0">
                <a:solidFill>
                  <a:schemeClr val="tx1"/>
                </a:solidFill>
                <a:effectLst/>
                <a:latin typeface="+mn-lt"/>
                <a:ea typeface="+mn-ea"/>
                <a:cs typeface="+mn-cs"/>
              </a:rPr>
              <a:t>As a result of improved exchange rates and increased local prices, net sales increased by 3% compared with the second quarter of 2016, despite sales volumes being 2% lower due to the closure of the </a:t>
            </a:r>
            <a:r>
              <a:rPr lang="en-GB" sz="1200" b="0" kern="1200" dirty="0" err="1">
                <a:solidFill>
                  <a:schemeClr val="tx1"/>
                </a:solidFill>
                <a:effectLst/>
                <a:latin typeface="+mn-lt"/>
                <a:ea typeface="+mn-ea"/>
                <a:cs typeface="+mn-cs"/>
              </a:rPr>
              <a:t>Tervasaari</a:t>
            </a:r>
            <a:r>
              <a:rPr lang="en-GB" sz="1200" b="0" kern="1200" dirty="0">
                <a:solidFill>
                  <a:schemeClr val="tx1"/>
                </a:solidFill>
                <a:effectLst/>
                <a:latin typeface="+mn-lt"/>
                <a:ea typeface="+mn-ea"/>
                <a:cs typeface="+mn-cs"/>
              </a:rPr>
              <a:t> production facility in September 2016.</a:t>
            </a:r>
            <a:endParaRPr lang="sv-SE"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a:t>
            </a:r>
            <a:endParaRPr lang="sv-SE"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EBITDA rose by 17% compared with the same period last year, as a result of better sales mix and higher prices, as well as favourable exchange rates. Higher pulp costs in non-integrated mills due to unfavourable pulp prices had a negative impact on EBITDA in the second quarter of 2017 compared with the second quarter of 2016.</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Market conditions were stable and favourable during the quarter. The market improved compared with previous quarters for all sack and </a:t>
            </a:r>
            <a:r>
              <a:rPr lang="en-GB" sz="1200" b="0" kern="1200" dirty="0" err="1">
                <a:solidFill>
                  <a:schemeClr val="tx1"/>
                </a:solidFill>
                <a:effectLst/>
                <a:latin typeface="+mn-lt"/>
                <a:ea typeface="+mn-ea"/>
                <a:cs typeface="+mn-cs"/>
              </a:rPr>
              <a:t>kraft</a:t>
            </a:r>
            <a:r>
              <a:rPr lang="en-GB" sz="1200" b="0" kern="1200" dirty="0">
                <a:solidFill>
                  <a:schemeClr val="tx1"/>
                </a:solidFill>
                <a:effectLst/>
                <a:latin typeface="+mn-lt"/>
                <a:ea typeface="+mn-ea"/>
                <a:cs typeface="+mn-cs"/>
              </a:rPr>
              <a:t> papers. Prices in local currency increased slightly for sack papers and remained stable for </a:t>
            </a:r>
            <a:r>
              <a:rPr lang="en-GB" sz="1200" b="0" kern="1200" dirty="0" err="1">
                <a:solidFill>
                  <a:schemeClr val="tx1"/>
                </a:solidFill>
                <a:effectLst/>
                <a:latin typeface="+mn-lt"/>
                <a:ea typeface="+mn-ea"/>
                <a:cs typeface="+mn-cs"/>
              </a:rPr>
              <a:t>kraft</a:t>
            </a:r>
            <a:r>
              <a:rPr lang="en-GB" sz="1200" b="0" kern="1200" dirty="0">
                <a:solidFill>
                  <a:schemeClr val="tx1"/>
                </a:solidFill>
                <a:effectLst/>
                <a:latin typeface="+mn-lt"/>
                <a:ea typeface="+mn-ea"/>
                <a:cs typeface="+mn-cs"/>
              </a:rPr>
              <a:t> papers compared with previous quarters.</a:t>
            </a:r>
          </a:p>
          <a:p>
            <a:endParaRPr lang="sv-SE"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 market for NBSK pulp remained stable and positive in the quarter compared with the previous quarter. Prices were around USD 890 per tonne at the end of the quarter compared with USD 820 at the end of the previous quarter. The price of pulp at the end of the second quarter of 2016 was USD 810 per tonne.</a:t>
            </a:r>
            <a:endParaRPr lang="sv-SE" sz="1200" b="1"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next quarter, overall Packaging Paper sales are expected to be on a par with the second quarter. Kraft and sack paper markets remain solid, with the potential to increase prices in local currency.</a:t>
            </a:r>
            <a:endParaRPr lang="sv-SE" sz="1200"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30</a:t>
            </a:fld>
            <a:endParaRPr lang="sv-SE" dirty="0"/>
          </a:p>
        </p:txBody>
      </p:sp>
    </p:spTree>
    <p:extLst>
      <p:ext uri="{BB962C8B-B14F-4D97-AF65-F5344CB8AC3E}">
        <p14:creationId xmlns:p14="http://schemas.microsoft.com/office/powerpoint/2010/main" val="3608979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Moving</a:t>
            </a:r>
            <a:r>
              <a:rPr lang="en-US" sz="1200" kern="1200" baseline="0" dirty="0">
                <a:solidFill>
                  <a:schemeClr val="tx1"/>
                </a:solidFill>
                <a:effectLst/>
                <a:latin typeface="+mn-lt"/>
                <a:ea typeface="+mn-ea"/>
                <a:cs typeface="+mn-cs"/>
              </a:rPr>
              <a:t> on to Consumer Board where we deliver </a:t>
            </a:r>
            <a:r>
              <a:rPr lang="en-GB" sz="1200" kern="1200" dirty="0">
                <a:solidFill>
                  <a:schemeClr val="tx1"/>
                </a:solidFill>
                <a:effectLst/>
                <a:latin typeface="+mn-lt"/>
                <a:ea typeface="+mn-ea"/>
                <a:cs typeface="+mn-cs"/>
              </a:rPr>
              <a:t>packaging materials in high-quality board made from primary fibre for beverages, food products and various other consumer goods. We focus on </a:t>
            </a:r>
            <a:r>
              <a:rPr lang="sv-SE" sz="1200" b="0" i="0" u="none" strike="noStrike" kern="1200" baseline="0" dirty="0" err="1">
                <a:solidFill>
                  <a:schemeClr val="tx1"/>
                </a:solidFill>
                <a:latin typeface="+mn-lt"/>
                <a:ea typeface="+mn-ea"/>
                <a:cs typeface="+mn-cs"/>
              </a:rPr>
              <a:t>sustainable</a:t>
            </a:r>
            <a:r>
              <a:rPr lang="sv-SE" sz="1200" b="0" i="0" u="none" strike="noStrike" kern="1200" baseline="0" dirty="0">
                <a:solidFill>
                  <a:schemeClr val="tx1"/>
                </a:solidFill>
                <a:latin typeface="+mn-lt"/>
                <a:ea typeface="+mn-ea"/>
                <a:cs typeface="+mn-cs"/>
              </a:rPr>
              <a:t> and profitable </a:t>
            </a:r>
            <a:r>
              <a:rPr lang="sv-SE" sz="1200" b="0" i="0" u="none" strike="noStrike" kern="1200" baseline="0" dirty="0" err="1">
                <a:solidFill>
                  <a:schemeClr val="tx1"/>
                </a:solidFill>
                <a:latin typeface="+mn-lt"/>
                <a:ea typeface="+mn-ea"/>
                <a:cs typeface="+mn-cs"/>
              </a:rPr>
              <a:t>volume</a:t>
            </a:r>
            <a:r>
              <a:rPr lang="sv-S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growth in the key markets with a growth target of 4-5% per year.</a:t>
            </a:r>
            <a:endParaRPr lang="en-US"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31</a:t>
            </a:fld>
            <a:endParaRPr lang="sv-SE" dirty="0"/>
          </a:p>
        </p:txBody>
      </p:sp>
    </p:spTree>
    <p:extLst>
      <p:ext uri="{BB962C8B-B14F-4D97-AF65-F5344CB8AC3E}">
        <p14:creationId xmlns:p14="http://schemas.microsoft.com/office/powerpoint/2010/main" val="845164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dirty="0">
                <a:solidFill>
                  <a:schemeClr val="tx1"/>
                </a:solidFill>
                <a:effectLst/>
                <a:latin typeface="+mn-lt"/>
                <a:ea typeface="+mn-ea"/>
                <a:cs typeface="+mn-cs"/>
              </a:rPr>
              <a:t>Sales and sales volumes increased by 4% compared with the second quarter of 2016. </a:t>
            </a:r>
            <a:endParaRPr lang="sv-SE"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EBITDA rose by 4% compared with the second quarter of 2016. The increase was mainly due to higher sales volumes.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are seeing continued growth across all parts of the Consumer Board business area. The increase is in line with the Group’s growth strategy. Prices in local currency were unchanged compared with the previous quarter.</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Looking ahead, orders for liquid packaging board are expected to remain stable and satisfactory with normal seasonal variations. Orders for </a:t>
            </a:r>
            <a:r>
              <a:rPr lang="en-GB" sz="1200" kern="1200" dirty="0" err="1">
                <a:solidFill>
                  <a:schemeClr val="tx1"/>
                </a:solidFill>
                <a:effectLst/>
                <a:latin typeface="+mn-lt"/>
                <a:ea typeface="+mn-ea"/>
                <a:cs typeface="+mn-cs"/>
              </a:rPr>
              <a:t>cartonboard</a:t>
            </a:r>
            <a:r>
              <a:rPr lang="en-GB" sz="1200" kern="1200" dirty="0">
                <a:solidFill>
                  <a:schemeClr val="tx1"/>
                </a:solidFill>
                <a:effectLst/>
                <a:latin typeface="+mn-lt"/>
                <a:ea typeface="+mn-ea"/>
                <a:cs typeface="+mn-cs"/>
              </a:rPr>
              <a:t> are expected to improve further. </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32</a:t>
            </a:fld>
            <a:endParaRPr lang="sv-SE" dirty="0"/>
          </a:p>
        </p:txBody>
      </p:sp>
    </p:spTree>
    <p:extLst>
      <p:ext uri="{BB962C8B-B14F-4D97-AF65-F5344CB8AC3E}">
        <p14:creationId xmlns:p14="http://schemas.microsoft.com/office/powerpoint/2010/main" val="2835240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In Corrugated solutions</a:t>
            </a:r>
            <a:r>
              <a:rPr lang="en-US" sz="1200" kern="1200" baseline="0" dirty="0">
                <a:solidFill>
                  <a:schemeClr val="tx1"/>
                </a:solidFill>
                <a:effectLst/>
                <a:latin typeface="+mn-lt"/>
                <a:ea typeface="+mn-ea"/>
                <a:cs typeface="+mn-cs"/>
              </a:rPr>
              <a:t> we </a:t>
            </a:r>
            <a:r>
              <a:rPr lang="en-GB" sz="1200" kern="1200" dirty="0">
                <a:solidFill>
                  <a:schemeClr val="tx1"/>
                </a:solidFill>
                <a:effectLst/>
                <a:latin typeface="+mn-lt"/>
                <a:ea typeface="+mn-ea"/>
                <a:cs typeface="+mn-cs"/>
              </a:rPr>
              <a:t>supply materials to corrugated board manufacturers and packaging solutions to brand owners. We achieve</a:t>
            </a:r>
            <a:r>
              <a:rPr lang="en-GB" sz="1200" kern="1200" baseline="0" dirty="0">
                <a:solidFill>
                  <a:schemeClr val="tx1"/>
                </a:solidFill>
                <a:effectLst/>
                <a:latin typeface="+mn-lt"/>
                <a:ea typeface="+mn-ea"/>
                <a:cs typeface="+mn-cs"/>
              </a:rPr>
              <a:t> </a:t>
            </a:r>
            <a:r>
              <a:rPr lang="sv-SE" sz="1200" b="0" i="0" u="none" strike="noStrike" kern="1200" baseline="0" dirty="0" err="1">
                <a:solidFill>
                  <a:schemeClr val="tx1"/>
                </a:solidFill>
                <a:latin typeface="+mn-lt"/>
                <a:ea typeface="+mn-ea"/>
                <a:cs typeface="+mn-cs"/>
              </a:rPr>
              <a:t>sustainable</a:t>
            </a:r>
            <a:r>
              <a:rPr lang="sv-SE" sz="1200" b="0" i="0" u="none" strike="noStrike" kern="1200" baseline="0" dirty="0">
                <a:solidFill>
                  <a:schemeClr val="tx1"/>
                </a:solidFill>
                <a:latin typeface="+mn-lt"/>
                <a:ea typeface="+mn-ea"/>
                <a:cs typeface="+mn-cs"/>
              </a:rPr>
              <a:t> and profitable </a:t>
            </a:r>
            <a:r>
              <a:rPr lang="en-US" sz="1200" b="0" i="0" u="none" strike="noStrike" kern="1200" baseline="0" dirty="0">
                <a:solidFill>
                  <a:schemeClr val="tx1"/>
                </a:solidFill>
                <a:latin typeface="+mn-lt"/>
                <a:ea typeface="+mn-ea"/>
                <a:cs typeface="+mn-cs"/>
              </a:rPr>
              <a:t>growth </a:t>
            </a:r>
            <a:r>
              <a:rPr lang="sv-SE" sz="1200" b="0" i="0" u="none" strike="noStrike" kern="1200" baseline="0" dirty="0" err="1">
                <a:solidFill>
                  <a:schemeClr val="tx1"/>
                </a:solidFill>
                <a:latin typeface="+mn-lt"/>
                <a:ea typeface="+mn-ea"/>
                <a:cs typeface="+mn-cs"/>
              </a:rPr>
              <a:t>through</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value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growth</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without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necessarily</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investing</a:t>
            </a:r>
            <a:r>
              <a:rPr lang="sv-SE" sz="1200" b="0" i="0" u="none" strike="noStrike" kern="1200" baseline="0" dirty="0">
                <a:solidFill>
                  <a:schemeClr val="tx1"/>
                </a:solidFill>
                <a:latin typeface="+mn-lt"/>
                <a:ea typeface="+mn-ea"/>
                <a:cs typeface="+mn-cs"/>
              </a:rPr>
              <a:t> in the existing </a:t>
            </a:r>
            <a:r>
              <a:rPr lang="sv-SE" sz="1200" b="0" i="0" u="none" strike="noStrike" kern="1200" baseline="0" dirty="0" err="1">
                <a:solidFill>
                  <a:schemeClr val="tx1"/>
                </a:solidFill>
                <a:latin typeface="+mn-lt"/>
                <a:ea typeface="+mn-ea"/>
                <a:cs typeface="+mn-cs"/>
              </a:rPr>
              <a:t>production</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capacity</a:t>
            </a:r>
            <a:r>
              <a:rPr lang="sv-SE" sz="1200" b="0" i="0" u="none" strike="noStrike" kern="1200" baseline="0" dirty="0">
                <a:solidFill>
                  <a:schemeClr val="tx1"/>
                </a:solidFill>
                <a:latin typeface="+mn-lt"/>
                <a:ea typeface="+mn-ea"/>
                <a:cs typeface="+mn-cs"/>
              </a:rPr>
              <a:t> for paper. </a:t>
            </a:r>
            <a:r>
              <a:rPr lang="sv-SE" sz="1200" b="0" i="0" u="none" strike="noStrike" kern="1200" baseline="0" dirty="0" err="1">
                <a:solidFill>
                  <a:schemeClr val="tx1"/>
                </a:solidFill>
                <a:latin typeface="+mn-lt"/>
                <a:ea typeface="+mn-ea"/>
                <a:cs typeface="+mn-cs"/>
              </a:rPr>
              <a:t>Our</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growth</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target</a:t>
            </a:r>
            <a:r>
              <a:rPr lang="sv-SE" sz="1200" b="0" i="0" u="none" strike="noStrike" kern="1200" baseline="0" dirty="0">
                <a:solidFill>
                  <a:schemeClr val="tx1"/>
                </a:solidFill>
                <a:latin typeface="+mn-lt"/>
                <a:ea typeface="+mn-ea"/>
                <a:cs typeface="+mn-cs"/>
              </a:rPr>
              <a:t> is 2-4% per </a:t>
            </a:r>
            <a:r>
              <a:rPr lang="sv-SE" sz="1200" b="0" i="0" u="none" strike="noStrike" kern="1200" baseline="0" dirty="0" err="1">
                <a:solidFill>
                  <a:schemeClr val="tx1"/>
                </a:solidFill>
                <a:latin typeface="+mn-lt"/>
                <a:ea typeface="+mn-ea"/>
                <a:cs typeface="+mn-cs"/>
              </a:rPr>
              <a:t>year</a:t>
            </a:r>
            <a:r>
              <a:rPr lang="sv-SE" sz="1200" b="0" i="0" u="none" strike="noStrike" kern="1200" baseline="0" dirty="0">
                <a:solidFill>
                  <a:schemeClr val="tx1"/>
                </a:solidFill>
                <a:latin typeface="+mn-lt"/>
                <a:ea typeface="+mn-ea"/>
                <a:cs typeface="+mn-cs"/>
              </a:rPr>
              <a:t>.</a:t>
            </a:r>
            <a:endParaRPr lang="en-US"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33</a:t>
            </a:fld>
            <a:endParaRPr lang="sv-SE" dirty="0"/>
          </a:p>
        </p:txBody>
      </p:sp>
    </p:spTree>
    <p:extLst>
      <p:ext uri="{BB962C8B-B14F-4D97-AF65-F5344CB8AC3E}">
        <p14:creationId xmlns:p14="http://schemas.microsoft.com/office/powerpoint/2010/main" val="3922846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kern="1200" dirty="0">
                <a:solidFill>
                  <a:schemeClr val="tx1"/>
                </a:solidFill>
                <a:effectLst/>
                <a:latin typeface="+mn-lt"/>
                <a:ea typeface="+mn-ea"/>
                <a:cs typeface="+mn-cs"/>
              </a:rPr>
              <a:t>Net sales rose by 8% compared with the same quarter in 2016 as a result of improved local prices and exchange rates. Managed Packaging showed continued favourable sales growth compared with last year. </a:t>
            </a:r>
            <a:endParaRPr lang="sv-SE"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a:t>
            </a:r>
            <a:endParaRPr lang="sv-SE"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EBITDA increased by 25% compared with the second quarter of 2016, mainly due to lower maintenance shutdown costs as the second quarter of last year was affected by a complete shutdown at </a:t>
            </a:r>
            <a:r>
              <a:rPr lang="en-GB" sz="1200" b="0" kern="1200" dirty="0" err="1">
                <a:solidFill>
                  <a:schemeClr val="tx1"/>
                </a:solidFill>
                <a:effectLst/>
                <a:latin typeface="+mn-lt"/>
                <a:ea typeface="+mn-ea"/>
                <a:cs typeface="+mn-cs"/>
              </a:rPr>
              <a:t>Gruvön</a:t>
            </a:r>
            <a:r>
              <a:rPr lang="en-GB" sz="1200" b="0" kern="1200" dirty="0">
                <a:solidFill>
                  <a:schemeClr val="tx1"/>
                </a:solidFill>
                <a:effectLst/>
                <a:latin typeface="+mn-lt"/>
                <a:ea typeface="+mn-ea"/>
                <a:cs typeface="+mn-cs"/>
              </a:rPr>
              <a:t>, while the year’s maintenance shutdown was divided across both the first and second quarters. The business area was burdened by the full cost of SEK 25 million for the pulp mill breakdown at </a:t>
            </a:r>
            <a:r>
              <a:rPr lang="en-GB" sz="1200" b="0" kern="1200" dirty="0" err="1">
                <a:solidFill>
                  <a:schemeClr val="tx1"/>
                </a:solidFill>
                <a:effectLst/>
                <a:latin typeface="+mn-lt"/>
                <a:ea typeface="+mn-ea"/>
                <a:cs typeface="+mn-cs"/>
              </a:rPr>
              <a:t>Gruvön</a:t>
            </a:r>
            <a:r>
              <a:rPr lang="en-GB" sz="1200" b="0" kern="1200" dirty="0">
                <a:solidFill>
                  <a:schemeClr val="tx1"/>
                </a:solidFill>
                <a:effectLst/>
                <a:latin typeface="+mn-lt"/>
                <a:ea typeface="+mn-ea"/>
                <a:cs typeface="+mn-cs"/>
              </a:rPr>
              <a:t>. </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liner and fluting order books remained strong, with improved price levels in Europe. Managed Packaging delivered further sales growth and saw record-high monthly sales volumes for May and June.  </a:t>
            </a:r>
            <a:endParaRPr lang="sv-SE" sz="1200"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Demand for fluting and liner are expected to remain strong on all markets and there is good potential for continued international expansion and local price increases. Managed Packaging is expected to continue delivering sales growth both through new customers and increased volumes from existing customers. </a:t>
            </a:r>
            <a:endParaRPr lang="sv-SE" sz="1200"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34</a:t>
            </a:fld>
            <a:endParaRPr lang="sv-SE" dirty="0"/>
          </a:p>
        </p:txBody>
      </p:sp>
    </p:spTree>
    <p:extLst>
      <p:ext uri="{BB962C8B-B14F-4D97-AF65-F5344CB8AC3E}">
        <p14:creationId xmlns:p14="http://schemas.microsoft.com/office/powerpoint/2010/main" val="187005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endParaRPr lang="en-GB" sz="1200" kern="1200" baseline="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36</a:t>
            </a:fld>
            <a:endParaRPr lang="sv-SE" dirty="0"/>
          </a:p>
        </p:txBody>
      </p:sp>
    </p:spTree>
    <p:extLst>
      <p:ext uri="{BB962C8B-B14F-4D97-AF65-F5344CB8AC3E}">
        <p14:creationId xmlns:p14="http://schemas.microsoft.com/office/powerpoint/2010/main" val="621787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4" name="Platshållare för bildnummer 3"/>
          <p:cNvSpPr>
            <a:spLocks noGrp="1"/>
          </p:cNvSpPr>
          <p:nvPr>
            <p:ph type="sldNum" sz="quarter" idx="5"/>
          </p:nvPr>
        </p:nvSpPr>
        <p:spPr/>
        <p:txBody>
          <a:bodyPr/>
          <a:lstStyle/>
          <a:p>
            <a:pPr>
              <a:defRPr/>
            </a:pPr>
            <a:fld id="{98DD1006-F455-4C45-9C84-ED4D4D021F85}" type="slidenum">
              <a:rPr lang="sv-SE" smtClean="0"/>
              <a:pPr>
                <a:defRPr/>
              </a:pPr>
              <a:t>3</a:t>
            </a:fld>
            <a:endParaRPr lang="sv-SE"/>
          </a:p>
        </p:txBody>
      </p:sp>
    </p:spTree>
    <p:extLst>
      <p:ext uri="{BB962C8B-B14F-4D97-AF65-F5344CB8AC3E}">
        <p14:creationId xmlns:p14="http://schemas.microsoft.com/office/powerpoint/2010/main" val="1571705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ongoing investments in </a:t>
            </a:r>
            <a:r>
              <a:rPr lang="en-US" sz="1200" kern="1200" dirty="0" err="1">
                <a:solidFill>
                  <a:schemeClr val="tx1"/>
                </a:solidFill>
                <a:effectLst/>
                <a:latin typeface="+mn-lt"/>
                <a:ea typeface="+mn-ea"/>
                <a:cs typeface="+mn-cs"/>
              </a:rPr>
              <a:t>Skärblacka</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Gruvön</a:t>
            </a:r>
            <a:r>
              <a:rPr lang="en-US" sz="1200" kern="1200" dirty="0">
                <a:solidFill>
                  <a:schemeClr val="tx1"/>
                </a:solidFill>
                <a:effectLst/>
                <a:latin typeface="+mn-lt"/>
                <a:ea typeface="+mn-ea"/>
                <a:cs typeface="+mn-cs"/>
              </a:rPr>
              <a:t> continue according to plan. We are glad to see that the start-up of these projects has been successful and that they are well under way. </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Gruvön</a:t>
            </a:r>
            <a:r>
              <a:rPr lang="en-US" sz="1200" kern="1200" dirty="0">
                <a:solidFill>
                  <a:schemeClr val="tx1"/>
                </a:solidFill>
                <a:effectLst/>
                <a:latin typeface="+mn-lt"/>
                <a:ea typeface="+mn-ea"/>
                <a:cs typeface="+mn-cs"/>
              </a:rPr>
              <a:t> is one of the</a:t>
            </a:r>
            <a:r>
              <a:rPr lang="en-US" sz="1200" kern="1200" baseline="0" dirty="0">
                <a:solidFill>
                  <a:schemeClr val="tx1"/>
                </a:solidFill>
                <a:effectLst/>
                <a:latin typeface="+mn-lt"/>
                <a:ea typeface="+mn-ea"/>
                <a:cs typeface="+mn-cs"/>
              </a:rPr>
              <a:t> largest investments in Sweden in recent years and will streamline our production structure. Startup is planned for early 2019 and the machine will be EBITDA positive by 2020. The current paper production at </a:t>
            </a:r>
            <a:r>
              <a:rPr lang="en-US" sz="1200" kern="1200" baseline="0" dirty="0" err="1">
                <a:solidFill>
                  <a:schemeClr val="tx1"/>
                </a:solidFill>
                <a:effectLst/>
                <a:latin typeface="+mn-lt"/>
                <a:ea typeface="+mn-ea"/>
                <a:cs typeface="+mn-cs"/>
              </a:rPr>
              <a:t>Gruvön</a:t>
            </a:r>
            <a:r>
              <a:rPr lang="en-US" sz="1200" kern="1200" baseline="0" dirty="0">
                <a:solidFill>
                  <a:schemeClr val="tx1"/>
                </a:solidFill>
                <a:effectLst/>
                <a:latin typeface="+mn-lt"/>
                <a:ea typeface="+mn-ea"/>
                <a:cs typeface="+mn-cs"/>
              </a:rPr>
              <a:t> will be gradually transferred to other plants during ramp up of the new machine with the aim to offer customers fully satisfactory alternatives. </a:t>
            </a:r>
            <a:r>
              <a:rPr lang="en-US" sz="1200" kern="1200" baseline="0" dirty="0" err="1">
                <a:solidFill>
                  <a:schemeClr val="tx1"/>
                </a:solidFill>
                <a:effectLst/>
                <a:latin typeface="+mn-lt"/>
                <a:ea typeface="+mn-ea"/>
                <a:cs typeface="+mn-cs"/>
              </a:rPr>
              <a:t>Gruvön’s</a:t>
            </a:r>
            <a:r>
              <a:rPr lang="en-US" sz="1200" kern="1200" baseline="0" dirty="0">
                <a:solidFill>
                  <a:schemeClr val="tx1"/>
                </a:solidFill>
                <a:effectLst/>
                <a:latin typeface="+mn-lt"/>
                <a:ea typeface="+mn-ea"/>
                <a:cs typeface="+mn-cs"/>
              </a:rPr>
              <a:t> production of high quality fluting will not be affected by the investment.</a:t>
            </a: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7B14B209-C910-481F-BBA5-074AC5E1DCD9}" type="slidenum">
              <a:rPr lang="sv-SE" smtClean="0"/>
              <a:t>37</a:t>
            </a:fld>
            <a:endParaRPr lang="sv-SE"/>
          </a:p>
        </p:txBody>
      </p:sp>
    </p:spTree>
    <p:extLst>
      <p:ext uri="{BB962C8B-B14F-4D97-AF65-F5344CB8AC3E}">
        <p14:creationId xmlns:p14="http://schemas.microsoft.com/office/powerpoint/2010/main" val="2467854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Primary fibre-based material with high sustainability performance is our core business, but alongside this, our solutions-based offerings are growing rapidly. This is being driven by both demand for a comprehensive offering in which the material is a key component, and by other types of solutions and packaging services.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want to become more informative on the meaning and content of solutions sales. This slide shows the concept definitions with Packaging Solutions, where Managed Packaging is one part, and Systems Solutions, where the </a:t>
            </a:r>
            <a:r>
              <a:rPr lang="en-GB" sz="1200" kern="1200" dirty="0" err="1">
                <a:solidFill>
                  <a:schemeClr val="tx1"/>
                </a:solidFill>
                <a:effectLst/>
                <a:latin typeface="+mn-lt"/>
                <a:ea typeface="+mn-ea"/>
                <a:cs typeface="+mn-cs"/>
              </a:rPr>
              <a:t>Axello</a:t>
            </a:r>
            <a:r>
              <a:rPr lang="en-GB" sz="1200" kern="1200" dirty="0">
                <a:solidFill>
                  <a:schemeClr val="tx1"/>
                </a:solidFill>
                <a:effectLst/>
                <a:latin typeface="+mn-lt"/>
                <a:ea typeface="+mn-ea"/>
                <a:cs typeface="+mn-cs"/>
              </a:rPr>
              <a:t> ZAP is an example.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a teaser, and we will speak more on this as well as the investments in </a:t>
            </a:r>
            <a:r>
              <a:rPr lang="en-GB" sz="1200" kern="1200" dirty="0" err="1">
                <a:solidFill>
                  <a:schemeClr val="tx1"/>
                </a:solidFill>
                <a:effectLst/>
                <a:latin typeface="+mn-lt"/>
                <a:ea typeface="+mn-ea"/>
                <a:cs typeface="+mn-cs"/>
              </a:rPr>
              <a:t>Skärblacka</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Gruvön</a:t>
            </a:r>
            <a:r>
              <a:rPr lang="en-GB" sz="1200" kern="1200" dirty="0">
                <a:solidFill>
                  <a:schemeClr val="tx1"/>
                </a:solidFill>
                <a:effectLst/>
                <a:latin typeface="+mn-lt"/>
                <a:ea typeface="+mn-ea"/>
                <a:cs typeface="+mn-cs"/>
              </a:rPr>
              <a:t> on our CMDs in November.</a:t>
            </a:r>
            <a:endParaRPr lang="sv-SE" dirty="0"/>
          </a:p>
        </p:txBody>
      </p:sp>
      <p:sp>
        <p:nvSpPr>
          <p:cNvPr id="4" name="Slide Number Placeholder 3"/>
          <p:cNvSpPr>
            <a:spLocks noGrp="1"/>
          </p:cNvSpPr>
          <p:nvPr>
            <p:ph type="sldNum" sz="quarter" idx="10"/>
          </p:nvPr>
        </p:nvSpPr>
        <p:spPr/>
        <p:txBody>
          <a:bodyPr/>
          <a:lstStyle/>
          <a:p>
            <a:fld id="{7B14B209-C910-481F-BBA5-074AC5E1DCD9}" type="slidenum">
              <a:rPr lang="sv-SE" smtClean="0"/>
              <a:t>38</a:t>
            </a:fld>
            <a:endParaRPr lang="sv-SE"/>
          </a:p>
        </p:txBody>
      </p:sp>
    </p:spTree>
    <p:extLst>
      <p:ext uri="{BB962C8B-B14F-4D97-AF65-F5344CB8AC3E}">
        <p14:creationId xmlns:p14="http://schemas.microsoft.com/office/powerpoint/2010/main" val="2436020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B14B209-C910-481F-BBA5-074AC5E1DCD9}" type="slidenum">
              <a:rPr lang="sv-SE" smtClean="0"/>
              <a:pPr/>
              <a:t>40</a:t>
            </a:fld>
            <a:endParaRPr lang="sv-SE"/>
          </a:p>
        </p:txBody>
      </p:sp>
    </p:spTree>
    <p:extLst>
      <p:ext uri="{BB962C8B-B14F-4D97-AF65-F5344CB8AC3E}">
        <p14:creationId xmlns:p14="http://schemas.microsoft.com/office/powerpoint/2010/main" val="3355496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1909587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B14B209-C910-481F-BBA5-074AC5E1DCD9}" type="slidenum">
              <a:rPr lang="sv-SE" smtClean="0"/>
              <a:pPr/>
              <a:t>44</a:t>
            </a:fld>
            <a:endParaRPr lang="sv-SE"/>
          </a:p>
        </p:txBody>
      </p:sp>
    </p:spTree>
    <p:extLst>
      <p:ext uri="{BB962C8B-B14F-4D97-AF65-F5344CB8AC3E}">
        <p14:creationId xmlns:p14="http://schemas.microsoft.com/office/powerpoint/2010/main" val="3763817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B14B209-C910-481F-BBA5-074AC5E1DCD9}" type="slidenum">
              <a:rPr lang="sv-SE" smtClean="0"/>
              <a:pPr/>
              <a:t>45</a:t>
            </a:fld>
            <a:endParaRPr lang="sv-SE"/>
          </a:p>
        </p:txBody>
      </p:sp>
    </p:spTree>
    <p:extLst>
      <p:ext uri="{BB962C8B-B14F-4D97-AF65-F5344CB8AC3E}">
        <p14:creationId xmlns:p14="http://schemas.microsoft.com/office/powerpoint/2010/main" val="4048130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B14B209-C910-481F-BBA5-074AC5E1DCD9}" type="slidenum">
              <a:rPr lang="sv-SE" smtClean="0"/>
              <a:pPr/>
              <a:t>46</a:t>
            </a:fld>
            <a:endParaRPr lang="sv-SE"/>
          </a:p>
        </p:txBody>
      </p:sp>
    </p:spTree>
    <p:extLst>
      <p:ext uri="{BB962C8B-B14F-4D97-AF65-F5344CB8AC3E}">
        <p14:creationId xmlns:p14="http://schemas.microsoft.com/office/powerpoint/2010/main" val="1551684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7B14B209-C910-481F-BBA5-074AC5E1DCD9}" type="slidenum">
              <a:rPr lang="sv-SE" smtClean="0"/>
              <a:pPr/>
              <a:t>47</a:t>
            </a:fld>
            <a:endParaRPr lang="sv-SE" dirty="0"/>
          </a:p>
        </p:txBody>
      </p:sp>
    </p:spTree>
    <p:extLst>
      <p:ext uri="{BB962C8B-B14F-4D97-AF65-F5344CB8AC3E}">
        <p14:creationId xmlns:p14="http://schemas.microsoft.com/office/powerpoint/2010/main" val="2882384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076575" y="555625"/>
            <a:ext cx="3686175" cy="2765425"/>
          </a:xfrm>
        </p:spPr>
      </p:sp>
      <p:sp>
        <p:nvSpPr>
          <p:cNvPr id="3" name="Platshållare för anteckningar 2"/>
          <p:cNvSpPr>
            <a:spLocks noGrp="1"/>
          </p:cNvSpPr>
          <p:nvPr>
            <p:ph type="body" idx="1"/>
          </p:nvPr>
        </p:nvSpPr>
        <p:spPr/>
        <p:txBody>
          <a:bodyPr/>
          <a:lstStyle/>
          <a:p>
            <a:pPr marL="0" indent="0">
              <a:buFontTx/>
              <a:buNone/>
            </a:pPr>
            <a:endParaRPr lang="en-GB" noProof="0" dirty="0"/>
          </a:p>
        </p:txBody>
      </p:sp>
      <p:sp>
        <p:nvSpPr>
          <p:cNvPr id="4" name="Platshållare för bildnummer 3"/>
          <p:cNvSpPr>
            <a:spLocks noGrp="1"/>
          </p:cNvSpPr>
          <p:nvPr>
            <p:ph type="sldNum" sz="quarter" idx="10"/>
          </p:nvPr>
        </p:nvSpPr>
        <p:spPr/>
        <p:txBody>
          <a:bodyPr/>
          <a:lstStyle/>
          <a:p>
            <a:fld id="{7B14B209-C910-481F-BBA5-074AC5E1DCD9}" type="slidenum">
              <a:rPr lang="sv-SE" smtClean="0">
                <a:solidFill>
                  <a:prstClr val="black"/>
                </a:solidFill>
                <a:latin typeface="Calibri"/>
              </a:rPr>
              <a:pPr/>
              <a:t>48</a:t>
            </a:fld>
            <a:endParaRPr lang="sv-SE" dirty="0">
              <a:solidFill>
                <a:prstClr val="black"/>
              </a:solidFill>
              <a:latin typeface="Calibri"/>
            </a:endParaRPr>
          </a:p>
        </p:txBody>
      </p:sp>
    </p:spTree>
    <p:extLst>
      <p:ext uri="{BB962C8B-B14F-4D97-AF65-F5344CB8AC3E}">
        <p14:creationId xmlns:p14="http://schemas.microsoft.com/office/powerpoint/2010/main" val="1269453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B14B209-C910-481F-BBA5-074AC5E1DCD9}" type="slidenum">
              <a:rPr lang="sv-SE" smtClean="0"/>
              <a:pPr/>
              <a:t>49</a:t>
            </a:fld>
            <a:endParaRPr lang="sv-SE"/>
          </a:p>
        </p:txBody>
      </p:sp>
    </p:spTree>
    <p:extLst>
      <p:ext uri="{BB962C8B-B14F-4D97-AF65-F5344CB8AC3E}">
        <p14:creationId xmlns:p14="http://schemas.microsoft.com/office/powerpoint/2010/main" val="2868998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sv-SE" baseline="0" dirty="0" smtClean="0"/>
              <a:t>Well-positioned to take advantage of growth opportunities</a:t>
            </a:r>
          </a:p>
          <a:p>
            <a:r>
              <a:rPr lang="en-GB" altLang="sv-SE" baseline="0" dirty="0" smtClean="0"/>
              <a:t>Well-positioned for profitable growth</a:t>
            </a:r>
            <a:endParaRPr lang="en-GB" altLang="sv-SE" dirty="0" smtClean="0"/>
          </a:p>
        </p:txBody>
      </p:sp>
      <p:sp>
        <p:nvSpPr>
          <p:cNvPr id="50180"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889" indent="-285726" eaLnBrk="0" hangingPunct="0">
              <a:spcBef>
                <a:spcPct val="30000"/>
              </a:spcBef>
              <a:defRPr sz="1200">
                <a:solidFill>
                  <a:schemeClr val="tx1"/>
                </a:solidFill>
                <a:latin typeface="Arial" pitchFamily="34" charset="0"/>
              </a:defRPr>
            </a:lvl2pPr>
            <a:lvl3pPr marL="1142907" indent="-228581" eaLnBrk="0" hangingPunct="0">
              <a:spcBef>
                <a:spcPct val="30000"/>
              </a:spcBef>
              <a:defRPr sz="1200">
                <a:solidFill>
                  <a:schemeClr val="tx1"/>
                </a:solidFill>
                <a:latin typeface="Arial" pitchFamily="34" charset="0"/>
              </a:defRPr>
            </a:lvl3pPr>
            <a:lvl4pPr marL="1600070" indent="-228581" eaLnBrk="0" hangingPunct="0">
              <a:spcBef>
                <a:spcPct val="30000"/>
              </a:spcBef>
              <a:defRPr sz="1200">
                <a:solidFill>
                  <a:schemeClr val="tx1"/>
                </a:solidFill>
                <a:latin typeface="Arial" pitchFamily="34" charset="0"/>
              </a:defRPr>
            </a:lvl4pPr>
            <a:lvl5pPr marL="2057232" indent="-228581" eaLnBrk="0" hangingPunct="0">
              <a:spcBef>
                <a:spcPct val="30000"/>
              </a:spcBef>
              <a:defRPr sz="1200">
                <a:solidFill>
                  <a:schemeClr val="tx1"/>
                </a:solidFill>
                <a:latin typeface="Arial" pitchFamily="34" charset="0"/>
              </a:defRPr>
            </a:lvl5pPr>
            <a:lvl6pPr marL="2514395" indent="-228581" eaLnBrk="0" fontAlgn="base" hangingPunct="0">
              <a:spcBef>
                <a:spcPct val="30000"/>
              </a:spcBef>
              <a:spcAft>
                <a:spcPct val="0"/>
              </a:spcAft>
              <a:defRPr sz="1200">
                <a:solidFill>
                  <a:schemeClr val="tx1"/>
                </a:solidFill>
                <a:latin typeface="Arial" pitchFamily="34" charset="0"/>
              </a:defRPr>
            </a:lvl6pPr>
            <a:lvl7pPr marL="2971559" indent="-228581" eaLnBrk="0" fontAlgn="base" hangingPunct="0">
              <a:spcBef>
                <a:spcPct val="30000"/>
              </a:spcBef>
              <a:spcAft>
                <a:spcPct val="0"/>
              </a:spcAft>
              <a:defRPr sz="1200">
                <a:solidFill>
                  <a:schemeClr val="tx1"/>
                </a:solidFill>
                <a:latin typeface="Arial" pitchFamily="34" charset="0"/>
              </a:defRPr>
            </a:lvl7pPr>
            <a:lvl8pPr marL="3428722" indent="-228581" eaLnBrk="0" fontAlgn="base" hangingPunct="0">
              <a:spcBef>
                <a:spcPct val="30000"/>
              </a:spcBef>
              <a:spcAft>
                <a:spcPct val="0"/>
              </a:spcAft>
              <a:defRPr sz="1200">
                <a:solidFill>
                  <a:schemeClr val="tx1"/>
                </a:solidFill>
                <a:latin typeface="Arial" pitchFamily="34" charset="0"/>
              </a:defRPr>
            </a:lvl8pPr>
            <a:lvl9pPr marL="3885884" indent="-228581"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D953E15-B4AF-4CF7-8DF1-A1D4BCBC4E2B}" type="slidenum">
              <a:rPr lang="sv-SE" altLang="sv-SE" smtClean="0"/>
              <a:pPr eaLnBrk="1" hangingPunct="1">
                <a:spcBef>
                  <a:spcPct val="0"/>
                </a:spcBef>
              </a:pPr>
              <a:t>4</a:t>
            </a:fld>
            <a:endParaRPr lang="sv-SE" altLang="sv-SE" dirty="0" smtClean="0"/>
          </a:p>
        </p:txBody>
      </p:sp>
    </p:spTree>
    <p:extLst>
      <p:ext uri="{BB962C8B-B14F-4D97-AF65-F5344CB8AC3E}">
        <p14:creationId xmlns:p14="http://schemas.microsoft.com/office/powerpoint/2010/main" val="1617676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14B209-C910-481F-BBA5-074AC5E1DCD9}" type="slidenum">
              <a:rPr lang="sv-SE" smtClean="0"/>
              <a:t>50</a:t>
            </a:fld>
            <a:endParaRPr lang="sv-SE" dirty="0"/>
          </a:p>
        </p:txBody>
      </p:sp>
    </p:spTree>
    <p:extLst>
      <p:ext uri="{BB962C8B-B14F-4D97-AF65-F5344CB8AC3E}">
        <p14:creationId xmlns:p14="http://schemas.microsoft.com/office/powerpoint/2010/main" val="277700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076575" y="555625"/>
            <a:ext cx="3686175" cy="2765425"/>
          </a:xfrm>
        </p:spPr>
      </p:sp>
      <p:sp>
        <p:nvSpPr>
          <p:cNvPr id="3" name="Platshållare för anteckningar 2"/>
          <p:cNvSpPr>
            <a:spLocks noGrp="1"/>
          </p:cNvSpPr>
          <p:nvPr>
            <p:ph type="body" idx="1"/>
          </p:nvPr>
        </p:nvSpPr>
        <p:spPr/>
        <p:txBody>
          <a:bodyPr/>
          <a:lstStyle/>
          <a:p>
            <a:endParaRPr lang="sv-SE" b="1" dirty="0"/>
          </a:p>
        </p:txBody>
      </p:sp>
      <p:sp>
        <p:nvSpPr>
          <p:cNvPr id="4" name="Platshållare för bildnummer 3"/>
          <p:cNvSpPr>
            <a:spLocks noGrp="1"/>
          </p:cNvSpPr>
          <p:nvPr>
            <p:ph type="sldNum" sz="quarter" idx="10"/>
          </p:nvPr>
        </p:nvSpPr>
        <p:spPr/>
        <p:txBody>
          <a:bodyPr/>
          <a:lstStyle/>
          <a:p>
            <a:pPr>
              <a:defRPr/>
            </a:pPr>
            <a:fld id="{ED2CC3A8-F050-45B1-AEBE-C9D819B6E530}" type="slidenum">
              <a:rPr lang="en-US" smtClean="0"/>
              <a:pPr>
                <a:defRPr/>
              </a:pPr>
              <a:t>7</a:t>
            </a:fld>
            <a:endParaRPr lang="en-US"/>
          </a:p>
        </p:txBody>
      </p:sp>
    </p:spTree>
    <p:extLst>
      <p:ext uri="{BB962C8B-B14F-4D97-AF65-F5344CB8AC3E}">
        <p14:creationId xmlns:p14="http://schemas.microsoft.com/office/powerpoint/2010/main" val="2107447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076575" y="555625"/>
            <a:ext cx="3686175" cy="2765425"/>
          </a:xfrm>
        </p:spPr>
      </p:sp>
      <p:sp>
        <p:nvSpPr>
          <p:cNvPr id="3" name="Platshållare för anteckningar 2"/>
          <p:cNvSpPr>
            <a:spLocks noGrp="1"/>
          </p:cNvSpPr>
          <p:nvPr>
            <p:ph type="body" idx="1"/>
          </p:nvPr>
        </p:nvSpPr>
        <p:spPr/>
        <p:txBody>
          <a:bodyPr/>
          <a:lstStyle/>
          <a:p>
            <a:endParaRPr lang="sv-SE" baseline="0" dirty="0" smtClean="0"/>
          </a:p>
        </p:txBody>
      </p:sp>
      <p:sp>
        <p:nvSpPr>
          <p:cNvPr id="4" name="Platshållare för bildnummer 3"/>
          <p:cNvSpPr>
            <a:spLocks noGrp="1"/>
          </p:cNvSpPr>
          <p:nvPr>
            <p:ph type="sldNum" sz="quarter" idx="10"/>
          </p:nvPr>
        </p:nvSpPr>
        <p:spPr/>
        <p:txBody>
          <a:bodyPr/>
          <a:lstStyle/>
          <a:p>
            <a:pPr>
              <a:defRPr/>
            </a:pPr>
            <a:fld id="{ED2CC3A8-F050-45B1-AEBE-C9D819B6E530}" type="slidenum">
              <a:rPr lang="en-US" smtClean="0"/>
              <a:pPr>
                <a:defRPr/>
              </a:pPr>
              <a:t>9</a:t>
            </a:fld>
            <a:endParaRPr lang="en-US"/>
          </a:p>
        </p:txBody>
      </p:sp>
    </p:spTree>
    <p:extLst>
      <p:ext uri="{BB962C8B-B14F-4D97-AF65-F5344CB8AC3E}">
        <p14:creationId xmlns:p14="http://schemas.microsoft.com/office/powerpoint/2010/main" val="673133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7B14B209-C910-481F-BBA5-074AC5E1DCD9}" type="slidenum">
              <a:rPr lang="sv-SE" smtClean="0"/>
              <a:t>10</a:t>
            </a:fld>
            <a:endParaRPr lang="sv-SE"/>
          </a:p>
        </p:txBody>
      </p:sp>
    </p:spTree>
    <p:extLst>
      <p:ext uri="{BB962C8B-B14F-4D97-AF65-F5344CB8AC3E}">
        <p14:creationId xmlns:p14="http://schemas.microsoft.com/office/powerpoint/2010/main" val="1126556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smtClean="0"/>
              <a:t>Current paper production at </a:t>
            </a:r>
            <a:r>
              <a:rPr lang="en-GB" dirty="0" err="1" smtClean="0"/>
              <a:t>Gruvön</a:t>
            </a:r>
            <a:r>
              <a:rPr lang="en-GB" dirty="0" smtClean="0"/>
              <a:t> will gradually be transferred to other plants within the company during ramp up of the new board machine, with the aim of offering customers fully satisfactory alternatives</a:t>
            </a:r>
            <a:r>
              <a:rPr lang="sv-SE" dirty="0" smtClean="0"/>
              <a:t/>
            </a:r>
            <a:br>
              <a:rPr lang="sv-SE" dirty="0" smtClean="0"/>
            </a:br>
            <a:endParaRPr lang="sv-SE" dirty="0" smtClean="0"/>
          </a:p>
          <a:p>
            <a:r>
              <a:rPr lang="en-GB" dirty="0" err="1" smtClean="0"/>
              <a:t>Gruvön’s</a:t>
            </a:r>
            <a:r>
              <a:rPr lang="en-GB" dirty="0" smtClean="0"/>
              <a:t> production of high quality fluting will not be affected by the investment</a:t>
            </a:r>
            <a:endParaRPr lang="sv-SE" dirty="0" smtClean="0"/>
          </a:p>
          <a:p>
            <a:endParaRPr lang="sv-SE" dirty="0"/>
          </a:p>
        </p:txBody>
      </p:sp>
      <p:sp>
        <p:nvSpPr>
          <p:cNvPr id="4" name="Platshållare för bildnummer 3"/>
          <p:cNvSpPr>
            <a:spLocks noGrp="1"/>
          </p:cNvSpPr>
          <p:nvPr>
            <p:ph type="sldNum" sz="quarter" idx="10"/>
          </p:nvPr>
        </p:nvSpPr>
        <p:spPr/>
        <p:txBody>
          <a:bodyPr/>
          <a:lstStyle/>
          <a:p>
            <a:fld id="{7B14B209-C910-481F-BBA5-074AC5E1DCD9}" type="slidenum">
              <a:rPr lang="sv-SE" smtClean="0"/>
              <a:pPr/>
              <a:t>11</a:t>
            </a:fld>
            <a:endParaRPr lang="sv-SE"/>
          </a:p>
        </p:txBody>
      </p:sp>
    </p:spTree>
    <p:extLst>
      <p:ext uri="{BB962C8B-B14F-4D97-AF65-F5344CB8AC3E}">
        <p14:creationId xmlns:p14="http://schemas.microsoft.com/office/powerpoint/2010/main" val="330204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B14B209-C910-481F-BBA5-074AC5E1DCD9}" type="slidenum">
              <a:rPr lang="sv-SE" smtClean="0"/>
              <a:pPr/>
              <a:t>12</a:t>
            </a:fld>
            <a:endParaRPr lang="sv-SE"/>
          </a:p>
        </p:txBody>
      </p:sp>
    </p:spTree>
    <p:extLst>
      <p:ext uri="{BB962C8B-B14F-4D97-AF65-F5344CB8AC3E}">
        <p14:creationId xmlns:p14="http://schemas.microsoft.com/office/powerpoint/2010/main" val="1106854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irst Slide">
    <p:spTree>
      <p:nvGrpSpPr>
        <p:cNvPr id="1" name=""/>
        <p:cNvGrpSpPr/>
        <p:nvPr/>
      </p:nvGrpSpPr>
      <p:grpSpPr>
        <a:xfrm>
          <a:off x="0" y="0"/>
          <a:ext cx="0" cy="0"/>
          <a:chOff x="0" y="0"/>
          <a:chExt cx="0" cy="0"/>
        </a:xfrm>
      </p:grpSpPr>
      <p:sp>
        <p:nvSpPr>
          <p:cNvPr id="2" name="Heading"/>
          <p:cNvSpPr>
            <a:spLocks noGrp="1"/>
          </p:cNvSpPr>
          <p:nvPr>
            <p:ph type="ctrTitle"/>
          </p:nvPr>
        </p:nvSpPr>
        <p:spPr>
          <a:xfrm>
            <a:off x="539551" y="4820400"/>
            <a:ext cx="7406175" cy="768839"/>
          </a:xfrm>
          <a:noFill/>
        </p:spPr>
        <p:txBody>
          <a:bodyPr lIns="0" tIns="36000" rIns="72000" bIns="0" anchor="b">
            <a:noAutofit/>
          </a:bodyPr>
          <a:lstStyle>
            <a:lvl1pPr>
              <a:defRPr>
                <a:solidFill>
                  <a:schemeClr val="tx2"/>
                </a:solidFill>
              </a:defRPr>
            </a:lvl1pPr>
          </a:lstStyle>
          <a:p>
            <a:r>
              <a:rPr lang="en-US" smtClean="0"/>
              <a:t>Click to edit Master title style</a:t>
            </a:r>
            <a:endParaRPr lang="sv-SE"/>
          </a:p>
        </p:txBody>
      </p:sp>
      <p:sp>
        <p:nvSpPr>
          <p:cNvPr id="3" name="Subheading"/>
          <p:cNvSpPr>
            <a:spLocks noGrp="1"/>
          </p:cNvSpPr>
          <p:nvPr>
            <p:ph type="subTitle" idx="1"/>
          </p:nvPr>
        </p:nvSpPr>
        <p:spPr>
          <a:xfrm>
            <a:off x="539552" y="5551632"/>
            <a:ext cx="7406175" cy="424574"/>
          </a:xfrm>
          <a:noFill/>
        </p:spPr>
        <p:txBody>
          <a:bodyPr lIns="0" rIns="72000" bIns="0" anchor="t">
            <a:noAutofit/>
          </a:bodyPr>
          <a:lstStyle>
            <a:lvl1pPr marL="0" indent="0" algn="l">
              <a:spcBef>
                <a:spcPts val="0"/>
              </a:spcBef>
              <a:buNone/>
              <a:defRPr sz="2400" i="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smtClean="0"/>
          </a:p>
        </p:txBody>
      </p:sp>
      <p:sp>
        <p:nvSpPr>
          <p:cNvPr id="5" name="Date"/>
          <p:cNvSpPr>
            <a:spLocks noGrp="1"/>
          </p:cNvSpPr>
          <p:nvPr>
            <p:ph type="body" sz="quarter" idx="21" hasCustomPrompt="1"/>
          </p:nvPr>
        </p:nvSpPr>
        <p:spPr>
          <a:xfrm>
            <a:off x="540028" y="5954749"/>
            <a:ext cx="1019262" cy="288000"/>
          </a:xfrm>
          <a:noFill/>
          <a:ln>
            <a:noFill/>
          </a:ln>
        </p:spPr>
        <p:txBody>
          <a:bodyPr lIns="0" tIns="36000" rIns="36000" bIns="36000" anchor="t">
            <a:normAutofit/>
          </a:bodyPr>
          <a:lstStyle>
            <a:lvl1pPr marL="0" indent="0">
              <a:buFontTx/>
              <a:buNone/>
              <a:defRPr sz="14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yyyy-mm-dd</a:t>
            </a:r>
          </a:p>
        </p:txBody>
      </p:sp>
      <p:sp>
        <p:nvSpPr>
          <p:cNvPr id="7" name="Name"/>
          <p:cNvSpPr>
            <a:spLocks noGrp="1"/>
          </p:cNvSpPr>
          <p:nvPr>
            <p:ph type="body" sz="quarter" idx="20" hasCustomPrompt="1"/>
          </p:nvPr>
        </p:nvSpPr>
        <p:spPr>
          <a:xfrm>
            <a:off x="1673525" y="5954749"/>
            <a:ext cx="6274225" cy="288000"/>
          </a:xfrm>
          <a:noFill/>
        </p:spPr>
        <p:txBody>
          <a:bodyPr lIns="0" tIns="36000" rIns="36000" bIns="0" anchor="t">
            <a:noAutofit/>
          </a:bodyPr>
          <a:lstStyle>
            <a:lvl1pPr marL="0" indent="0">
              <a:buFontTx/>
              <a:buNone/>
              <a:defRPr sz="14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Name</a:t>
            </a:r>
          </a:p>
        </p:txBody>
      </p:sp>
      <p:sp>
        <p:nvSpPr>
          <p:cNvPr id="10" name="Slide Number Placeholder"/>
          <p:cNvSpPr>
            <a:spLocks noGrp="1"/>
          </p:cNvSpPr>
          <p:nvPr>
            <p:ph type="sldNum" sz="quarter" idx="16"/>
          </p:nvPr>
        </p:nvSpPr>
        <p:spPr/>
        <p:txBody>
          <a:bodyPr/>
          <a:lstStyle/>
          <a:p>
            <a:fld id="{9E4FE655-A398-48B5-8790-4515CCC5A856}" type="slidenum">
              <a:rPr lang="sv-SE" smtClean="0"/>
              <a:pPr/>
              <a:t>‹#›</a:t>
            </a:fld>
            <a:endParaRPr lang="sv-SE"/>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262109"/>
            <a:ext cx="1584176" cy="381928"/>
          </a:xfrm>
          <a:prstGeom prst="rect">
            <a:avLst/>
          </a:prstGeom>
        </p:spPr>
      </p:pic>
      <p:cxnSp>
        <p:nvCxnSpPr>
          <p:cNvPr id="8" name="Straight Connector 7"/>
          <p:cNvCxnSpPr/>
          <p:nvPr userDrawn="1"/>
        </p:nvCxnSpPr>
        <p:spPr>
          <a:xfrm>
            <a:off x="1548139" y="6017712"/>
            <a:ext cx="0" cy="180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Rak 4"/>
          <p:cNvCxnSpPr/>
          <p:nvPr userDrawn="1"/>
        </p:nvCxnSpPr>
        <p:spPr>
          <a:xfrm>
            <a:off x="4652475" y="853646"/>
            <a:ext cx="0" cy="4176464"/>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423" y="980728"/>
            <a:ext cx="8357280" cy="3889166"/>
          </a:xfrm>
          <a:prstGeom prst="rect">
            <a:avLst/>
          </a:prstGeom>
        </p:spPr>
      </p:pic>
    </p:spTree>
    <p:extLst>
      <p:ext uri="{BB962C8B-B14F-4D97-AF65-F5344CB8AC3E}">
        <p14:creationId xmlns:p14="http://schemas.microsoft.com/office/powerpoint/2010/main" val="86273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en-US" smtClean="0"/>
              <a:t>Click to edit Master title style</a:t>
            </a:r>
            <a:endParaRPr lang="sv-SE"/>
          </a:p>
        </p:txBody>
      </p:sp>
      <p:sp>
        <p:nvSpPr>
          <p:cNvPr id="10" name="Subheading"/>
          <p:cNvSpPr>
            <a:spLocks noGrp="1"/>
          </p:cNvSpPr>
          <p:nvPr>
            <p:ph type="body" sz="quarter" idx="13"/>
          </p:nvPr>
        </p:nvSpPr>
        <p:spPr>
          <a:xfrm>
            <a:off x="539750" y="1412776"/>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3" name="Text"/>
          <p:cNvSpPr>
            <a:spLocks noGrp="1"/>
          </p:cNvSpPr>
          <p:nvPr>
            <p:ph sz="quarter" idx="22"/>
          </p:nvPr>
        </p:nvSpPr>
        <p:spPr>
          <a:xfrm>
            <a:off x="539750" y="2514600"/>
            <a:ext cx="8269715" cy="17986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icture 1"/>
          <p:cNvSpPr>
            <a:spLocks noGrp="1"/>
          </p:cNvSpPr>
          <p:nvPr>
            <p:ph type="pic" sz="quarter" idx="15"/>
          </p:nvPr>
        </p:nvSpPr>
        <p:spPr>
          <a:xfrm>
            <a:off x="544727" y="4469092"/>
            <a:ext cx="3955265" cy="1780593"/>
          </a:xfrm>
        </p:spPr>
        <p:txBody>
          <a:bodyPr/>
          <a:lstStyle/>
          <a:p>
            <a:r>
              <a:rPr lang="en-US" smtClean="0"/>
              <a:t>Click icon to add picture</a:t>
            </a:r>
            <a:endParaRPr lang="sv-SE" dirty="0"/>
          </a:p>
        </p:txBody>
      </p:sp>
      <p:sp>
        <p:nvSpPr>
          <p:cNvPr id="9" name="Picture 2"/>
          <p:cNvSpPr>
            <a:spLocks noGrp="1"/>
          </p:cNvSpPr>
          <p:nvPr>
            <p:ph type="pic" sz="quarter" idx="16"/>
          </p:nvPr>
        </p:nvSpPr>
        <p:spPr>
          <a:xfrm>
            <a:off x="4850780" y="4469052"/>
            <a:ext cx="3958323" cy="1780593"/>
          </a:xfrm>
        </p:spPr>
        <p:txBody>
          <a:bodyPr/>
          <a:lstStyle/>
          <a:p>
            <a:r>
              <a:rPr lang="en-US" smtClean="0"/>
              <a:t>Click icon to add picture</a:t>
            </a:r>
            <a:endParaRPr lang="sv-SE"/>
          </a:p>
        </p:txBody>
      </p:sp>
      <p:sp>
        <p:nvSpPr>
          <p:cNvPr id="6" name="Footer Placeholder 5"/>
          <p:cNvSpPr>
            <a:spLocks noGrp="1"/>
          </p:cNvSpPr>
          <p:nvPr>
            <p:ph type="ftr" sz="quarter" idx="20"/>
          </p:nvPr>
        </p:nvSpPr>
        <p:spPr/>
        <p:txBody>
          <a:bodyPr/>
          <a:lstStyle/>
          <a:p>
            <a:endParaRPr lang="sv-SE"/>
          </a:p>
        </p:txBody>
      </p:sp>
      <p:sp>
        <p:nvSpPr>
          <p:cNvPr id="5" name="Date Placeholder 4"/>
          <p:cNvSpPr>
            <a:spLocks noGrp="1"/>
          </p:cNvSpPr>
          <p:nvPr>
            <p:ph type="dt" sz="half" idx="19"/>
          </p:nvPr>
        </p:nvSpPr>
        <p:spPr/>
        <p:txBody>
          <a:bodyPr/>
          <a:lstStyle/>
          <a:p>
            <a:fld id="{91A84E56-3601-41A9-B2AD-F3CCF1D081C6}" type="datetime1">
              <a:rPr lang="sv-SE" smtClean="0"/>
              <a:pPr/>
              <a:t>2017-09-07</a:t>
            </a:fld>
            <a:endParaRPr lang="sv-SE"/>
          </a:p>
        </p:txBody>
      </p:sp>
      <p:sp>
        <p:nvSpPr>
          <p:cNvPr id="7" name="Slide Number Placeholder 6"/>
          <p:cNvSpPr>
            <a:spLocks noGrp="1"/>
          </p:cNvSpPr>
          <p:nvPr>
            <p:ph type="sldNum" sz="quarter" idx="21"/>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3883221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en-US" smtClean="0"/>
              <a:t>Click to edit Master title style</a:t>
            </a:r>
            <a:endParaRPr lang="sv-SE"/>
          </a:p>
        </p:txBody>
      </p:sp>
      <p:sp>
        <p:nvSpPr>
          <p:cNvPr id="10" name="Subheading"/>
          <p:cNvSpPr>
            <a:spLocks noGrp="1"/>
          </p:cNvSpPr>
          <p:nvPr>
            <p:ph type="body" sz="quarter" idx="13"/>
          </p:nvPr>
        </p:nvSpPr>
        <p:spPr>
          <a:xfrm>
            <a:off x="539750" y="1412776"/>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6" name="Footer Placeholder 5"/>
          <p:cNvSpPr>
            <a:spLocks noGrp="1"/>
          </p:cNvSpPr>
          <p:nvPr>
            <p:ph type="ftr" sz="quarter" idx="20"/>
          </p:nvPr>
        </p:nvSpPr>
        <p:spPr/>
        <p:txBody>
          <a:bodyPr/>
          <a:lstStyle/>
          <a:p>
            <a:endParaRPr lang="sv-SE"/>
          </a:p>
        </p:txBody>
      </p:sp>
      <p:sp>
        <p:nvSpPr>
          <p:cNvPr id="5" name="Date Placeholder 4"/>
          <p:cNvSpPr>
            <a:spLocks noGrp="1"/>
          </p:cNvSpPr>
          <p:nvPr>
            <p:ph type="dt" sz="half" idx="19"/>
          </p:nvPr>
        </p:nvSpPr>
        <p:spPr/>
        <p:txBody>
          <a:bodyPr/>
          <a:lstStyle/>
          <a:p>
            <a:fld id="{0EED6DA0-C70E-4FC9-B355-647263A40438}" type="datetime1">
              <a:rPr lang="sv-SE" smtClean="0"/>
              <a:pPr/>
              <a:t>2017-09-07</a:t>
            </a:fld>
            <a:endParaRPr lang="sv-SE"/>
          </a:p>
        </p:txBody>
      </p:sp>
      <p:sp>
        <p:nvSpPr>
          <p:cNvPr id="7" name="Slide Number Placeholder 6"/>
          <p:cNvSpPr>
            <a:spLocks noGrp="1"/>
          </p:cNvSpPr>
          <p:nvPr>
            <p:ph type="sldNum" sz="quarter" idx="21"/>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699351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sv-SE"/>
          </a:p>
        </p:txBody>
      </p:sp>
      <p:sp>
        <p:nvSpPr>
          <p:cNvPr id="2" name="Date Placeholder 1"/>
          <p:cNvSpPr>
            <a:spLocks noGrp="1"/>
          </p:cNvSpPr>
          <p:nvPr>
            <p:ph type="dt" sz="half" idx="10"/>
          </p:nvPr>
        </p:nvSpPr>
        <p:spPr/>
        <p:txBody>
          <a:bodyPr/>
          <a:lstStyle/>
          <a:p>
            <a:fld id="{15695197-EE1D-4990-BF00-611682230D0D}" type="datetime1">
              <a:rPr lang="sv-SE" smtClean="0"/>
              <a:pPr/>
              <a:t>2017-09-07</a:t>
            </a:fld>
            <a:endParaRPr lang="sv-SE"/>
          </a:p>
        </p:txBody>
      </p:sp>
      <p:sp>
        <p:nvSpPr>
          <p:cNvPr id="4" name="Slide Number Placeholder 3"/>
          <p:cNvSpPr>
            <a:spLocks noGrp="1"/>
          </p:cNvSpPr>
          <p:nvPr>
            <p:ph type="sldNum" sz="quarter" idx="12"/>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56913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05982"/>
            <a:ext cx="8460432" cy="3153434"/>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277007" y="1700808"/>
            <a:ext cx="6462329" cy="1686910"/>
          </a:xfrm>
          <a:prstGeom prst="rect">
            <a:avLst/>
          </a:prstGeom>
        </p:spPr>
      </p:pic>
      <p:sp>
        <p:nvSpPr>
          <p:cNvPr id="10" name="Date Placeholder 9"/>
          <p:cNvSpPr>
            <a:spLocks noGrp="1"/>
          </p:cNvSpPr>
          <p:nvPr>
            <p:ph type="dt" sz="half" idx="10"/>
          </p:nvPr>
        </p:nvSpPr>
        <p:spPr/>
        <p:txBody>
          <a:bodyPr/>
          <a:lstStyle/>
          <a:p>
            <a:fld id="{67AF47A8-68AC-48C8-A345-E9CDCEA341B8}" type="datetime1">
              <a:rPr lang="sv-SE" smtClean="0"/>
              <a:pPr/>
              <a:t>2017-09-07</a:t>
            </a:fld>
            <a:endParaRPr lang="sv-SE"/>
          </a:p>
        </p:txBody>
      </p:sp>
      <p:sp>
        <p:nvSpPr>
          <p:cNvPr id="15" name="Slide Number Placeholder 14"/>
          <p:cNvSpPr>
            <a:spLocks noGrp="1"/>
          </p:cNvSpPr>
          <p:nvPr>
            <p:ph type="sldNum" sz="quarter" idx="12"/>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33701200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1108075"/>
            <a:ext cx="8269288" cy="358775"/>
          </a:xfrm>
        </p:spPr>
        <p:txBody>
          <a:bodyPr/>
          <a:lstStyle/>
          <a:p>
            <a:r>
              <a:rPr lang="en-US" smtClean="0"/>
              <a:t>Click to edit Master title style</a:t>
            </a:r>
            <a:endParaRPr lang="en-US"/>
          </a:p>
        </p:txBody>
      </p:sp>
      <p:sp>
        <p:nvSpPr>
          <p:cNvPr id="3" name="Content Placeholder 2"/>
          <p:cNvSpPr>
            <a:spLocks noGrp="1"/>
          </p:cNvSpPr>
          <p:nvPr>
            <p:ph idx="1"/>
          </p:nvPr>
        </p:nvSpPr>
        <p:spPr>
          <a:xfrm>
            <a:off x="539750" y="2514600"/>
            <a:ext cx="8269288" cy="3419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p:cNvSpPr>
            <a:spLocks noGrp="1"/>
          </p:cNvSpPr>
          <p:nvPr>
            <p:ph type="ftr" sz="quarter" idx="10"/>
          </p:nvPr>
        </p:nvSpPr>
        <p:spPr/>
        <p:txBody>
          <a:bodyPr/>
          <a:lstStyle>
            <a:lvl1pPr>
              <a:defRPr/>
            </a:lvl1pPr>
          </a:lstStyle>
          <a:p>
            <a:pPr>
              <a:defRPr/>
            </a:pPr>
            <a:endParaRPr lang="en-GB"/>
          </a:p>
        </p:txBody>
      </p:sp>
      <p:sp>
        <p:nvSpPr>
          <p:cNvPr id="5" name="Date Placeholder"/>
          <p:cNvSpPr>
            <a:spLocks noGrp="1"/>
          </p:cNvSpPr>
          <p:nvPr>
            <p:ph type="dt" sz="half" idx="11"/>
          </p:nvPr>
        </p:nvSpPr>
        <p:spPr/>
        <p:txBody>
          <a:bodyPr/>
          <a:lstStyle>
            <a:lvl1pPr>
              <a:defRPr/>
            </a:lvl1pPr>
          </a:lstStyle>
          <a:p>
            <a:pPr>
              <a:defRPr/>
            </a:pPr>
            <a:fld id="{C861BF16-66CA-426E-A28B-655D28819283}" type="datetime1">
              <a:rPr lang="sv-SE"/>
              <a:pPr>
                <a:defRPr/>
              </a:pPr>
              <a:t>2017-09-07</a:t>
            </a:fld>
            <a:endParaRPr lang="sv-SE"/>
          </a:p>
        </p:txBody>
      </p:sp>
      <p:sp>
        <p:nvSpPr>
          <p:cNvPr id="6" name="Slide Number Placeholder"/>
          <p:cNvSpPr>
            <a:spLocks noGrp="1"/>
          </p:cNvSpPr>
          <p:nvPr>
            <p:ph type="sldNum" sz="quarter" idx="12"/>
          </p:nvPr>
        </p:nvSpPr>
        <p:spPr/>
        <p:txBody>
          <a:bodyPr/>
          <a:lstStyle>
            <a:lvl1pPr>
              <a:defRPr/>
            </a:lvl1pPr>
          </a:lstStyle>
          <a:p>
            <a:pPr>
              <a:defRPr/>
            </a:pPr>
            <a:fld id="{CD9F1196-AC56-42C6-A4E8-3E1E76AF4ED9}" type="slidenum">
              <a:rPr lang="sv-SE"/>
              <a:pPr>
                <a:defRPr/>
              </a:pPr>
              <a:t>‹#›</a:t>
            </a:fld>
            <a:endParaRPr lang="sv-SE"/>
          </a:p>
        </p:txBody>
      </p:sp>
    </p:spTree>
    <p:extLst>
      <p:ext uri="{BB962C8B-B14F-4D97-AF65-F5344CB8AC3E}">
        <p14:creationId xmlns:p14="http://schemas.microsoft.com/office/powerpoint/2010/main" val="737221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1_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539750" y="1108075"/>
            <a:ext cx="8269288" cy="358775"/>
          </a:xfrm>
        </p:spPr>
        <p:txBody>
          <a:bodyPr/>
          <a:lstStyle/>
          <a:p>
            <a:r>
              <a:rPr lang="en-US"/>
              <a:t>Klicka här för att ändra format</a:t>
            </a:r>
            <a:endParaRPr lang="sv-SE"/>
          </a:p>
        </p:txBody>
      </p:sp>
      <p:sp>
        <p:nvSpPr>
          <p:cNvPr id="3" name="Platshållare för sidfot 2"/>
          <p:cNvSpPr>
            <a:spLocks noGrp="1"/>
          </p:cNvSpPr>
          <p:nvPr>
            <p:ph type="ftr" sz="quarter" idx="10"/>
          </p:nvPr>
        </p:nvSpPr>
        <p:spPr>
          <a:xfrm>
            <a:off x="539750" y="6308725"/>
            <a:ext cx="6911975" cy="365125"/>
          </a:xfrm>
        </p:spPr>
        <p:txBody>
          <a:bodyPr/>
          <a:lstStyle>
            <a:lvl1pPr>
              <a:defRPr/>
            </a:lvl1pPr>
          </a:lstStyle>
          <a:p>
            <a:pPr>
              <a:defRPr/>
            </a:pPr>
            <a:endParaRPr lang="sv-SE"/>
          </a:p>
        </p:txBody>
      </p:sp>
      <p:sp>
        <p:nvSpPr>
          <p:cNvPr id="4" name="Platshållare för datum 3"/>
          <p:cNvSpPr>
            <a:spLocks noGrp="1"/>
          </p:cNvSpPr>
          <p:nvPr>
            <p:ph type="dt" sz="half" idx="11"/>
          </p:nvPr>
        </p:nvSpPr>
        <p:spPr>
          <a:xfrm>
            <a:off x="7502525" y="6308725"/>
            <a:ext cx="741363" cy="365125"/>
          </a:xfrm>
        </p:spPr>
        <p:txBody>
          <a:bodyPr/>
          <a:lstStyle>
            <a:lvl1pPr>
              <a:defRPr/>
            </a:lvl1pPr>
          </a:lstStyle>
          <a:p>
            <a:pPr>
              <a:defRPr/>
            </a:pPr>
            <a:endParaRPr lang="sv-SE"/>
          </a:p>
        </p:txBody>
      </p:sp>
      <p:sp>
        <p:nvSpPr>
          <p:cNvPr id="5" name="Platshållare för bildnummer 4"/>
          <p:cNvSpPr>
            <a:spLocks noGrp="1"/>
          </p:cNvSpPr>
          <p:nvPr>
            <p:ph type="sldNum" sz="quarter" idx="12"/>
          </p:nvPr>
        </p:nvSpPr>
        <p:spPr>
          <a:xfrm>
            <a:off x="8270875" y="6310313"/>
            <a:ext cx="541338" cy="363537"/>
          </a:xfrm>
        </p:spPr>
        <p:txBody>
          <a:bodyPr/>
          <a:lstStyle>
            <a:lvl1pPr>
              <a:defRPr/>
            </a:lvl1pPr>
          </a:lstStyle>
          <a:p>
            <a:pPr>
              <a:defRPr/>
            </a:pPr>
            <a:fld id="{EEBED197-2FEF-4D25-BC9D-8E0E135E52C3}" type="slidenum">
              <a:rPr lang="sv-SE"/>
              <a:pPr>
                <a:defRPr/>
              </a:pPr>
              <a:t>‹#›</a:t>
            </a:fld>
            <a:endParaRPr lang="sv-SE"/>
          </a:p>
        </p:txBody>
      </p:sp>
    </p:spTree>
    <p:extLst>
      <p:ext uri="{BB962C8B-B14F-4D97-AF65-F5344CB8AC3E}">
        <p14:creationId xmlns:p14="http://schemas.microsoft.com/office/powerpoint/2010/main" val="377251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dast rubrik">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sv-SE" smtClean="0"/>
              <a:t>Klicka här för att ändra format</a:t>
            </a:r>
            <a:endParaRPr lang="sv-SE"/>
          </a:p>
        </p:txBody>
      </p:sp>
      <p:sp>
        <p:nvSpPr>
          <p:cNvPr id="10" name="Subheading"/>
          <p:cNvSpPr>
            <a:spLocks noGrp="1"/>
          </p:cNvSpPr>
          <p:nvPr>
            <p:ph type="body" sz="quarter" idx="13"/>
          </p:nvPr>
        </p:nvSpPr>
        <p:spPr>
          <a:xfrm>
            <a:off x="539752" y="1412777"/>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p:txBody>
      </p:sp>
      <p:sp>
        <p:nvSpPr>
          <p:cNvPr id="6" name="Footer Placeholder 5"/>
          <p:cNvSpPr>
            <a:spLocks noGrp="1"/>
          </p:cNvSpPr>
          <p:nvPr>
            <p:ph type="ftr" sz="quarter" idx="20"/>
          </p:nvPr>
        </p:nvSpPr>
        <p:spPr/>
        <p:txBody>
          <a:bodyPr/>
          <a:lstStyle/>
          <a:p>
            <a:endParaRPr lang="sv-SE">
              <a:solidFill>
                <a:srgbClr val="4D4D4D"/>
              </a:solidFill>
            </a:endParaRPr>
          </a:p>
        </p:txBody>
      </p:sp>
      <p:sp>
        <p:nvSpPr>
          <p:cNvPr id="5" name="Date Placeholder 4"/>
          <p:cNvSpPr>
            <a:spLocks noGrp="1"/>
          </p:cNvSpPr>
          <p:nvPr>
            <p:ph type="dt" sz="half" idx="19"/>
          </p:nvPr>
        </p:nvSpPr>
        <p:spPr>
          <a:xfrm>
            <a:off x="7503000" y="6309320"/>
            <a:ext cx="741408" cy="365125"/>
          </a:xfrm>
          <a:prstGeom prst="rect">
            <a:avLst/>
          </a:prstGeom>
        </p:spPr>
        <p:txBody>
          <a:bodyPr/>
          <a:lstStyle/>
          <a:p>
            <a:fld id="{0EED6DA0-C70E-4FC9-B355-647263A40438}" type="datetime1">
              <a:rPr lang="sv-SE" smtClean="0">
                <a:solidFill>
                  <a:srgbClr val="4D4D4D"/>
                </a:solidFill>
              </a:rPr>
              <a:pPr/>
              <a:t>2017-09-07</a:t>
            </a:fld>
            <a:endParaRPr lang="sv-SE">
              <a:solidFill>
                <a:srgbClr val="4D4D4D"/>
              </a:solidFill>
            </a:endParaRPr>
          </a:p>
        </p:txBody>
      </p:sp>
      <p:sp>
        <p:nvSpPr>
          <p:cNvPr id="7" name="Slide Number Placeholder 6"/>
          <p:cNvSpPr>
            <a:spLocks noGrp="1"/>
          </p:cNvSpPr>
          <p:nvPr>
            <p:ph type="sldNum" sz="quarter" idx="21"/>
          </p:nvPr>
        </p:nvSpPr>
        <p:spPr>
          <a:xfrm>
            <a:off x="8271050" y="6310845"/>
            <a:ext cx="540713" cy="363600"/>
          </a:xfrm>
          <a:prstGeom prst="rect">
            <a:avLst/>
          </a:prstGeom>
        </p:spPr>
        <p:txBody>
          <a:bodyPr/>
          <a:lstStyle>
            <a:lvl1pPr>
              <a:defRPr sz="1100"/>
            </a:lvl1pPr>
          </a:lstStyle>
          <a:p>
            <a:fld id="{9E4FE655-A398-48B5-8790-4515CCC5A856}" type="slidenum">
              <a:rPr lang="sv-SE" smtClean="0">
                <a:solidFill>
                  <a:srgbClr val="4D4D4D"/>
                </a:solidFill>
              </a:rPr>
              <a:pPr/>
              <a:t>‹#›</a:t>
            </a:fld>
            <a:endParaRPr lang="sv-SE">
              <a:solidFill>
                <a:srgbClr val="4D4D4D"/>
              </a:solidFill>
            </a:endParaRPr>
          </a:p>
        </p:txBody>
      </p:sp>
    </p:spTree>
    <p:extLst>
      <p:ext uri="{BB962C8B-B14F-4D97-AF65-F5344CB8AC3E}">
        <p14:creationId xmlns:p14="http://schemas.microsoft.com/office/powerpoint/2010/main" val="25058035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rst Slide">
    <p:spTree>
      <p:nvGrpSpPr>
        <p:cNvPr id="1" name=""/>
        <p:cNvGrpSpPr/>
        <p:nvPr/>
      </p:nvGrpSpPr>
      <p:grpSpPr>
        <a:xfrm>
          <a:off x="0" y="0"/>
          <a:ext cx="0" cy="0"/>
          <a:chOff x="0" y="0"/>
          <a:chExt cx="0" cy="0"/>
        </a:xfrm>
      </p:grpSpPr>
      <p:sp>
        <p:nvSpPr>
          <p:cNvPr id="2" name="Heading"/>
          <p:cNvSpPr>
            <a:spLocks noGrp="1"/>
          </p:cNvSpPr>
          <p:nvPr>
            <p:ph type="ctrTitle"/>
          </p:nvPr>
        </p:nvSpPr>
        <p:spPr>
          <a:xfrm>
            <a:off x="539551" y="4820400"/>
            <a:ext cx="7406175" cy="768839"/>
          </a:xfrm>
          <a:noFill/>
        </p:spPr>
        <p:txBody>
          <a:bodyPr lIns="0" tIns="36000" rIns="72000" bIns="0" anchor="b">
            <a:noAutofit/>
          </a:bodyPr>
          <a:lstStyle>
            <a:lvl1pPr>
              <a:defRPr>
                <a:solidFill>
                  <a:schemeClr val="tx2"/>
                </a:solidFill>
              </a:defRPr>
            </a:lvl1pPr>
          </a:lstStyle>
          <a:p>
            <a:r>
              <a:rPr lang="sv-SE" smtClean="0"/>
              <a:t>Klicka här för att ändra format</a:t>
            </a:r>
            <a:endParaRPr lang="sv-SE" dirty="0"/>
          </a:p>
        </p:txBody>
      </p:sp>
      <p:sp>
        <p:nvSpPr>
          <p:cNvPr id="3" name="Subheading"/>
          <p:cNvSpPr>
            <a:spLocks noGrp="1"/>
          </p:cNvSpPr>
          <p:nvPr>
            <p:ph type="subTitle" idx="1"/>
          </p:nvPr>
        </p:nvSpPr>
        <p:spPr>
          <a:xfrm>
            <a:off x="539552" y="5551632"/>
            <a:ext cx="7406175" cy="424574"/>
          </a:xfrm>
          <a:noFill/>
        </p:spPr>
        <p:txBody>
          <a:bodyPr lIns="0" rIns="72000" bIns="0" anchor="t">
            <a:noAutofit/>
          </a:bodyPr>
          <a:lstStyle>
            <a:lvl1pPr marL="0" indent="0" algn="l">
              <a:spcBef>
                <a:spcPts val="0"/>
              </a:spcBef>
              <a:buNone/>
              <a:defRPr sz="2400" i="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smtClean="0"/>
          </a:p>
        </p:txBody>
      </p:sp>
      <p:sp>
        <p:nvSpPr>
          <p:cNvPr id="5" name="Date"/>
          <p:cNvSpPr>
            <a:spLocks noGrp="1"/>
          </p:cNvSpPr>
          <p:nvPr>
            <p:ph type="body" sz="quarter" idx="21" hasCustomPrompt="1"/>
          </p:nvPr>
        </p:nvSpPr>
        <p:spPr>
          <a:xfrm>
            <a:off x="540028" y="5954749"/>
            <a:ext cx="1019262" cy="288000"/>
          </a:xfrm>
          <a:noFill/>
          <a:ln>
            <a:noFill/>
          </a:ln>
        </p:spPr>
        <p:txBody>
          <a:bodyPr lIns="0" tIns="36000" rIns="36000" bIns="36000" anchor="t">
            <a:normAutofit/>
          </a:bodyPr>
          <a:lstStyle>
            <a:lvl1pPr marL="0" indent="0">
              <a:buFontTx/>
              <a:buNone/>
              <a:defRPr sz="14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err="1" smtClean="0"/>
              <a:t>yyyy-mm-dd</a:t>
            </a:r>
            <a:endParaRPr lang="sv-SE" dirty="0" smtClean="0"/>
          </a:p>
        </p:txBody>
      </p:sp>
      <p:sp>
        <p:nvSpPr>
          <p:cNvPr id="7" name="Name"/>
          <p:cNvSpPr>
            <a:spLocks noGrp="1"/>
          </p:cNvSpPr>
          <p:nvPr>
            <p:ph type="body" sz="quarter" idx="20" hasCustomPrompt="1"/>
          </p:nvPr>
        </p:nvSpPr>
        <p:spPr>
          <a:xfrm>
            <a:off x="1673525" y="5954749"/>
            <a:ext cx="6274225" cy="288000"/>
          </a:xfrm>
          <a:noFill/>
        </p:spPr>
        <p:txBody>
          <a:bodyPr lIns="0" tIns="36000" rIns="36000" bIns="0" anchor="t">
            <a:noAutofit/>
          </a:bodyPr>
          <a:lstStyle>
            <a:lvl1pPr marL="0" indent="0">
              <a:buFontTx/>
              <a:buNone/>
              <a:defRPr sz="14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err="1" smtClean="0"/>
              <a:t>Name</a:t>
            </a:r>
            <a:endParaRPr lang="sv-SE" dirty="0" smtClean="0"/>
          </a:p>
        </p:txBody>
      </p:sp>
      <p:sp>
        <p:nvSpPr>
          <p:cNvPr id="10" name="Slide Number Placeholder"/>
          <p:cNvSpPr>
            <a:spLocks noGrp="1"/>
          </p:cNvSpPr>
          <p:nvPr>
            <p:ph type="sldNum" sz="quarter" idx="16"/>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262109"/>
            <a:ext cx="1584176" cy="381928"/>
          </a:xfrm>
          <a:prstGeom prst="rect">
            <a:avLst/>
          </a:prstGeom>
        </p:spPr>
      </p:pic>
      <p:cxnSp>
        <p:nvCxnSpPr>
          <p:cNvPr id="8" name="Straight Connector 7"/>
          <p:cNvCxnSpPr/>
          <p:nvPr userDrawn="1"/>
        </p:nvCxnSpPr>
        <p:spPr>
          <a:xfrm>
            <a:off x="1548139" y="6017712"/>
            <a:ext cx="0" cy="180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Rak 4"/>
          <p:cNvCxnSpPr/>
          <p:nvPr userDrawn="1"/>
        </p:nvCxnSpPr>
        <p:spPr>
          <a:xfrm>
            <a:off x="4652475" y="853646"/>
            <a:ext cx="0" cy="4176464"/>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539750" y="836712"/>
            <a:ext cx="8269571"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8" name="Platshållare för bild 14"/>
          <p:cNvPicPr>
            <a:picLocks noChangeAspect="1"/>
          </p:cNvPicPr>
          <p:nvPr userDrawn="1"/>
        </p:nvPicPr>
        <p:blipFill>
          <a:blip r:embed="rId3">
            <a:extLst>
              <a:ext uri="{28A0092B-C50C-407E-A947-70E740481C1C}">
                <a14:useLocalDpi xmlns:a14="http://schemas.microsoft.com/office/drawing/2010/main" val="0"/>
              </a:ext>
            </a:extLst>
          </a:blip>
          <a:srcRect t="898" b="898"/>
          <a:stretch>
            <a:fillRect/>
          </a:stretch>
        </p:blipFill>
        <p:spPr>
          <a:xfrm>
            <a:off x="548640" y="1043552"/>
            <a:ext cx="4066391" cy="1839497"/>
          </a:xfrm>
          <a:prstGeom prst="rect">
            <a:avLst/>
          </a:prstGeom>
        </p:spPr>
      </p:pic>
      <p:pic>
        <p:nvPicPr>
          <p:cNvPr id="19" name="Platshållare för bild 15"/>
          <p:cNvPicPr>
            <a:picLocks noChangeAspect="1"/>
          </p:cNvPicPr>
          <p:nvPr userDrawn="1"/>
        </p:nvPicPr>
        <p:blipFill>
          <a:blip r:embed="rId4">
            <a:extLst>
              <a:ext uri="{28A0092B-C50C-407E-A947-70E740481C1C}">
                <a14:useLocalDpi xmlns:a14="http://schemas.microsoft.com/office/drawing/2010/main" val="0"/>
              </a:ext>
            </a:extLst>
          </a:blip>
          <a:srcRect t="1709" b="1709"/>
          <a:stretch>
            <a:fillRect/>
          </a:stretch>
        </p:blipFill>
        <p:spPr>
          <a:xfrm>
            <a:off x="4674535" y="1043552"/>
            <a:ext cx="4134786" cy="1839497"/>
          </a:xfrm>
          <a:prstGeom prst="rect">
            <a:avLst/>
          </a:prstGeom>
        </p:spPr>
      </p:pic>
      <p:pic>
        <p:nvPicPr>
          <p:cNvPr id="20" name="Platshållare för bild 16"/>
          <p:cNvPicPr>
            <a:picLocks noChangeAspect="1"/>
          </p:cNvPicPr>
          <p:nvPr userDrawn="1"/>
        </p:nvPicPr>
        <p:blipFill>
          <a:blip r:embed="rId5">
            <a:extLst>
              <a:ext uri="{28A0092B-C50C-407E-A947-70E740481C1C}">
                <a14:useLocalDpi xmlns:a14="http://schemas.microsoft.com/office/drawing/2010/main" val="0"/>
              </a:ext>
            </a:extLst>
          </a:blip>
          <a:srcRect t="941" b="941"/>
          <a:stretch>
            <a:fillRect/>
          </a:stretch>
        </p:blipFill>
        <p:spPr>
          <a:xfrm>
            <a:off x="548640" y="2950458"/>
            <a:ext cx="4066391" cy="1839497"/>
          </a:xfrm>
          <a:prstGeom prst="rect">
            <a:avLst/>
          </a:prstGeom>
        </p:spPr>
      </p:pic>
      <p:pic>
        <p:nvPicPr>
          <p:cNvPr id="21" name="Platshållare för bild 17"/>
          <p:cNvPicPr>
            <a:picLocks noChangeAspect="1"/>
          </p:cNvPicPr>
          <p:nvPr userDrawn="1"/>
        </p:nvPicPr>
        <p:blipFill>
          <a:blip r:embed="rId6">
            <a:extLst>
              <a:ext uri="{28A0092B-C50C-407E-A947-70E740481C1C}">
                <a14:useLocalDpi xmlns:a14="http://schemas.microsoft.com/office/drawing/2010/main" val="0"/>
              </a:ext>
            </a:extLst>
          </a:blip>
          <a:srcRect t="1751" b="1751"/>
          <a:stretch>
            <a:fillRect/>
          </a:stretch>
        </p:blipFill>
        <p:spPr>
          <a:xfrm>
            <a:off x="4674535" y="2950458"/>
            <a:ext cx="4134786" cy="1839497"/>
          </a:xfrm>
          <a:prstGeom prst="rect">
            <a:avLst/>
          </a:prstGeom>
        </p:spPr>
      </p:pic>
    </p:spTree>
    <p:extLst>
      <p:ext uri="{BB962C8B-B14F-4D97-AF65-F5344CB8AC3E}">
        <p14:creationId xmlns:p14="http://schemas.microsoft.com/office/powerpoint/2010/main" val="608226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Heading"/>
          <p:cNvSpPr>
            <a:spLocks noGrp="1"/>
          </p:cNvSpPr>
          <p:nvPr>
            <p:ph type="title"/>
          </p:nvPr>
        </p:nvSpPr>
        <p:spPr/>
        <p:txBody>
          <a:bodyPr/>
          <a:lstStyle/>
          <a:p>
            <a:r>
              <a:rPr lang="sv-SE" smtClean="0"/>
              <a:t>Klicka här för att ändra format</a:t>
            </a:r>
            <a:endParaRPr lang="sv-SE" dirty="0"/>
          </a:p>
        </p:txBody>
      </p:sp>
      <p:sp>
        <p:nvSpPr>
          <p:cNvPr id="5" name="Subheading"/>
          <p:cNvSpPr>
            <a:spLocks noGrp="1"/>
          </p:cNvSpPr>
          <p:nvPr>
            <p:ph type="body" sz="quarter" idx="13"/>
          </p:nvPr>
        </p:nvSpPr>
        <p:spPr>
          <a:xfrm>
            <a:off x="539750" y="1412776"/>
            <a:ext cx="8270036" cy="577011"/>
          </a:xfrm>
        </p:spPr>
        <p:txBody>
          <a:bodyPr>
            <a:noAutofit/>
          </a:bodyPr>
          <a:lstStyle>
            <a:lvl1pPr marL="0" indent="0">
              <a:spcBef>
                <a:spcPts val="0"/>
              </a:spcBef>
              <a:buFontTx/>
              <a:buNone/>
              <a:defRPr sz="1600" b="0" cap="all"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p:txBody>
      </p:sp>
      <p:sp>
        <p:nvSpPr>
          <p:cNvPr id="3" name="Text"/>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0" name="Footer Placeholder 9"/>
          <p:cNvSpPr>
            <a:spLocks noGrp="1"/>
          </p:cNvSpPr>
          <p:nvPr>
            <p:ph type="ftr" sz="quarter" idx="15"/>
          </p:nvPr>
        </p:nvSpPr>
        <p:spPr/>
        <p:txBody>
          <a:bodyPr/>
          <a:lstStyle/>
          <a:p>
            <a:endParaRPr lang="sv-SE" dirty="0">
              <a:solidFill>
                <a:srgbClr val="4D4D4D"/>
              </a:solidFill>
            </a:endParaRPr>
          </a:p>
        </p:txBody>
      </p:sp>
      <p:sp>
        <p:nvSpPr>
          <p:cNvPr id="6" name="Date Placeholder 5"/>
          <p:cNvSpPr>
            <a:spLocks noGrp="1"/>
          </p:cNvSpPr>
          <p:nvPr>
            <p:ph type="dt" sz="half" idx="14"/>
          </p:nvPr>
        </p:nvSpPr>
        <p:spPr/>
        <p:txBody>
          <a:bodyPr/>
          <a:lstStyle/>
          <a:p>
            <a:endParaRPr lang="sv-SE" dirty="0">
              <a:solidFill>
                <a:srgbClr val="4D4D4D"/>
              </a:solidFill>
            </a:endParaRPr>
          </a:p>
        </p:txBody>
      </p:sp>
      <p:sp>
        <p:nvSpPr>
          <p:cNvPr id="11" name="Slide Number Placeholder 10"/>
          <p:cNvSpPr>
            <a:spLocks noGrp="1"/>
          </p:cNvSpPr>
          <p:nvPr>
            <p:ph type="sldNum" sz="quarter" idx="16"/>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1666816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rst Slide (Select Picture)">
    <p:spTree>
      <p:nvGrpSpPr>
        <p:cNvPr id="1" name=""/>
        <p:cNvGrpSpPr/>
        <p:nvPr/>
      </p:nvGrpSpPr>
      <p:grpSpPr>
        <a:xfrm>
          <a:off x="0" y="0"/>
          <a:ext cx="0" cy="0"/>
          <a:chOff x="0" y="0"/>
          <a:chExt cx="0" cy="0"/>
        </a:xfrm>
      </p:grpSpPr>
      <p:sp>
        <p:nvSpPr>
          <p:cNvPr id="16" name="Picture Placeholder 15"/>
          <p:cNvSpPr>
            <a:spLocks noGrp="1"/>
          </p:cNvSpPr>
          <p:nvPr>
            <p:ph type="pic" sz="quarter" idx="22" hasCustomPrompt="1"/>
          </p:nvPr>
        </p:nvSpPr>
        <p:spPr>
          <a:xfrm>
            <a:off x="539750" y="1040524"/>
            <a:ext cx="8269715" cy="3767779"/>
          </a:xfrm>
        </p:spPr>
        <p:txBody>
          <a:bodyPr anchor="t"/>
          <a:lstStyle>
            <a:lvl1pPr algn="l">
              <a:defRPr sz="1200" baseline="0"/>
            </a:lvl1pPr>
          </a:lstStyle>
          <a:p>
            <a:r>
              <a:rPr lang="en-US" dirty="0" smtClean="0"/>
              <a:t>FIRST: Click on icon to add picture. If necessary, right click on picture and select Send to back.</a:t>
            </a:r>
            <a:endParaRPr lang="sv-SE" dirty="0"/>
          </a:p>
        </p:txBody>
      </p:sp>
      <p:sp>
        <p:nvSpPr>
          <p:cNvPr id="2" name="Heading"/>
          <p:cNvSpPr>
            <a:spLocks noGrp="1"/>
          </p:cNvSpPr>
          <p:nvPr>
            <p:ph type="ctrTitle"/>
          </p:nvPr>
        </p:nvSpPr>
        <p:spPr>
          <a:xfrm>
            <a:off x="539551" y="4820400"/>
            <a:ext cx="7406175" cy="768839"/>
          </a:xfrm>
          <a:noFill/>
        </p:spPr>
        <p:txBody>
          <a:bodyPr lIns="0" tIns="36000" rIns="72000" bIns="0" anchor="b">
            <a:noAutofit/>
          </a:bodyPr>
          <a:lstStyle>
            <a:lvl1pPr>
              <a:defRPr>
                <a:solidFill>
                  <a:schemeClr val="tx2"/>
                </a:solidFill>
              </a:defRPr>
            </a:lvl1pPr>
          </a:lstStyle>
          <a:p>
            <a:r>
              <a:rPr lang="sv-SE" smtClean="0"/>
              <a:t>Klicka här för att ändra format</a:t>
            </a:r>
            <a:endParaRPr lang="sv-SE" dirty="0"/>
          </a:p>
        </p:txBody>
      </p:sp>
      <p:sp>
        <p:nvSpPr>
          <p:cNvPr id="3" name="Subheading"/>
          <p:cNvSpPr>
            <a:spLocks noGrp="1"/>
          </p:cNvSpPr>
          <p:nvPr>
            <p:ph type="subTitle" idx="1"/>
          </p:nvPr>
        </p:nvSpPr>
        <p:spPr>
          <a:xfrm>
            <a:off x="539552" y="5551632"/>
            <a:ext cx="7406175" cy="424574"/>
          </a:xfrm>
          <a:noFill/>
        </p:spPr>
        <p:txBody>
          <a:bodyPr lIns="0" rIns="72000" bIns="0" anchor="t">
            <a:noAutofit/>
          </a:bodyPr>
          <a:lstStyle>
            <a:lvl1pPr marL="0" indent="0" algn="l">
              <a:spcBef>
                <a:spcPts val="0"/>
              </a:spcBef>
              <a:buNone/>
              <a:defRPr sz="2400" i="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smtClean="0"/>
          </a:p>
        </p:txBody>
      </p:sp>
      <p:sp>
        <p:nvSpPr>
          <p:cNvPr id="5" name="Date"/>
          <p:cNvSpPr>
            <a:spLocks noGrp="1"/>
          </p:cNvSpPr>
          <p:nvPr>
            <p:ph type="body" sz="quarter" idx="21" hasCustomPrompt="1"/>
          </p:nvPr>
        </p:nvSpPr>
        <p:spPr>
          <a:xfrm>
            <a:off x="540028" y="5954749"/>
            <a:ext cx="1019262" cy="288000"/>
          </a:xfrm>
          <a:noFill/>
          <a:ln>
            <a:noFill/>
          </a:ln>
        </p:spPr>
        <p:txBody>
          <a:bodyPr lIns="0" tIns="36000" rIns="36000" bIns="36000" anchor="t">
            <a:normAutofit/>
          </a:bodyPr>
          <a:lstStyle>
            <a:lvl1pPr marL="0" indent="0">
              <a:buFontTx/>
              <a:buNone/>
              <a:defRPr sz="14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err="1" smtClean="0"/>
              <a:t>yyyy-mm-dd</a:t>
            </a:r>
            <a:endParaRPr lang="sv-SE" dirty="0" smtClean="0"/>
          </a:p>
        </p:txBody>
      </p:sp>
      <p:sp>
        <p:nvSpPr>
          <p:cNvPr id="7" name="Name"/>
          <p:cNvSpPr>
            <a:spLocks noGrp="1"/>
          </p:cNvSpPr>
          <p:nvPr>
            <p:ph type="body" sz="quarter" idx="20" hasCustomPrompt="1"/>
          </p:nvPr>
        </p:nvSpPr>
        <p:spPr>
          <a:xfrm>
            <a:off x="1673525" y="5954749"/>
            <a:ext cx="6274225" cy="288000"/>
          </a:xfrm>
          <a:noFill/>
        </p:spPr>
        <p:txBody>
          <a:bodyPr lIns="0" tIns="36000" rIns="36000" bIns="0" anchor="t">
            <a:noAutofit/>
          </a:bodyPr>
          <a:lstStyle>
            <a:lvl1pPr marL="0" indent="0">
              <a:buFontTx/>
              <a:buNone/>
              <a:defRPr sz="14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err="1" smtClean="0"/>
              <a:t>Name</a:t>
            </a:r>
            <a:endParaRPr lang="sv-SE" dirty="0" smtClean="0"/>
          </a:p>
        </p:txBody>
      </p:sp>
      <p:sp>
        <p:nvSpPr>
          <p:cNvPr id="10" name="Slide Number Placeholder"/>
          <p:cNvSpPr>
            <a:spLocks noGrp="1"/>
          </p:cNvSpPr>
          <p:nvPr>
            <p:ph type="sldNum" sz="quarter" idx="16"/>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262109"/>
            <a:ext cx="1584176" cy="381928"/>
          </a:xfrm>
          <a:prstGeom prst="rect">
            <a:avLst/>
          </a:prstGeom>
        </p:spPr>
      </p:pic>
      <p:cxnSp>
        <p:nvCxnSpPr>
          <p:cNvPr id="14" name="Straight Connector 13"/>
          <p:cNvCxnSpPr/>
          <p:nvPr userDrawn="1"/>
        </p:nvCxnSpPr>
        <p:spPr>
          <a:xfrm>
            <a:off x="539552" y="836712"/>
            <a:ext cx="826976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548139" y="6017712"/>
            <a:ext cx="0" cy="180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674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irst Slide (Select Picture)">
    <p:spTree>
      <p:nvGrpSpPr>
        <p:cNvPr id="1" name=""/>
        <p:cNvGrpSpPr/>
        <p:nvPr/>
      </p:nvGrpSpPr>
      <p:grpSpPr>
        <a:xfrm>
          <a:off x="0" y="0"/>
          <a:ext cx="0" cy="0"/>
          <a:chOff x="0" y="0"/>
          <a:chExt cx="0" cy="0"/>
        </a:xfrm>
      </p:grpSpPr>
      <p:sp>
        <p:nvSpPr>
          <p:cNvPr id="16" name="Picture Placeholder 15"/>
          <p:cNvSpPr>
            <a:spLocks noGrp="1"/>
          </p:cNvSpPr>
          <p:nvPr>
            <p:ph type="pic" sz="quarter" idx="22" hasCustomPrompt="1"/>
          </p:nvPr>
        </p:nvSpPr>
        <p:spPr>
          <a:xfrm>
            <a:off x="539750" y="1040524"/>
            <a:ext cx="8269715" cy="3767779"/>
          </a:xfrm>
        </p:spPr>
        <p:txBody>
          <a:bodyPr anchor="t"/>
          <a:lstStyle>
            <a:lvl1pPr algn="l">
              <a:defRPr sz="1200" baseline="0"/>
            </a:lvl1pPr>
          </a:lstStyle>
          <a:p>
            <a:r>
              <a:rPr lang="en-US" dirty="0" smtClean="0"/>
              <a:t>FIRST: Click on icon to add picture. If </a:t>
            </a:r>
            <a:r>
              <a:rPr lang="en-US" dirty="0" err="1" smtClean="0"/>
              <a:t>nessesary</a:t>
            </a:r>
            <a:r>
              <a:rPr lang="en-US" dirty="0" smtClean="0"/>
              <a:t>, </a:t>
            </a:r>
            <a:r>
              <a:rPr lang="en-US" dirty="0" err="1" smtClean="0"/>
              <a:t>rightclick</a:t>
            </a:r>
            <a:r>
              <a:rPr lang="en-US" dirty="0" smtClean="0"/>
              <a:t> on picture and select Send to back.</a:t>
            </a:r>
            <a:endParaRPr lang="sv-SE" dirty="0"/>
          </a:p>
        </p:txBody>
      </p:sp>
      <p:sp>
        <p:nvSpPr>
          <p:cNvPr id="2" name="Heading"/>
          <p:cNvSpPr>
            <a:spLocks noGrp="1"/>
          </p:cNvSpPr>
          <p:nvPr>
            <p:ph type="ctrTitle"/>
          </p:nvPr>
        </p:nvSpPr>
        <p:spPr>
          <a:xfrm>
            <a:off x="539551" y="4820400"/>
            <a:ext cx="7406175" cy="768839"/>
          </a:xfrm>
          <a:noFill/>
        </p:spPr>
        <p:txBody>
          <a:bodyPr lIns="0" tIns="36000" rIns="72000" bIns="0" anchor="b">
            <a:noAutofit/>
          </a:bodyPr>
          <a:lstStyle>
            <a:lvl1pPr>
              <a:defRPr>
                <a:solidFill>
                  <a:schemeClr val="tx2"/>
                </a:solidFill>
              </a:defRPr>
            </a:lvl1pPr>
          </a:lstStyle>
          <a:p>
            <a:r>
              <a:rPr lang="en-US" smtClean="0"/>
              <a:t>Click to edit Master title style</a:t>
            </a:r>
            <a:endParaRPr lang="sv-SE"/>
          </a:p>
        </p:txBody>
      </p:sp>
      <p:sp>
        <p:nvSpPr>
          <p:cNvPr id="3" name="Subheading"/>
          <p:cNvSpPr>
            <a:spLocks noGrp="1"/>
          </p:cNvSpPr>
          <p:nvPr>
            <p:ph type="subTitle" idx="1"/>
          </p:nvPr>
        </p:nvSpPr>
        <p:spPr>
          <a:xfrm>
            <a:off x="539552" y="5551632"/>
            <a:ext cx="7406175" cy="424574"/>
          </a:xfrm>
          <a:noFill/>
        </p:spPr>
        <p:txBody>
          <a:bodyPr lIns="0" rIns="72000" bIns="0" anchor="t">
            <a:noAutofit/>
          </a:bodyPr>
          <a:lstStyle>
            <a:lvl1pPr marL="0" indent="0" algn="l">
              <a:spcBef>
                <a:spcPts val="0"/>
              </a:spcBef>
              <a:buNone/>
              <a:defRPr sz="2400" i="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smtClean="0"/>
          </a:p>
        </p:txBody>
      </p:sp>
      <p:sp>
        <p:nvSpPr>
          <p:cNvPr id="5" name="Date"/>
          <p:cNvSpPr>
            <a:spLocks noGrp="1"/>
          </p:cNvSpPr>
          <p:nvPr>
            <p:ph type="body" sz="quarter" idx="21" hasCustomPrompt="1"/>
          </p:nvPr>
        </p:nvSpPr>
        <p:spPr>
          <a:xfrm>
            <a:off x="540028" y="5954749"/>
            <a:ext cx="1019262" cy="288000"/>
          </a:xfrm>
          <a:noFill/>
          <a:ln>
            <a:noFill/>
          </a:ln>
        </p:spPr>
        <p:txBody>
          <a:bodyPr lIns="0" tIns="36000" rIns="36000" bIns="36000" anchor="t">
            <a:normAutofit/>
          </a:bodyPr>
          <a:lstStyle>
            <a:lvl1pPr marL="0" indent="0">
              <a:buFontTx/>
              <a:buNone/>
              <a:defRPr sz="14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yyyy-mm-dd</a:t>
            </a:r>
          </a:p>
        </p:txBody>
      </p:sp>
      <p:sp>
        <p:nvSpPr>
          <p:cNvPr id="7" name="Name"/>
          <p:cNvSpPr>
            <a:spLocks noGrp="1"/>
          </p:cNvSpPr>
          <p:nvPr>
            <p:ph type="body" sz="quarter" idx="20" hasCustomPrompt="1"/>
          </p:nvPr>
        </p:nvSpPr>
        <p:spPr>
          <a:xfrm>
            <a:off x="1673525" y="5954749"/>
            <a:ext cx="6274225" cy="288000"/>
          </a:xfrm>
          <a:noFill/>
        </p:spPr>
        <p:txBody>
          <a:bodyPr lIns="0" tIns="36000" rIns="36000" bIns="0" anchor="t">
            <a:noAutofit/>
          </a:bodyPr>
          <a:lstStyle>
            <a:lvl1pPr marL="0" indent="0">
              <a:buFontTx/>
              <a:buNone/>
              <a:defRPr sz="14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Name</a:t>
            </a:r>
          </a:p>
        </p:txBody>
      </p:sp>
      <p:sp>
        <p:nvSpPr>
          <p:cNvPr id="10" name="Slide Number Placeholder"/>
          <p:cNvSpPr>
            <a:spLocks noGrp="1"/>
          </p:cNvSpPr>
          <p:nvPr>
            <p:ph type="sldNum" sz="quarter" idx="16"/>
          </p:nvPr>
        </p:nvSpPr>
        <p:spPr/>
        <p:txBody>
          <a:bodyPr/>
          <a:lstStyle/>
          <a:p>
            <a:fld id="{9E4FE655-A398-48B5-8790-4515CCC5A856}" type="slidenum">
              <a:rPr lang="sv-SE" smtClean="0"/>
              <a:pPr/>
              <a:t>‹#›</a:t>
            </a:fld>
            <a:endParaRPr lang="sv-SE"/>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262109"/>
            <a:ext cx="1584176" cy="381928"/>
          </a:xfrm>
          <a:prstGeom prst="rect">
            <a:avLst/>
          </a:prstGeom>
        </p:spPr>
      </p:pic>
      <p:cxnSp>
        <p:nvCxnSpPr>
          <p:cNvPr id="14" name="Straight Connector 13"/>
          <p:cNvCxnSpPr/>
          <p:nvPr userDrawn="1"/>
        </p:nvCxnSpPr>
        <p:spPr>
          <a:xfrm>
            <a:off x="539552" y="836712"/>
            <a:ext cx="826976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548139" y="6017712"/>
            <a:ext cx="0" cy="180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159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05982"/>
            <a:ext cx="8460432" cy="3153434"/>
          </a:xfrm>
          <a:prstGeom prst="rect">
            <a:avLst/>
          </a:prstGeom>
        </p:spPr>
      </p:pic>
      <p:sp>
        <p:nvSpPr>
          <p:cNvPr id="2" name="Heading"/>
          <p:cNvSpPr>
            <a:spLocks noGrp="1"/>
          </p:cNvSpPr>
          <p:nvPr>
            <p:ph type="ctrTitle"/>
          </p:nvPr>
        </p:nvSpPr>
        <p:spPr>
          <a:xfrm>
            <a:off x="-4543" y="2132856"/>
            <a:ext cx="9148543" cy="2016224"/>
          </a:xfrm>
          <a:noFill/>
        </p:spPr>
        <p:txBody>
          <a:bodyPr lIns="360000" tIns="36000" rIns="360000" bIns="36000" anchor="ctr"/>
          <a:lstStyle>
            <a:lvl1pPr algn="ctr">
              <a:defRPr>
                <a:solidFill>
                  <a:schemeClr val="tx2"/>
                </a:solidFill>
              </a:defRPr>
            </a:lvl1pPr>
          </a:lstStyle>
          <a:p>
            <a:r>
              <a:rPr lang="sv-SE" smtClean="0"/>
              <a:t>Klicka här för att ändra format</a:t>
            </a:r>
            <a:endParaRPr lang="sv-SE" dirty="0"/>
          </a:p>
        </p:txBody>
      </p:sp>
      <p:sp>
        <p:nvSpPr>
          <p:cNvPr id="18" name="Slide Number Placeholder 17"/>
          <p:cNvSpPr>
            <a:spLocks noGrp="1"/>
          </p:cNvSpPr>
          <p:nvPr>
            <p:ph type="sldNum" sz="quarter" idx="12"/>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1438542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elect Pictur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39750" y="2514600"/>
            <a:ext cx="8267820" cy="3739550"/>
          </a:xfrm>
        </p:spPr>
        <p:txBody>
          <a:bodyPr anchor="b">
            <a:normAutofit/>
          </a:bodyPr>
          <a:lstStyle>
            <a:lvl1pPr>
              <a:defRPr sz="1400" baseline="0"/>
            </a:lvl1pPr>
          </a:lstStyle>
          <a:p>
            <a:r>
              <a:rPr lang="en-GB" dirty="0" smtClean="0"/>
              <a:t>FIRST: Click on icon to add picture. If necessary: Right click on picture and select Send to back.</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endParaRPr lang="en-GB" dirty="0"/>
          </a:p>
        </p:txBody>
      </p:sp>
      <p:sp>
        <p:nvSpPr>
          <p:cNvPr id="3" name="Text"/>
          <p:cNvSpPr>
            <a:spLocks noGrp="1"/>
          </p:cNvSpPr>
          <p:nvPr>
            <p:ph idx="1"/>
          </p:nvPr>
        </p:nvSpPr>
        <p:spPr>
          <a:xfrm>
            <a:off x="5652120" y="4290097"/>
            <a:ext cx="3168030" cy="1803199"/>
          </a:xfrm>
          <a:solidFill>
            <a:srgbClr val="FFFFFF">
              <a:alpha val="69804"/>
            </a:srgbClr>
          </a:solidFill>
        </p:spPr>
        <p:txBody>
          <a:bodyPr lIns="144000" tIns="144000" rIns="144000" bIns="158400" anchor="b">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9" name="Footer Placeholder 8"/>
          <p:cNvSpPr>
            <a:spLocks noGrp="1"/>
          </p:cNvSpPr>
          <p:nvPr>
            <p:ph type="ftr" sz="quarter" idx="16"/>
          </p:nvPr>
        </p:nvSpPr>
        <p:spPr/>
        <p:txBody>
          <a:bodyPr/>
          <a:lstStyle/>
          <a:p>
            <a:endParaRPr lang="sv-SE" dirty="0">
              <a:solidFill>
                <a:srgbClr val="4D4D4D"/>
              </a:solidFill>
            </a:endParaRPr>
          </a:p>
        </p:txBody>
      </p:sp>
      <p:sp>
        <p:nvSpPr>
          <p:cNvPr id="8" name="Date Placeholder 7"/>
          <p:cNvSpPr>
            <a:spLocks noGrp="1"/>
          </p:cNvSpPr>
          <p:nvPr>
            <p:ph type="dt" sz="half" idx="15"/>
          </p:nvPr>
        </p:nvSpPr>
        <p:spPr/>
        <p:txBody>
          <a:bodyPr/>
          <a:lstStyle/>
          <a:p>
            <a:endParaRPr lang="sv-SE" dirty="0">
              <a:solidFill>
                <a:srgbClr val="4D4D4D"/>
              </a:solidFill>
            </a:endParaRPr>
          </a:p>
        </p:txBody>
      </p:sp>
      <p:sp>
        <p:nvSpPr>
          <p:cNvPr id="11" name="Slide Number Placeholder 10"/>
          <p:cNvSpPr>
            <a:spLocks noGrp="1"/>
          </p:cNvSpPr>
          <p:nvPr>
            <p:ph type="sldNum" sz="quarter" idx="17"/>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3796890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7" name="Heading"/>
          <p:cNvSpPr>
            <a:spLocks noGrp="1"/>
          </p:cNvSpPr>
          <p:nvPr>
            <p:ph type="title"/>
          </p:nvPr>
        </p:nvSpPr>
        <p:spPr/>
        <p:txBody>
          <a:bodyPr/>
          <a:lstStyle/>
          <a:p>
            <a:r>
              <a:rPr lang="sv-SE" smtClean="0"/>
              <a:t>Klicka här för att ändra format</a:t>
            </a:r>
            <a:endParaRPr lang="sv-SE" dirty="0"/>
          </a:p>
        </p:txBody>
      </p:sp>
      <p:sp>
        <p:nvSpPr>
          <p:cNvPr id="8" name="Subheading"/>
          <p:cNvSpPr>
            <a:spLocks noGrp="1"/>
          </p:cNvSpPr>
          <p:nvPr>
            <p:ph type="body" sz="quarter" idx="18"/>
          </p:nvPr>
        </p:nvSpPr>
        <p:spPr>
          <a:xfrm>
            <a:off x="539750" y="1412776"/>
            <a:ext cx="8270036" cy="577011"/>
          </a:xfrm>
        </p:spPr>
        <p:txBody>
          <a:bodyPr>
            <a:noAutofit/>
          </a:bodyPr>
          <a:lstStyle>
            <a:lvl1pPr marL="0" indent="0">
              <a:spcBef>
                <a:spcPts val="0"/>
              </a:spcBef>
              <a:buFontTx/>
              <a:buNone/>
              <a:defRPr sz="1600" b="0" cap="all"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p:txBody>
      </p:sp>
      <p:sp>
        <p:nvSpPr>
          <p:cNvPr id="9" name="Text 1"/>
          <p:cNvSpPr>
            <a:spLocks noGrp="1"/>
          </p:cNvSpPr>
          <p:nvPr>
            <p:ph sz="quarter" idx="13"/>
          </p:nvPr>
        </p:nvSpPr>
        <p:spPr>
          <a:xfrm>
            <a:off x="539750" y="2514600"/>
            <a:ext cx="3960242" cy="34200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1" name="Text 2"/>
          <p:cNvSpPr>
            <a:spLocks noGrp="1"/>
          </p:cNvSpPr>
          <p:nvPr>
            <p:ph sz="quarter" idx="14"/>
          </p:nvPr>
        </p:nvSpPr>
        <p:spPr>
          <a:xfrm>
            <a:off x="4851604" y="2514600"/>
            <a:ext cx="3960242" cy="3420001"/>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Footer Placeholder 3"/>
          <p:cNvSpPr>
            <a:spLocks noGrp="1"/>
          </p:cNvSpPr>
          <p:nvPr>
            <p:ph type="ftr" sz="quarter" idx="20"/>
          </p:nvPr>
        </p:nvSpPr>
        <p:spPr/>
        <p:txBody>
          <a:bodyPr/>
          <a:lstStyle/>
          <a:p>
            <a:endParaRPr lang="sv-SE" dirty="0">
              <a:solidFill>
                <a:srgbClr val="4D4D4D"/>
              </a:solidFill>
            </a:endParaRPr>
          </a:p>
        </p:txBody>
      </p:sp>
      <p:sp>
        <p:nvSpPr>
          <p:cNvPr id="3" name="Date Placeholder 2"/>
          <p:cNvSpPr>
            <a:spLocks noGrp="1"/>
          </p:cNvSpPr>
          <p:nvPr>
            <p:ph type="dt" sz="half" idx="19"/>
          </p:nvPr>
        </p:nvSpPr>
        <p:spPr/>
        <p:txBody>
          <a:bodyPr/>
          <a:lstStyle/>
          <a:p>
            <a:endParaRPr lang="sv-SE" dirty="0">
              <a:solidFill>
                <a:srgbClr val="4D4D4D"/>
              </a:solidFill>
            </a:endParaRPr>
          </a:p>
        </p:txBody>
      </p:sp>
      <p:sp>
        <p:nvSpPr>
          <p:cNvPr id="5" name="Slide Number Placeholder 4"/>
          <p:cNvSpPr>
            <a:spLocks noGrp="1"/>
          </p:cNvSpPr>
          <p:nvPr>
            <p:ph type="sldNum" sz="quarter" idx="21"/>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1143969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one picture">
    <p:spTree>
      <p:nvGrpSpPr>
        <p:cNvPr id="1" name=""/>
        <p:cNvGrpSpPr/>
        <p:nvPr/>
      </p:nvGrpSpPr>
      <p:grpSpPr>
        <a:xfrm>
          <a:off x="0" y="0"/>
          <a:ext cx="0" cy="0"/>
          <a:chOff x="0" y="0"/>
          <a:chExt cx="0" cy="0"/>
        </a:xfrm>
      </p:grpSpPr>
      <p:sp>
        <p:nvSpPr>
          <p:cNvPr id="11" name="Subheading"/>
          <p:cNvSpPr>
            <a:spLocks noGrp="1"/>
          </p:cNvSpPr>
          <p:nvPr>
            <p:ph type="body" sz="quarter" idx="20"/>
          </p:nvPr>
        </p:nvSpPr>
        <p:spPr>
          <a:xfrm>
            <a:off x="539750" y="1412776"/>
            <a:ext cx="421469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p:txBody>
      </p:sp>
      <p:sp>
        <p:nvSpPr>
          <p:cNvPr id="3" name="Heading"/>
          <p:cNvSpPr>
            <a:spLocks noGrp="1"/>
          </p:cNvSpPr>
          <p:nvPr>
            <p:ph type="title"/>
          </p:nvPr>
        </p:nvSpPr>
        <p:spPr/>
        <p:txBody>
          <a:bodyPr/>
          <a:lstStyle/>
          <a:p>
            <a:r>
              <a:rPr lang="sv-SE" smtClean="0"/>
              <a:t>Klicka här för att ändra format</a:t>
            </a:r>
            <a:endParaRPr lang="sv-SE" dirty="0"/>
          </a:p>
        </p:txBody>
      </p:sp>
      <p:sp>
        <p:nvSpPr>
          <p:cNvPr id="9" name="Text 1"/>
          <p:cNvSpPr>
            <a:spLocks noGrp="1"/>
          </p:cNvSpPr>
          <p:nvPr>
            <p:ph sz="quarter" idx="13"/>
          </p:nvPr>
        </p:nvSpPr>
        <p:spPr>
          <a:xfrm>
            <a:off x="539750" y="2514600"/>
            <a:ext cx="3960242" cy="3420001"/>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icture 1"/>
          <p:cNvSpPr>
            <a:spLocks noGrp="1"/>
          </p:cNvSpPr>
          <p:nvPr>
            <p:ph type="pic" sz="quarter" idx="18"/>
          </p:nvPr>
        </p:nvSpPr>
        <p:spPr>
          <a:xfrm>
            <a:off x="4850780" y="1608574"/>
            <a:ext cx="3961120" cy="4645577"/>
          </a:xfrm>
        </p:spPr>
        <p:txBody>
          <a:bodyPr/>
          <a:lstStyle/>
          <a:p>
            <a:r>
              <a:rPr lang="sv-SE" smtClean="0"/>
              <a:t>Klicka på ikonen för att lägga till en bild</a:t>
            </a:r>
            <a:endParaRPr lang="sv-SE" dirty="0"/>
          </a:p>
        </p:txBody>
      </p:sp>
      <p:sp>
        <p:nvSpPr>
          <p:cNvPr id="5" name="Caption"/>
          <p:cNvSpPr>
            <a:spLocks noGrp="1"/>
          </p:cNvSpPr>
          <p:nvPr>
            <p:ph type="body" sz="quarter" idx="19" hasCustomPrompt="1"/>
          </p:nvPr>
        </p:nvSpPr>
        <p:spPr>
          <a:xfrm>
            <a:off x="5867400" y="5148963"/>
            <a:ext cx="2952750" cy="791691"/>
          </a:xfrm>
          <a:solidFill>
            <a:schemeClr val="bg1">
              <a:alpha val="70000"/>
            </a:schemeClr>
          </a:solidFill>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smtClean="0"/>
              <a:t>Text</a:t>
            </a:r>
          </a:p>
        </p:txBody>
      </p:sp>
      <p:sp>
        <p:nvSpPr>
          <p:cNvPr id="12" name="Footer Placeholder"/>
          <p:cNvSpPr>
            <a:spLocks noGrp="1"/>
          </p:cNvSpPr>
          <p:nvPr>
            <p:ph type="ftr" sz="quarter" idx="16"/>
          </p:nvPr>
        </p:nvSpPr>
        <p:spPr/>
        <p:txBody>
          <a:bodyPr/>
          <a:lstStyle/>
          <a:p>
            <a:endParaRPr lang="sv-SE" dirty="0">
              <a:solidFill>
                <a:srgbClr val="4D4D4D"/>
              </a:solidFill>
            </a:endParaRPr>
          </a:p>
        </p:txBody>
      </p:sp>
      <p:sp>
        <p:nvSpPr>
          <p:cNvPr id="10" name="Date Placeholder"/>
          <p:cNvSpPr>
            <a:spLocks noGrp="1"/>
          </p:cNvSpPr>
          <p:nvPr>
            <p:ph type="dt" sz="half" idx="15"/>
          </p:nvPr>
        </p:nvSpPr>
        <p:spPr/>
        <p:txBody>
          <a:bodyPr/>
          <a:lstStyle/>
          <a:p>
            <a:endParaRPr lang="sv-SE" dirty="0">
              <a:solidFill>
                <a:srgbClr val="4D4D4D"/>
              </a:solidFill>
            </a:endParaRPr>
          </a:p>
        </p:txBody>
      </p:sp>
      <p:sp>
        <p:nvSpPr>
          <p:cNvPr id="13" name="Slide Number Placeholder"/>
          <p:cNvSpPr>
            <a:spLocks noGrp="1"/>
          </p:cNvSpPr>
          <p:nvPr>
            <p:ph type="sldNum" sz="quarter" idx="17"/>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3479321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5" name="Heading"/>
          <p:cNvSpPr>
            <a:spLocks noGrp="1"/>
          </p:cNvSpPr>
          <p:nvPr>
            <p:ph type="title"/>
          </p:nvPr>
        </p:nvSpPr>
        <p:spPr/>
        <p:txBody>
          <a:bodyPr/>
          <a:lstStyle/>
          <a:p>
            <a:r>
              <a:rPr lang="sv-SE" smtClean="0"/>
              <a:t>Klicka här för att ändra format</a:t>
            </a:r>
            <a:endParaRPr lang="sv-SE" dirty="0"/>
          </a:p>
        </p:txBody>
      </p:sp>
      <p:sp>
        <p:nvSpPr>
          <p:cNvPr id="9" name="Subheading"/>
          <p:cNvSpPr>
            <a:spLocks noGrp="1"/>
          </p:cNvSpPr>
          <p:nvPr>
            <p:ph type="body" sz="quarter" idx="18"/>
          </p:nvPr>
        </p:nvSpPr>
        <p:spPr>
          <a:xfrm>
            <a:off x="539750" y="1412776"/>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p:txBody>
      </p:sp>
      <p:sp>
        <p:nvSpPr>
          <p:cNvPr id="10" name="Picture 1"/>
          <p:cNvSpPr>
            <a:spLocks noGrp="1"/>
          </p:cNvSpPr>
          <p:nvPr>
            <p:ph type="pic" sz="quarter" idx="13"/>
          </p:nvPr>
        </p:nvSpPr>
        <p:spPr>
          <a:xfrm>
            <a:off x="539750" y="2514600"/>
            <a:ext cx="3960242" cy="3739551"/>
          </a:xfrm>
        </p:spPr>
        <p:txBody>
          <a:bodyPr/>
          <a:lstStyle/>
          <a:p>
            <a:r>
              <a:rPr lang="sv-SE" smtClean="0"/>
              <a:t>Klicka på ikonen för att lägga till en bild</a:t>
            </a:r>
            <a:endParaRPr lang="sv-SE" dirty="0"/>
          </a:p>
        </p:txBody>
      </p:sp>
      <p:sp>
        <p:nvSpPr>
          <p:cNvPr id="13" name="Picture 2"/>
          <p:cNvSpPr>
            <a:spLocks noGrp="1"/>
          </p:cNvSpPr>
          <p:nvPr>
            <p:ph type="pic" sz="quarter" idx="14"/>
          </p:nvPr>
        </p:nvSpPr>
        <p:spPr>
          <a:xfrm>
            <a:off x="4850780" y="2521478"/>
            <a:ext cx="3960242" cy="3732673"/>
          </a:xfrm>
        </p:spPr>
        <p:txBody>
          <a:bodyPr/>
          <a:lstStyle/>
          <a:p>
            <a:r>
              <a:rPr lang="sv-SE" smtClean="0"/>
              <a:t>Klicka på ikonen för att lägga till en bild</a:t>
            </a:r>
            <a:endParaRPr lang="sv-SE" dirty="0"/>
          </a:p>
        </p:txBody>
      </p:sp>
      <p:sp>
        <p:nvSpPr>
          <p:cNvPr id="4" name="Footer Placeholder 3"/>
          <p:cNvSpPr>
            <a:spLocks noGrp="1"/>
          </p:cNvSpPr>
          <p:nvPr>
            <p:ph type="ftr" sz="quarter" idx="16"/>
          </p:nvPr>
        </p:nvSpPr>
        <p:spPr/>
        <p:txBody>
          <a:bodyPr/>
          <a:lstStyle/>
          <a:p>
            <a:endParaRPr lang="sv-SE" dirty="0">
              <a:solidFill>
                <a:srgbClr val="4D4D4D"/>
              </a:solidFill>
            </a:endParaRPr>
          </a:p>
        </p:txBody>
      </p:sp>
      <p:sp>
        <p:nvSpPr>
          <p:cNvPr id="3" name="Date Placeholder 2"/>
          <p:cNvSpPr>
            <a:spLocks noGrp="1"/>
          </p:cNvSpPr>
          <p:nvPr>
            <p:ph type="dt" sz="half" idx="15"/>
          </p:nvPr>
        </p:nvSpPr>
        <p:spPr/>
        <p:txBody>
          <a:bodyPr/>
          <a:lstStyle/>
          <a:p>
            <a:endParaRPr lang="sv-SE" dirty="0">
              <a:solidFill>
                <a:srgbClr val="4D4D4D"/>
              </a:solidFill>
            </a:endParaRPr>
          </a:p>
        </p:txBody>
      </p:sp>
      <p:sp>
        <p:nvSpPr>
          <p:cNvPr id="8" name="Slide Number Placeholder 7"/>
          <p:cNvSpPr>
            <a:spLocks noGrp="1"/>
          </p:cNvSpPr>
          <p:nvPr>
            <p:ph type="sldNum" sz="quarter" idx="17"/>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1118360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3" name="Heading"/>
          <p:cNvSpPr>
            <a:spLocks noGrp="1"/>
          </p:cNvSpPr>
          <p:nvPr>
            <p:ph type="title"/>
          </p:nvPr>
        </p:nvSpPr>
        <p:spPr/>
        <p:txBody>
          <a:bodyPr/>
          <a:lstStyle/>
          <a:p>
            <a:r>
              <a:rPr lang="sv-SE" smtClean="0"/>
              <a:t>Klicka här för att ändra format</a:t>
            </a:r>
            <a:endParaRPr lang="sv-SE" dirty="0"/>
          </a:p>
        </p:txBody>
      </p:sp>
      <p:sp>
        <p:nvSpPr>
          <p:cNvPr id="11" name="Subheading"/>
          <p:cNvSpPr>
            <a:spLocks noGrp="1"/>
          </p:cNvSpPr>
          <p:nvPr>
            <p:ph type="body" sz="quarter" idx="20"/>
          </p:nvPr>
        </p:nvSpPr>
        <p:spPr>
          <a:xfrm>
            <a:off x="539750" y="1412776"/>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p:txBody>
      </p:sp>
      <p:sp>
        <p:nvSpPr>
          <p:cNvPr id="10" name="Picture 1"/>
          <p:cNvSpPr>
            <a:spLocks noGrp="1"/>
          </p:cNvSpPr>
          <p:nvPr>
            <p:ph type="pic" sz="quarter" idx="13"/>
          </p:nvPr>
        </p:nvSpPr>
        <p:spPr>
          <a:xfrm>
            <a:off x="539750" y="2514600"/>
            <a:ext cx="3955265" cy="1780593"/>
          </a:xfrm>
        </p:spPr>
        <p:txBody>
          <a:bodyPr/>
          <a:lstStyle/>
          <a:p>
            <a:r>
              <a:rPr lang="sv-SE" smtClean="0"/>
              <a:t>Klicka på ikonen för att lägga till en bild</a:t>
            </a:r>
            <a:endParaRPr lang="sv-SE" dirty="0"/>
          </a:p>
        </p:txBody>
      </p:sp>
      <p:sp>
        <p:nvSpPr>
          <p:cNvPr id="13" name="Picture 2"/>
          <p:cNvSpPr>
            <a:spLocks noGrp="1"/>
          </p:cNvSpPr>
          <p:nvPr>
            <p:ph type="pic" sz="quarter" idx="14"/>
          </p:nvPr>
        </p:nvSpPr>
        <p:spPr>
          <a:xfrm>
            <a:off x="4850780" y="2521478"/>
            <a:ext cx="3958323" cy="1780593"/>
          </a:xfrm>
        </p:spPr>
        <p:txBody>
          <a:bodyPr/>
          <a:lstStyle/>
          <a:p>
            <a:r>
              <a:rPr lang="sv-SE" smtClean="0"/>
              <a:t>Klicka på ikonen för att lägga till en bild</a:t>
            </a:r>
            <a:endParaRPr lang="sv-SE" dirty="0"/>
          </a:p>
        </p:txBody>
      </p:sp>
      <p:sp>
        <p:nvSpPr>
          <p:cNvPr id="4" name="Picture 3"/>
          <p:cNvSpPr>
            <a:spLocks noGrp="1"/>
          </p:cNvSpPr>
          <p:nvPr>
            <p:ph type="pic" sz="quarter" idx="15"/>
          </p:nvPr>
        </p:nvSpPr>
        <p:spPr>
          <a:xfrm>
            <a:off x="533969" y="4469092"/>
            <a:ext cx="3955265" cy="1780593"/>
          </a:xfrm>
        </p:spPr>
        <p:txBody>
          <a:bodyPr/>
          <a:lstStyle/>
          <a:p>
            <a:r>
              <a:rPr lang="sv-SE" smtClean="0"/>
              <a:t>Klicka på ikonen för att lägga till en bild</a:t>
            </a:r>
            <a:endParaRPr lang="sv-SE" dirty="0"/>
          </a:p>
        </p:txBody>
      </p:sp>
      <p:sp>
        <p:nvSpPr>
          <p:cNvPr id="9" name="Picture 4"/>
          <p:cNvSpPr>
            <a:spLocks noGrp="1"/>
          </p:cNvSpPr>
          <p:nvPr>
            <p:ph type="pic" sz="quarter" idx="16"/>
          </p:nvPr>
        </p:nvSpPr>
        <p:spPr>
          <a:xfrm>
            <a:off x="4850780" y="4469052"/>
            <a:ext cx="3958323" cy="1780593"/>
          </a:xfrm>
        </p:spPr>
        <p:txBody>
          <a:bodyPr/>
          <a:lstStyle/>
          <a:p>
            <a:r>
              <a:rPr lang="sv-SE" smtClean="0"/>
              <a:t>Klicka på ikonen för att lägga till en bild</a:t>
            </a:r>
            <a:endParaRPr lang="sv-SE" dirty="0"/>
          </a:p>
        </p:txBody>
      </p:sp>
      <p:sp>
        <p:nvSpPr>
          <p:cNvPr id="16" name="Footer Placeholder 15"/>
          <p:cNvSpPr>
            <a:spLocks noGrp="1"/>
          </p:cNvSpPr>
          <p:nvPr>
            <p:ph type="ftr" sz="quarter" idx="18"/>
          </p:nvPr>
        </p:nvSpPr>
        <p:spPr/>
        <p:txBody>
          <a:bodyPr/>
          <a:lstStyle/>
          <a:p>
            <a:endParaRPr lang="sv-SE" dirty="0">
              <a:solidFill>
                <a:srgbClr val="4D4D4D"/>
              </a:solidFill>
            </a:endParaRPr>
          </a:p>
        </p:txBody>
      </p:sp>
      <p:sp>
        <p:nvSpPr>
          <p:cNvPr id="15" name="Date Placeholder 14"/>
          <p:cNvSpPr>
            <a:spLocks noGrp="1"/>
          </p:cNvSpPr>
          <p:nvPr>
            <p:ph type="dt" sz="half" idx="17"/>
          </p:nvPr>
        </p:nvSpPr>
        <p:spPr/>
        <p:txBody>
          <a:bodyPr/>
          <a:lstStyle/>
          <a:p>
            <a:endParaRPr lang="sv-SE" dirty="0">
              <a:solidFill>
                <a:srgbClr val="4D4D4D"/>
              </a:solidFill>
            </a:endParaRPr>
          </a:p>
        </p:txBody>
      </p:sp>
      <p:sp>
        <p:nvSpPr>
          <p:cNvPr id="17" name="Slide Number Placeholder 16"/>
          <p:cNvSpPr>
            <a:spLocks noGrp="1"/>
          </p:cNvSpPr>
          <p:nvPr>
            <p:ph type="sldNum" sz="quarter" idx="19"/>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1978880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sv-SE" smtClean="0"/>
              <a:t>Klicka här för att ändra format</a:t>
            </a:r>
            <a:endParaRPr lang="sv-SE" dirty="0"/>
          </a:p>
        </p:txBody>
      </p:sp>
      <p:sp>
        <p:nvSpPr>
          <p:cNvPr id="10" name="Subheading"/>
          <p:cNvSpPr>
            <a:spLocks noGrp="1"/>
          </p:cNvSpPr>
          <p:nvPr>
            <p:ph type="body" sz="quarter" idx="13"/>
          </p:nvPr>
        </p:nvSpPr>
        <p:spPr>
          <a:xfrm>
            <a:off x="539750" y="1412776"/>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p:txBody>
      </p:sp>
      <p:sp>
        <p:nvSpPr>
          <p:cNvPr id="13" name="Text"/>
          <p:cNvSpPr>
            <a:spLocks noGrp="1"/>
          </p:cNvSpPr>
          <p:nvPr>
            <p:ph sz="quarter" idx="22"/>
          </p:nvPr>
        </p:nvSpPr>
        <p:spPr>
          <a:xfrm>
            <a:off x="537882" y="2514600"/>
            <a:ext cx="8260825" cy="179860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icture 1"/>
          <p:cNvSpPr>
            <a:spLocks noGrp="1"/>
          </p:cNvSpPr>
          <p:nvPr>
            <p:ph type="pic" sz="quarter" idx="15"/>
          </p:nvPr>
        </p:nvSpPr>
        <p:spPr>
          <a:xfrm>
            <a:off x="533969" y="4469092"/>
            <a:ext cx="3955265" cy="1780593"/>
          </a:xfrm>
        </p:spPr>
        <p:txBody>
          <a:bodyPr/>
          <a:lstStyle/>
          <a:p>
            <a:r>
              <a:rPr lang="sv-SE" smtClean="0"/>
              <a:t>Klicka på ikonen för att lägga till en bild</a:t>
            </a:r>
            <a:endParaRPr lang="sv-SE" dirty="0"/>
          </a:p>
        </p:txBody>
      </p:sp>
      <p:sp>
        <p:nvSpPr>
          <p:cNvPr id="9" name="Picture 2"/>
          <p:cNvSpPr>
            <a:spLocks noGrp="1"/>
          </p:cNvSpPr>
          <p:nvPr>
            <p:ph type="pic" sz="quarter" idx="16"/>
          </p:nvPr>
        </p:nvSpPr>
        <p:spPr>
          <a:xfrm>
            <a:off x="4850780" y="4469052"/>
            <a:ext cx="3958323" cy="1780593"/>
          </a:xfrm>
        </p:spPr>
        <p:txBody>
          <a:bodyPr/>
          <a:lstStyle/>
          <a:p>
            <a:r>
              <a:rPr lang="sv-SE" smtClean="0"/>
              <a:t>Klicka på ikonen för att lägga till en bild</a:t>
            </a:r>
            <a:endParaRPr lang="sv-SE" dirty="0"/>
          </a:p>
        </p:txBody>
      </p:sp>
      <p:sp>
        <p:nvSpPr>
          <p:cNvPr id="6" name="Footer Placeholder 5"/>
          <p:cNvSpPr>
            <a:spLocks noGrp="1"/>
          </p:cNvSpPr>
          <p:nvPr>
            <p:ph type="ftr" sz="quarter" idx="20"/>
          </p:nvPr>
        </p:nvSpPr>
        <p:spPr/>
        <p:txBody>
          <a:bodyPr/>
          <a:lstStyle/>
          <a:p>
            <a:endParaRPr lang="sv-SE" dirty="0">
              <a:solidFill>
                <a:srgbClr val="4D4D4D"/>
              </a:solidFill>
            </a:endParaRPr>
          </a:p>
        </p:txBody>
      </p:sp>
      <p:sp>
        <p:nvSpPr>
          <p:cNvPr id="5" name="Date Placeholder 4"/>
          <p:cNvSpPr>
            <a:spLocks noGrp="1"/>
          </p:cNvSpPr>
          <p:nvPr>
            <p:ph type="dt" sz="half" idx="19"/>
          </p:nvPr>
        </p:nvSpPr>
        <p:spPr/>
        <p:txBody>
          <a:bodyPr/>
          <a:lstStyle/>
          <a:p>
            <a:endParaRPr lang="sv-SE" dirty="0">
              <a:solidFill>
                <a:srgbClr val="4D4D4D"/>
              </a:solidFill>
            </a:endParaRPr>
          </a:p>
        </p:txBody>
      </p:sp>
      <p:sp>
        <p:nvSpPr>
          <p:cNvPr id="7" name="Slide Number Placeholder 6"/>
          <p:cNvSpPr>
            <a:spLocks noGrp="1"/>
          </p:cNvSpPr>
          <p:nvPr>
            <p:ph type="sldNum" sz="quarter" idx="21"/>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3490569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sv-SE" smtClean="0"/>
              <a:t>Klicka här för att ändra format</a:t>
            </a:r>
            <a:endParaRPr lang="sv-SE" dirty="0"/>
          </a:p>
        </p:txBody>
      </p:sp>
      <p:sp>
        <p:nvSpPr>
          <p:cNvPr id="10" name="Subheading"/>
          <p:cNvSpPr>
            <a:spLocks noGrp="1"/>
          </p:cNvSpPr>
          <p:nvPr>
            <p:ph type="body" sz="quarter" idx="13"/>
          </p:nvPr>
        </p:nvSpPr>
        <p:spPr>
          <a:xfrm>
            <a:off x="539750" y="1412776"/>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p:txBody>
      </p:sp>
      <p:sp>
        <p:nvSpPr>
          <p:cNvPr id="6" name="Footer Placeholder 5"/>
          <p:cNvSpPr>
            <a:spLocks noGrp="1"/>
          </p:cNvSpPr>
          <p:nvPr>
            <p:ph type="ftr" sz="quarter" idx="20"/>
          </p:nvPr>
        </p:nvSpPr>
        <p:spPr/>
        <p:txBody>
          <a:bodyPr/>
          <a:lstStyle/>
          <a:p>
            <a:endParaRPr lang="sv-SE" dirty="0">
              <a:solidFill>
                <a:srgbClr val="4D4D4D"/>
              </a:solidFill>
            </a:endParaRPr>
          </a:p>
        </p:txBody>
      </p:sp>
      <p:sp>
        <p:nvSpPr>
          <p:cNvPr id="5" name="Date Placeholder 4"/>
          <p:cNvSpPr>
            <a:spLocks noGrp="1"/>
          </p:cNvSpPr>
          <p:nvPr>
            <p:ph type="dt" sz="half" idx="19"/>
          </p:nvPr>
        </p:nvSpPr>
        <p:spPr/>
        <p:txBody>
          <a:bodyPr/>
          <a:lstStyle/>
          <a:p>
            <a:endParaRPr lang="sv-SE" dirty="0">
              <a:solidFill>
                <a:srgbClr val="4D4D4D"/>
              </a:solidFill>
            </a:endParaRPr>
          </a:p>
        </p:txBody>
      </p:sp>
      <p:sp>
        <p:nvSpPr>
          <p:cNvPr id="7" name="Slide Number Placeholder 6"/>
          <p:cNvSpPr>
            <a:spLocks noGrp="1"/>
          </p:cNvSpPr>
          <p:nvPr>
            <p:ph type="sldNum" sz="quarter" idx="21"/>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2891377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sv-SE" dirty="0">
              <a:solidFill>
                <a:srgbClr val="4D4D4D"/>
              </a:solidFill>
            </a:endParaRPr>
          </a:p>
        </p:txBody>
      </p:sp>
      <p:sp>
        <p:nvSpPr>
          <p:cNvPr id="2" name="Date Placeholder 1"/>
          <p:cNvSpPr>
            <a:spLocks noGrp="1"/>
          </p:cNvSpPr>
          <p:nvPr>
            <p:ph type="dt" sz="half" idx="10"/>
          </p:nvPr>
        </p:nvSpPr>
        <p:spPr/>
        <p:txBody>
          <a:bodyPr/>
          <a:lstStyle/>
          <a:p>
            <a:endParaRPr lang="sv-SE" dirty="0">
              <a:solidFill>
                <a:srgbClr val="4D4D4D"/>
              </a:solidFill>
            </a:endParaRPr>
          </a:p>
        </p:txBody>
      </p:sp>
      <p:sp>
        <p:nvSpPr>
          <p:cNvPr id="4" name="Slide Number Placeholder 3"/>
          <p:cNvSpPr>
            <a:spLocks noGrp="1"/>
          </p:cNvSpPr>
          <p:nvPr>
            <p:ph type="sldNum" sz="quarter" idx="12"/>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2257624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05982"/>
            <a:ext cx="8460432" cy="3153434"/>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277007" y="1700808"/>
            <a:ext cx="6462329" cy="1686910"/>
          </a:xfrm>
          <a:prstGeom prst="rect">
            <a:avLst/>
          </a:prstGeom>
        </p:spPr>
      </p:pic>
      <p:sp>
        <p:nvSpPr>
          <p:cNvPr id="10" name="Date Placeholder 9"/>
          <p:cNvSpPr>
            <a:spLocks noGrp="1"/>
          </p:cNvSpPr>
          <p:nvPr>
            <p:ph type="dt" sz="half" idx="10"/>
          </p:nvPr>
        </p:nvSpPr>
        <p:spPr/>
        <p:txBody>
          <a:bodyPr/>
          <a:lstStyle/>
          <a:p>
            <a:endParaRPr lang="sv-SE" dirty="0">
              <a:solidFill>
                <a:srgbClr val="4D4D4D"/>
              </a:solidFill>
            </a:endParaRPr>
          </a:p>
        </p:txBody>
      </p:sp>
      <p:sp>
        <p:nvSpPr>
          <p:cNvPr id="15" name="Slide Number Placeholder 14"/>
          <p:cNvSpPr>
            <a:spLocks noGrp="1"/>
          </p:cNvSpPr>
          <p:nvPr>
            <p:ph type="sldNum" sz="quarter" idx="12"/>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12475108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Heading"/>
          <p:cNvSpPr>
            <a:spLocks noGrp="1"/>
          </p:cNvSpPr>
          <p:nvPr>
            <p:ph type="title"/>
          </p:nvPr>
        </p:nvSpPr>
        <p:spPr/>
        <p:txBody>
          <a:bodyPr/>
          <a:lstStyle/>
          <a:p>
            <a:r>
              <a:rPr lang="en-US" smtClean="0"/>
              <a:t>Click to edit Master title style</a:t>
            </a:r>
            <a:endParaRPr lang="sv-SE"/>
          </a:p>
        </p:txBody>
      </p:sp>
      <p:sp>
        <p:nvSpPr>
          <p:cNvPr id="5" name="Subheading"/>
          <p:cNvSpPr>
            <a:spLocks noGrp="1"/>
          </p:cNvSpPr>
          <p:nvPr>
            <p:ph type="body" sz="quarter" idx="13"/>
          </p:nvPr>
        </p:nvSpPr>
        <p:spPr>
          <a:xfrm>
            <a:off x="539750" y="1412776"/>
            <a:ext cx="8270036" cy="577011"/>
          </a:xfrm>
        </p:spPr>
        <p:txBody>
          <a:bodyPr>
            <a:noAutofit/>
          </a:bodyPr>
          <a:lstStyle>
            <a:lvl1pPr marL="0" indent="0">
              <a:spcBef>
                <a:spcPts val="0"/>
              </a:spcBef>
              <a:buFontTx/>
              <a:buNone/>
              <a:defRPr sz="1600" b="0" cap="all"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10" name="Footer Placeholder 9"/>
          <p:cNvSpPr>
            <a:spLocks noGrp="1"/>
          </p:cNvSpPr>
          <p:nvPr>
            <p:ph type="ftr" sz="quarter" idx="15"/>
          </p:nvPr>
        </p:nvSpPr>
        <p:spPr/>
        <p:txBody>
          <a:bodyPr/>
          <a:lstStyle/>
          <a:p>
            <a:endParaRPr lang="sv-SE"/>
          </a:p>
        </p:txBody>
      </p:sp>
      <p:sp>
        <p:nvSpPr>
          <p:cNvPr id="6" name="Date Placeholder 5"/>
          <p:cNvSpPr>
            <a:spLocks noGrp="1"/>
          </p:cNvSpPr>
          <p:nvPr>
            <p:ph type="dt" sz="half" idx="14"/>
          </p:nvPr>
        </p:nvSpPr>
        <p:spPr/>
        <p:txBody>
          <a:bodyPr/>
          <a:lstStyle/>
          <a:p>
            <a:fld id="{F8320871-3E51-4353-90B6-FA7AD2216D9E}" type="datetime1">
              <a:rPr lang="sv-SE" smtClean="0"/>
              <a:pPr/>
              <a:t>2017-09-07</a:t>
            </a:fld>
            <a:endParaRPr lang="sv-SE"/>
          </a:p>
        </p:txBody>
      </p:sp>
      <p:sp>
        <p:nvSpPr>
          <p:cNvPr id="11" name="Slide Number Placeholder 10"/>
          <p:cNvSpPr>
            <a:spLocks noGrp="1"/>
          </p:cNvSpPr>
          <p:nvPr>
            <p:ph type="sldNum" sz="quarter" idx="16"/>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24225106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en-US" smtClean="0"/>
              <a:t>Click to edit Master title style</a:t>
            </a:r>
            <a:endParaRPr lang="sv-SE"/>
          </a:p>
        </p:txBody>
      </p:sp>
      <p:sp>
        <p:nvSpPr>
          <p:cNvPr id="10" name="Subheading"/>
          <p:cNvSpPr>
            <a:spLocks noGrp="1"/>
          </p:cNvSpPr>
          <p:nvPr>
            <p:ph type="body" sz="quarter" idx="13"/>
          </p:nvPr>
        </p:nvSpPr>
        <p:spPr>
          <a:xfrm>
            <a:off x="539752" y="1412777"/>
            <a:ext cx="8270037" cy="577011"/>
          </a:xfrm>
        </p:spPr>
        <p:txBody>
          <a:bodyPr>
            <a:noAutofit/>
          </a:bodyPr>
          <a:lstStyle>
            <a:lvl1pPr marL="0" indent="0">
              <a:spcBef>
                <a:spcPts val="0"/>
              </a:spcBef>
              <a:buFontTx/>
              <a:buNone/>
              <a:defRPr sz="1600" b="0" cap="all" baseline="0">
                <a:solidFill>
                  <a:srgbClr val="404040"/>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smtClean="0"/>
              <a:t>Click to edit Master text styles</a:t>
            </a:r>
          </a:p>
        </p:txBody>
      </p:sp>
      <p:sp>
        <p:nvSpPr>
          <p:cNvPr id="6" name="Footer Placeholder 5"/>
          <p:cNvSpPr>
            <a:spLocks noGrp="1"/>
          </p:cNvSpPr>
          <p:nvPr>
            <p:ph type="ftr" sz="quarter" idx="20"/>
          </p:nvPr>
        </p:nvSpPr>
        <p:spPr/>
        <p:txBody>
          <a:bodyPr/>
          <a:lstStyle/>
          <a:p>
            <a:endParaRPr lang="sv-SE" dirty="0">
              <a:solidFill>
                <a:srgbClr val="4D4D4D"/>
              </a:solidFill>
            </a:endParaRPr>
          </a:p>
        </p:txBody>
      </p:sp>
    </p:spTree>
    <p:extLst>
      <p:ext uri="{BB962C8B-B14F-4D97-AF65-F5344CB8AC3E}">
        <p14:creationId xmlns:p14="http://schemas.microsoft.com/office/powerpoint/2010/main" val="279343437"/>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85800" y="1981202"/>
            <a:ext cx="7772400" cy="4319588"/>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9"/>
          <p:cNvSpPr>
            <a:spLocks noGrp="1" noChangeArrowheads="1"/>
          </p:cNvSpPr>
          <p:nvPr>
            <p:ph type="dt" sz="half" idx="10"/>
          </p:nvPr>
        </p:nvSpPr>
        <p:spPr>
          <a:xfrm>
            <a:off x="690564" y="6477005"/>
            <a:ext cx="1443037" cy="306388"/>
          </a:xfrm>
          <a:prstGeom prst="rect">
            <a:avLst/>
          </a:prstGeom>
          <a:ln/>
        </p:spPr>
        <p:txBody>
          <a:bodyPr/>
          <a:lstStyle>
            <a:lvl1pPr>
              <a:defRPr/>
            </a:lvl1pPr>
          </a:lstStyle>
          <a:p>
            <a:pPr>
              <a:defRPr/>
            </a:pPr>
            <a:endParaRPr lang="en-US">
              <a:solidFill>
                <a:srgbClr val="4D4D4D"/>
              </a:solidFill>
            </a:endParaRPr>
          </a:p>
        </p:txBody>
      </p:sp>
      <p:sp>
        <p:nvSpPr>
          <p:cNvPr id="5" name="Rectangle 10"/>
          <p:cNvSpPr>
            <a:spLocks noGrp="1" noChangeArrowheads="1"/>
          </p:cNvSpPr>
          <p:nvPr>
            <p:ph type="ftr" sz="quarter" idx="11"/>
          </p:nvPr>
        </p:nvSpPr>
        <p:spPr>
          <a:xfrm>
            <a:off x="2667002" y="6477005"/>
            <a:ext cx="3605213" cy="306388"/>
          </a:xfrm>
          <a:prstGeom prst="rect">
            <a:avLst/>
          </a:prstGeom>
          <a:ln/>
        </p:spPr>
        <p:txBody>
          <a:bodyPr/>
          <a:lstStyle>
            <a:lvl1pPr>
              <a:defRPr/>
            </a:lvl1pPr>
          </a:lstStyle>
          <a:p>
            <a:pPr>
              <a:defRPr/>
            </a:pPr>
            <a:endParaRPr lang="en-US">
              <a:solidFill>
                <a:srgbClr val="4D4D4D"/>
              </a:solidFill>
            </a:endParaRPr>
          </a:p>
        </p:txBody>
      </p:sp>
      <p:sp>
        <p:nvSpPr>
          <p:cNvPr id="6" name="Rectangle 11"/>
          <p:cNvSpPr>
            <a:spLocks noGrp="1" noChangeArrowheads="1"/>
          </p:cNvSpPr>
          <p:nvPr>
            <p:ph type="sldNum" sz="quarter" idx="12"/>
          </p:nvPr>
        </p:nvSpPr>
        <p:spPr>
          <a:xfrm>
            <a:off x="7107237" y="6489705"/>
            <a:ext cx="1350963" cy="306388"/>
          </a:xfrm>
          <a:prstGeom prst="rect">
            <a:avLst/>
          </a:prstGeom>
          <a:ln/>
        </p:spPr>
        <p:txBody>
          <a:bodyPr/>
          <a:lstStyle>
            <a:lvl1pPr>
              <a:defRPr/>
            </a:lvl1pPr>
          </a:lstStyle>
          <a:p>
            <a:pPr>
              <a:defRPr/>
            </a:pPr>
            <a:fld id="{E65BDBE7-C9BE-494C-9786-83B60CB2B7DB}" type="slidenum">
              <a:rPr lang="en-US">
                <a:solidFill>
                  <a:srgbClr val="4D4D4D"/>
                </a:solidFill>
              </a:rPr>
              <a:pPr>
                <a:defRPr/>
              </a:pPr>
              <a:t>‹#›</a:t>
            </a:fld>
            <a:endParaRPr lang="en-US">
              <a:solidFill>
                <a:srgbClr val="4D4D4D"/>
              </a:solidFill>
            </a:endParaRPr>
          </a:p>
        </p:txBody>
      </p:sp>
    </p:spTree>
    <p:extLst>
      <p:ext uri="{BB962C8B-B14F-4D97-AF65-F5344CB8AC3E}">
        <p14:creationId xmlns:p14="http://schemas.microsoft.com/office/powerpoint/2010/main" val="5797386"/>
      </p:ext>
    </p:extLst>
  </p:cSld>
  <p:clrMapOvr>
    <a:masterClrMapping/>
  </p:clrMapOvr>
  <p:transition>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1108075"/>
            <a:ext cx="8269288" cy="358775"/>
          </a:xfrm>
        </p:spPr>
        <p:txBody>
          <a:bodyPr/>
          <a:lstStyle/>
          <a:p>
            <a:r>
              <a:rPr lang="en-US" smtClean="0"/>
              <a:t>Click to edit Master title style</a:t>
            </a:r>
            <a:endParaRPr lang="en-US"/>
          </a:p>
        </p:txBody>
      </p:sp>
      <p:sp>
        <p:nvSpPr>
          <p:cNvPr id="3" name="Content Placeholder 2"/>
          <p:cNvSpPr>
            <a:spLocks noGrp="1"/>
          </p:cNvSpPr>
          <p:nvPr>
            <p:ph idx="1"/>
          </p:nvPr>
        </p:nvSpPr>
        <p:spPr>
          <a:xfrm>
            <a:off x="539750" y="2514600"/>
            <a:ext cx="8269288" cy="3419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p:cNvSpPr>
            <a:spLocks noGrp="1"/>
          </p:cNvSpPr>
          <p:nvPr>
            <p:ph type="ftr" sz="quarter" idx="10"/>
          </p:nvPr>
        </p:nvSpPr>
        <p:spPr/>
        <p:txBody>
          <a:bodyPr/>
          <a:lstStyle>
            <a:lvl1pPr>
              <a:defRPr/>
            </a:lvl1pPr>
          </a:lstStyle>
          <a:p>
            <a:pPr>
              <a:defRPr/>
            </a:pPr>
            <a:endParaRPr lang="en-GB"/>
          </a:p>
        </p:txBody>
      </p:sp>
      <p:sp>
        <p:nvSpPr>
          <p:cNvPr id="5" name="Date Placeholder"/>
          <p:cNvSpPr>
            <a:spLocks noGrp="1"/>
          </p:cNvSpPr>
          <p:nvPr>
            <p:ph type="dt" sz="half" idx="11"/>
          </p:nvPr>
        </p:nvSpPr>
        <p:spPr/>
        <p:txBody>
          <a:bodyPr/>
          <a:lstStyle>
            <a:lvl1pPr>
              <a:defRPr/>
            </a:lvl1pPr>
          </a:lstStyle>
          <a:p>
            <a:pPr>
              <a:defRPr/>
            </a:pPr>
            <a:fld id="{C861BF16-66CA-426E-A28B-655D28819283}" type="datetime1">
              <a:rPr lang="sv-SE"/>
              <a:pPr>
                <a:defRPr/>
              </a:pPr>
              <a:t>2017-09-07</a:t>
            </a:fld>
            <a:endParaRPr lang="sv-SE"/>
          </a:p>
        </p:txBody>
      </p:sp>
      <p:sp>
        <p:nvSpPr>
          <p:cNvPr id="6" name="Slide Number Placeholder"/>
          <p:cNvSpPr>
            <a:spLocks noGrp="1"/>
          </p:cNvSpPr>
          <p:nvPr>
            <p:ph type="sldNum" sz="quarter" idx="12"/>
          </p:nvPr>
        </p:nvSpPr>
        <p:spPr/>
        <p:txBody>
          <a:bodyPr/>
          <a:lstStyle>
            <a:lvl1pPr>
              <a:defRPr/>
            </a:lvl1pPr>
          </a:lstStyle>
          <a:p>
            <a:pPr>
              <a:defRPr/>
            </a:pPr>
            <a:fld id="{CD9F1196-AC56-42C6-A4E8-3E1E76AF4ED9}" type="slidenum">
              <a:rPr lang="sv-SE"/>
              <a:pPr>
                <a:defRPr/>
              </a:pPr>
              <a:t>‹#›</a:t>
            </a:fld>
            <a:endParaRPr lang="sv-SE"/>
          </a:p>
        </p:txBody>
      </p:sp>
    </p:spTree>
    <p:extLst>
      <p:ext uri="{BB962C8B-B14F-4D97-AF65-F5344CB8AC3E}">
        <p14:creationId xmlns:p14="http://schemas.microsoft.com/office/powerpoint/2010/main" val="2317303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Heading"/>
          <p:cNvSpPr>
            <a:spLocks noGrp="1"/>
          </p:cNvSpPr>
          <p:nvPr>
            <p:ph type="ctrTitle"/>
          </p:nvPr>
        </p:nvSpPr>
        <p:spPr>
          <a:xfrm>
            <a:off x="-4543" y="2132856"/>
            <a:ext cx="9148543" cy="2016224"/>
          </a:xfrm>
          <a:noFill/>
        </p:spPr>
        <p:txBody>
          <a:bodyPr lIns="360000" tIns="36000" rIns="360000" bIns="36000" anchor="ctr"/>
          <a:lstStyle>
            <a:lvl1pPr algn="ctr">
              <a:defRPr>
                <a:solidFill>
                  <a:schemeClr val="tx2"/>
                </a:solidFill>
              </a:defRPr>
            </a:lvl1pPr>
          </a:lstStyle>
          <a:p>
            <a:r>
              <a:rPr lang="en-US" smtClean="0"/>
              <a:t>Click to edit Master title style</a:t>
            </a:r>
            <a:endParaRPr lang="sv-SE"/>
          </a:p>
        </p:txBody>
      </p:sp>
      <p:sp>
        <p:nvSpPr>
          <p:cNvPr id="18" name="Slide Number Placeholder 17"/>
          <p:cNvSpPr>
            <a:spLocks noGrp="1"/>
          </p:cNvSpPr>
          <p:nvPr>
            <p:ph type="sldNum" sz="quarter" idx="12"/>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38403309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elect Pictur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39750" y="2514600"/>
            <a:ext cx="8267820" cy="3739550"/>
          </a:xfrm>
        </p:spPr>
        <p:txBody>
          <a:bodyPr anchor="b">
            <a:normAutofit/>
          </a:bodyPr>
          <a:lstStyle>
            <a:lvl1pPr>
              <a:defRPr sz="1400" baseline="0"/>
            </a:lvl1pPr>
          </a:lstStyle>
          <a:p>
            <a:r>
              <a:rPr lang="en-GB" dirty="0" smtClean="0"/>
              <a:t>FIRST: Click on icon to add picture</a:t>
            </a:r>
            <a:r>
              <a:rPr lang="en-GB" smtClean="0"/>
              <a:t>. If nessesary: Rightclick </a:t>
            </a:r>
            <a:r>
              <a:rPr lang="en-GB" dirty="0" smtClean="0"/>
              <a:t>on picture and select Send to back.</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endParaRPr lang="en-GB" dirty="0"/>
          </a:p>
        </p:txBody>
      </p:sp>
      <p:sp>
        <p:nvSpPr>
          <p:cNvPr id="3" name="Text"/>
          <p:cNvSpPr>
            <a:spLocks noGrp="1"/>
          </p:cNvSpPr>
          <p:nvPr>
            <p:ph idx="1"/>
          </p:nvPr>
        </p:nvSpPr>
        <p:spPr>
          <a:xfrm>
            <a:off x="5652120" y="4290097"/>
            <a:ext cx="3168030" cy="1803199"/>
          </a:xfrm>
          <a:solidFill>
            <a:srgbClr val="FFFFFF">
              <a:alpha val="69804"/>
            </a:srgbClr>
          </a:solidFill>
        </p:spPr>
        <p:txBody>
          <a:bodyPr lIns="144000" tIns="144000" rIns="144000" bIns="158400" anchor="b">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9" name="Footer Placeholder 8"/>
          <p:cNvSpPr>
            <a:spLocks noGrp="1"/>
          </p:cNvSpPr>
          <p:nvPr>
            <p:ph type="ftr" sz="quarter" idx="16"/>
          </p:nvPr>
        </p:nvSpPr>
        <p:spPr/>
        <p:txBody>
          <a:bodyPr/>
          <a:lstStyle/>
          <a:p>
            <a:endParaRPr lang="sv-SE"/>
          </a:p>
        </p:txBody>
      </p:sp>
      <p:sp>
        <p:nvSpPr>
          <p:cNvPr id="8" name="Date Placeholder 7"/>
          <p:cNvSpPr>
            <a:spLocks noGrp="1"/>
          </p:cNvSpPr>
          <p:nvPr>
            <p:ph type="dt" sz="half" idx="15"/>
          </p:nvPr>
        </p:nvSpPr>
        <p:spPr/>
        <p:txBody>
          <a:bodyPr/>
          <a:lstStyle/>
          <a:p>
            <a:fld id="{4B1925D8-9F81-4D91-8D44-E7101CF699F3}" type="datetime1">
              <a:rPr lang="sv-SE" smtClean="0"/>
              <a:pPr/>
              <a:t>2017-09-07</a:t>
            </a:fld>
            <a:endParaRPr lang="sv-SE"/>
          </a:p>
        </p:txBody>
      </p:sp>
      <p:sp>
        <p:nvSpPr>
          <p:cNvPr id="11" name="Slide Number Placeholder 10"/>
          <p:cNvSpPr>
            <a:spLocks noGrp="1"/>
          </p:cNvSpPr>
          <p:nvPr>
            <p:ph type="sldNum" sz="quarter" idx="17"/>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1683937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7" name="Heading"/>
          <p:cNvSpPr>
            <a:spLocks noGrp="1"/>
          </p:cNvSpPr>
          <p:nvPr>
            <p:ph type="title"/>
          </p:nvPr>
        </p:nvSpPr>
        <p:spPr/>
        <p:txBody>
          <a:bodyPr/>
          <a:lstStyle/>
          <a:p>
            <a:r>
              <a:rPr lang="en-US" smtClean="0"/>
              <a:t>Click to edit Master title style</a:t>
            </a:r>
            <a:endParaRPr lang="sv-SE"/>
          </a:p>
        </p:txBody>
      </p:sp>
      <p:sp>
        <p:nvSpPr>
          <p:cNvPr id="8" name="Subheading"/>
          <p:cNvSpPr>
            <a:spLocks noGrp="1"/>
          </p:cNvSpPr>
          <p:nvPr>
            <p:ph type="body" sz="quarter" idx="18"/>
          </p:nvPr>
        </p:nvSpPr>
        <p:spPr>
          <a:xfrm>
            <a:off x="539750" y="1412776"/>
            <a:ext cx="8270036" cy="577011"/>
          </a:xfrm>
        </p:spPr>
        <p:txBody>
          <a:bodyPr>
            <a:noAutofit/>
          </a:bodyPr>
          <a:lstStyle>
            <a:lvl1pPr marL="0" indent="0">
              <a:spcBef>
                <a:spcPts val="0"/>
              </a:spcBef>
              <a:buFontTx/>
              <a:buNone/>
              <a:defRPr sz="1600" b="0" cap="all"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9" name="Text 1"/>
          <p:cNvSpPr>
            <a:spLocks noGrp="1"/>
          </p:cNvSpPr>
          <p:nvPr>
            <p:ph sz="quarter" idx="13"/>
          </p:nvPr>
        </p:nvSpPr>
        <p:spPr>
          <a:xfrm>
            <a:off x="539750" y="2514600"/>
            <a:ext cx="3960242" cy="342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11" name="Text 2"/>
          <p:cNvSpPr>
            <a:spLocks noGrp="1"/>
          </p:cNvSpPr>
          <p:nvPr>
            <p:ph sz="quarter" idx="14"/>
          </p:nvPr>
        </p:nvSpPr>
        <p:spPr>
          <a:xfrm>
            <a:off x="4851604" y="2514600"/>
            <a:ext cx="3960242" cy="3420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Footer Placeholder 3"/>
          <p:cNvSpPr>
            <a:spLocks noGrp="1"/>
          </p:cNvSpPr>
          <p:nvPr>
            <p:ph type="ftr" sz="quarter" idx="20"/>
          </p:nvPr>
        </p:nvSpPr>
        <p:spPr/>
        <p:txBody>
          <a:bodyPr/>
          <a:lstStyle/>
          <a:p>
            <a:endParaRPr lang="sv-SE"/>
          </a:p>
        </p:txBody>
      </p:sp>
      <p:sp>
        <p:nvSpPr>
          <p:cNvPr id="3" name="Date Placeholder 2"/>
          <p:cNvSpPr>
            <a:spLocks noGrp="1"/>
          </p:cNvSpPr>
          <p:nvPr>
            <p:ph type="dt" sz="half" idx="19"/>
          </p:nvPr>
        </p:nvSpPr>
        <p:spPr/>
        <p:txBody>
          <a:bodyPr/>
          <a:lstStyle/>
          <a:p>
            <a:fld id="{FE640F66-17E8-46E6-866D-F7CAFA17D740}" type="datetime1">
              <a:rPr lang="sv-SE" smtClean="0"/>
              <a:pPr/>
              <a:t>2017-09-07</a:t>
            </a:fld>
            <a:endParaRPr lang="sv-SE"/>
          </a:p>
        </p:txBody>
      </p:sp>
      <p:sp>
        <p:nvSpPr>
          <p:cNvPr id="5" name="Slide Number Placeholder 4"/>
          <p:cNvSpPr>
            <a:spLocks noGrp="1"/>
          </p:cNvSpPr>
          <p:nvPr>
            <p:ph type="sldNum" sz="quarter" idx="21"/>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17764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one picture">
    <p:spTree>
      <p:nvGrpSpPr>
        <p:cNvPr id="1" name=""/>
        <p:cNvGrpSpPr/>
        <p:nvPr/>
      </p:nvGrpSpPr>
      <p:grpSpPr>
        <a:xfrm>
          <a:off x="0" y="0"/>
          <a:ext cx="0" cy="0"/>
          <a:chOff x="0" y="0"/>
          <a:chExt cx="0" cy="0"/>
        </a:xfrm>
      </p:grpSpPr>
      <p:sp>
        <p:nvSpPr>
          <p:cNvPr id="11" name="Subheading"/>
          <p:cNvSpPr>
            <a:spLocks noGrp="1"/>
          </p:cNvSpPr>
          <p:nvPr>
            <p:ph type="body" sz="quarter" idx="20"/>
          </p:nvPr>
        </p:nvSpPr>
        <p:spPr>
          <a:xfrm>
            <a:off x="539750" y="1412776"/>
            <a:ext cx="421469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Heading"/>
          <p:cNvSpPr>
            <a:spLocks noGrp="1"/>
          </p:cNvSpPr>
          <p:nvPr>
            <p:ph type="title"/>
          </p:nvPr>
        </p:nvSpPr>
        <p:spPr/>
        <p:txBody>
          <a:bodyPr/>
          <a:lstStyle/>
          <a:p>
            <a:r>
              <a:rPr lang="en-US" smtClean="0"/>
              <a:t>Click to edit Master title style</a:t>
            </a:r>
            <a:endParaRPr lang="sv-SE"/>
          </a:p>
        </p:txBody>
      </p:sp>
      <p:sp>
        <p:nvSpPr>
          <p:cNvPr id="9" name="Text 1"/>
          <p:cNvSpPr>
            <a:spLocks noGrp="1"/>
          </p:cNvSpPr>
          <p:nvPr>
            <p:ph sz="quarter" idx="13"/>
          </p:nvPr>
        </p:nvSpPr>
        <p:spPr>
          <a:xfrm>
            <a:off x="539750" y="2514600"/>
            <a:ext cx="3960242" cy="3420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icture 1"/>
          <p:cNvSpPr>
            <a:spLocks noGrp="1"/>
          </p:cNvSpPr>
          <p:nvPr>
            <p:ph type="pic" sz="quarter" idx="18"/>
          </p:nvPr>
        </p:nvSpPr>
        <p:spPr>
          <a:xfrm>
            <a:off x="4850780" y="1608574"/>
            <a:ext cx="3961120" cy="4645577"/>
          </a:xfrm>
        </p:spPr>
        <p:txBody>
          <a:bodyPr/>
          <a:lstStyle/>
          <a:p>
            <a:r>
              <a:rPr lang="en-US" smtClean="0"/>
              <a:t>Click icon to add picture</a:t>
            </a:r>
            <a:endParaRPr lang="sv-SE" dirty="0"/>
          </a:p>
        </p:txBody>
      </p:sp>
      <p:sp>
        <p:nvSpPr>
          <p:cNvPr id="5" name="Caption"/>
          <p:cNvSpPr>
            <a:spLocks noGrp="1"/>
          </p:cNvSpPr>
          <p:nvPr>
            <p:ph type="body" sz="quarter" idx="19" hasCustomPrompt="1"/>
          </p:nvPr>
        </p:nvSpPr>
        <p:spPr>
          <a:xfrm>
            <a:off x="5867400" y="5148963"/>
            <a:ext cx="2952750" cy="791691"/>
          </a:xfrm>
          <a:solidFill>
            <a:schemeClr val="bg1">
              <a:alpha val="70000"/>
            </a:schemeClr>
          </a:solidFill>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Text</a:t>
            </a:r>
            <a:endParaRPr lang="sv-SE" dirty="0" smtClean="0"/>
          </a:p>
        </p:txBody>
      </p:sp>
      <p:sp>
        <p:nvSpPr>
          <p:cNvPr id="12" name="Footer Placeholder"/>
          <p:cNvSpPr>
            <a:spLocks noGrp="1"/>
          </p:cNvSpPr>
          <p:nvPr>
            <p:ph type="ftr" sz="quarter" idx="16"/>
          </p:nvPr>
        </p:nvSpPr>
        <p:spPr/>
        <p:txBody>
          <a:bodyPr/>
          <a:lstStyle/>
          <a:p>
            <a:endParaRPr lang="sv-SE"/>
          </a:p>
        </p:txBody>
      </p:sp>
      <p:sp>
        <p:nvSpPr>
          <p:cNvPr id="10" name="Date Placeholder"/>
          <p:cNvSpPr>
            <a:spLocks noGrp="1"/>
          </p:cNvSpPr>
          <p:nvPr>
            <p:ph type="dt" sz="half" idx="15"/>
          </p:nvPr>
        </p:nvSpPr>
        <p:spPr/>
        <p:txBody>
          <a:bodyPr/>
          <a:lstStyle/>
          <a:p>
            <a:fld id="{3F3D994E-EC63-45E9-9C7F-EF4B088CDDE4}" type="datetime1">
              <a:rPr lang="sv-SE" smtClean="0"/>
              <a:pPr/>
              <a:t>2017-09-07</a:t>
            </a:fld>
            <a:endParaRPr lang="sv-SE"/>
          </a:p>
        </p:txBody>
      </p:sp>
      <p:sp>
        <p:nvSpPr>
          <p:cNvPr id="13" name="Slide Number Placeholder"/>
          <p:cNvSpPr>
            <a:spLocks noGrp="1"/>
          </p:cNvSpPr>
          <p:nvPr>
            <p:ph type="sldNum" sz="quarter" idx="17"/>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2538431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5" name="Heading"/>
          <p:cNvSpPr>
            <a:spLocks noGrp="1"/>
          </p:cNvSpPr>
          <p:nvPr>
            <p:ph type="title"/>
          </p:nvPr>
        </p:nvSpPr>
        <p:spPr/>
        <p:txBody>
          <a:bodyPr/>
          <a:lstStyle/>
          <a:p>
            <a:r>
              <a:rPr lang="en-US" smtClean="0"/>
              <a:t>Click to edit Master title style</a:t>
            </a:r>
            <a:endParaRPr lang="sv-SE"/>
          </a:p>
        </p:txBody>
      </p:sp>
      <p:sp>
        <p:nvSpPr>
          <p:cNvPr id="9" name="Subheading"/>
          <p:cNvSpPr>
            <a:spLocks noGrp="1"/>
          </p:cNvSpPr>
          <p:nvPr>
            <p:ph type="body" sz="quarter" idx="18"/>
          </p:nvPr>
        </p:nvSpPr>
        <p:spPr>
          <a:xfrm>
            <a:off x="539750" y="1412776"/>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0" name="Picture 1"/>
          <p:cNvSpPr>
            <a:spLocks noGrp="1"/>
          </p:cNvSpPr>
          <p:nvPr>
            <p:ph type="pic" sz="quarter" idx="13"/>
          </p:nvPr>
        </p:nvSpPr>
        <p:spPr>
          <a:xfrm>
            <a:off x="539750" y="2514600"/>
            <a:ext cx="3960242" cy="3739551"/>
          </a:xfrm>
        </p:spPr>
        <p:txBody>
          <a:bodyPr/>
          <a:lstStyle/>
          <a:p>
            <a:r>
              <a:rPr lang="en-US" smtClean="0"/>
              <a:t>Click icon to add picture</a:t>
            </a:r>
            <a:endParaRPr lang="sv-SE" dirty="0"/>
          </a:p>
        </p:txBody>
      </p:sp>
      <p:sp>
        <p:nvSpPr>
          <p:cNvPr id="13" name="Picture 2"/>
          <p:cNvSpPr>
            <a:spLocks noGrp="1"/>
          </p:cNvSpPr>
          <p:nvPr>
            <p:ph type="pic" sz="quarter" idx="14"/>
          </p:nvPr>
        </p:nvSpPr>
        <p:spPr>
          <a:xfrm>
            <a:off x="4846302" y="2521478"/>
            <a:ext cx="3960242" cy="3732673"/>
          </a:xfrm>
        </p:spPr>
        <p:txBody>
          <a:bodyPr/>
          <a:lstStyle/>
          <a:p>
            <a:r>
              <a:rPr lang="en-US" smtClean="0"/>
              <a:t>Click icon to add picture</a:t>
            </a:r>
            <a:endParaRPr lang="sv-SE" dirty="0"/>
          </a:p>
        </p:txBody>
      </p:sp>
      <p:sp>
        <p:nvSpPr>
          <p:cNvPr id="4" name="Footer Placeholder 3"/>
          <p:cNvSpPr>
            <a:spLocks noGrp="1"/>
          </p:cNvSpPr>
          <p:nvPr>
            <p:ph type="ftr" sz="quarter" idx="16"/>
          </p:nvPr>
        </p:nvSpPr>
        <p:spPr/>
        <p:txBody>
          <a:bodyPr/>
          <a:lstStyle/>
          <a:p>
            <a:endParaRPr lang="sv-SE"/>
          </a:p>
        </p:txBody>
      </p:sp>
      <p:sp>
        <p:nvSpPr>
          <p:cNvPr id="3" name="Date Placeholder 2"/>
          <p:cNvSpPr>
            <a:spLocks noGrp="1"/>
          </p:cNvSpPr>
          <p:nvPr>
            <p:ph type="dt" sz="half" idx="15"/>
          </p:nvPr>
        </p:nvSpPr>
        <p:spPr/>
        <p:txBody>
          <a:bodyPr/>
          <a:lstStyle/>
          <a:p>
            <a:fld id="{3B1BAEA7-E5B4-4C00-A995-EAE19B9B8A04}" type="datetime1">
              <a:rPr lang="sv-SE" smtClean="0"/>
              <a:pPr/>
              <a:t>2017-09-07</a:t>
            </a:fld>
            <a:endParaRPr lang="sv-SE"/>
          </a:p>
        </p:txBody>
      </p:sp>
      <p:sp>
        <p:nvSpPr>
          <p:cNvPr id="8" name="Slide Number Placeholder 7"/>
          <p:cNvSpPr>
            <a:spLocks noGrp="1"/>
          </p:cNvSpPr>
          <p:nvPr>
            <p:ph type="sldNum" sz="quarter" idx="17"/>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387330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3" name="Heading"/>
          <p:cNvSpPr>
            <a:spLocks noGrp="1"/>
          </p:cNvSpPr>
          <p:nvPr>
            <p:ph type="title"/>
          </p:nvPr>
        </p:nvSpPr>
        <p:spPr/>
        <p:txBody>
          <a:bodyPr/>
          <a:lstStyle/>
          <a:p>
            <a:r>
              <a:rPr lang="en-US" smtClean="0"/>
              <a:t>Click to edit Master title style</a:t>
            </a:r>
            <a:endParaRPr lang="sv-SE"/>
          </a:p>
        </p:txBody>
      </p:sp>
      <p:sp>
        <p:nvSpPr>
          <p:cNvPr id="11" name="Subheading"/>
          <p:cNvSpPr>
            <a:spLocks noGrp="1"/>
          </p:cNvSpPr>
          <p:nvPr>
            <p:ph type="body" sz="quarter" idx="20"/>
          </p:nvPr>
        </p:nvSpPr>
        <p:spPr>
          <a:xfrm>
            <a:off x="539750" y="1412776"/>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0" name="Picture 1"/>
          <p:cNvSpPr>
            <a:spLocks noGrp="1"/>
          </p:cNvSpPr>
          <p:nvPr>
            <p:ph type="pic" sz="quarter" idx="13"/>
          </p:nvPr>
        </p:nvSpPr>
        <p:spPr>
          <a:xfrm>
            <a:off x="544353" y="2520501"/>
            <a:ext cx="3955265" cy="1780593"/>
          </a:xfrm>
        </p:spPr>
        <p:txBody>
          <a:bodyPr/>
          <a:lstStyle/>
          <a:p>
            <a:r>
              <a:rPr lang="en-US" smtClean="0"/>
              <a:t>Click icon to add picture</a:t>
            </a:r>
            <a:endParaRPr lang="sv-SE"/>
          </a:p>
        </p:txBody>
      </p:sp>
      <p:sp>
        <p:nvSpPr>
          <p:cNvPr id="13" name="Picture 2"/>
          <p:cNvSpPr>
            <a:spLocks noGrp="1"/>
          </p:cNvSpPr>
          <p:nvPr>
            <p:ph type="pic" sz="quarter" idx="14"/>
          </p:nvPr>
        </p:nvSpPr>
        <p:spPr>
          <a:xfrm>
            <a:off x="4845622" y="2520501"/>
            <a:ext cx="3958323" cy="1780593"/>
          </a:xfrm>
        </p:spPr>
        <p:txBody>
          <a:bodyPr/>
          <a:lstStyle/>
          <a:p>
            <a:r>
              <a:rPr lang="en-US" smtClean="0"/>
              <a:t>Click icon to add picture</a:t>
            </a:r>
            <a:endParaRPr lang="sv-SE"/>
          </a:p>
        </p:txBody>
      </p:sp>
      <p:sp>
        <p:nvSpPr>
          <p:cNvPr id="4" name="Picture 3"/>
          <p:cNvSpPr>
            <a:spLocks noGrp="1"/>
          </p:cNvSpPr>
          <p:nvPr>
            <p:ph type="pic" sz="quarter" idx="15"/>
          </p:nvPr>
        </p:nvSpPr>
        <p:spPr>
          <a:xfrm>
            <a:off x="544727" y="4469092"/>
            <a:ext cx="3955265" cy="1780593"/>
          </a:xfrm>
        </p:spPr>
        <p:txBody>
          <a:bodyPr/>
          <a:lstStyle/>
          <a:p>
            <a:r>
              <a:rPr lang="en-US" smtClean="0"/>
              <a:t>Click icon to add picture</a:t>
            </a:r>
            <a:endParaRPr lang="sv-SE"/>
          </a:p>
        </p:txBody>
      </p:sp>
      <p:sp>
        <p:nvSpPr>
          <p:cNvPr id="9" name="Picture 4"/>
          <p:cNvSpPr>
            <a:spLocks noGrp="1"/>
          </p:cNvSpPr>
          <p:nvPr>
            <p:ph type="pic" sz="quarter" idx="16"/>
          </p:nvPr>
        </p:nvSpPr>
        <p:spPr>
          <a:xfrm>
            <a:off x="4850780" y="4469052"/>
            <a:ext cx="3958323" cy="1780593"/>
          </a:xfrm>
        </p:spPr>
        <p:txBody>
          <a:bodyPr/>
          <a:lstStyle/>
          <a:p>
            <a:r>
              <a:rPr lang="en-US" smtClean="0"/>
              <a:t>Click icon to add picture</a:t>
            </a:r>
            <a:endParaRPr lang="sv-SE"/>
          </a:p>
        </p:txBody>
      </p:sp>
      <p:sp>
        <p:nvSpPr>
          <p:cNvPr id="17" name="Slide Number Placeholder 16"/>
          <p:cNvSpPr>
            <a:spLocks noGrp="1"/>
          </p:cNvSpPr>
          <p:nvPr>
            <p:ph type="sldNum" sz="quarter" idx="19"/>
          </p:nvPr>
        </p:nvSpPr>
        <p:spPr/>
        <p:txBody>
          <a:bodyPr/>
          <a:lstStyle/>
          <a:p>
            <a:fld id="{9E4FE655-A398-48B5-8790-4515CCC5A856}" type="slidenum">
              <a:rPr lang="sv-SE" smtClean="0"/>
              <a:pPr/>
              <a:t>‹#›</a:t>
            </a:fld>
            <a:endParaRPr lang="sv-SE"/>
          </a:p>
        </p:txBody>
      </p:sp>
      <p:sp>
        <p:nvSpPr>
          <p:cNvPr id="16" name="Footer Placeholder 15"/>
          <p:cNvSpPr>
            <a:spLocks noGrp="1"/>
          </p:cNvSpPr>
          <p:nvPr>
            <p:ph type="ftr" sz="quarter" idx="18"/>
          </p:nvPr>
        </p:nvSpPr>
        <p:spPr/>
        <p:txBody>
          <a:bodyPr/>
          <a:lstStyle/>
          <a:p>
            <a:endParaRPr lang="sv-SE"/>
          </a:p>
        </p:txBody>
      </p:sp>
      <p:sp>
        <p:nvSpPr>
          <p:cNvPr id="15" name="Date Placeholder 14"/>
          <p:cNvSpPr>
            <a:spLocks noGrp="1"/>
          </p:cNvSpPr>
          <p:nvPr>
            <p:ph type="dt" sz="half" idx="17"/>
          </p:nvPr>
        </p:nvSpPr>
        <p:spPr/>
        <p:txBody>
          <a:bodyPr/>
          <a:lstStyle/>
          <a:p>
            <a:fld id="{12C1D872-E01B-4C35-B0F9-F91603F1AE94}" type="datetime1">
              <a:rPr lang="sv-SE" smtClean="0"/>
              <a:pPr/>
              <a:t>2017-09-07</a:t>
            </a:fld>
            <a:endParaRPr lang="sv-SE"/>
          </a:p>
        </p:txBody>
      </p:sp>
    </p:spTree>
    <p:extLst>
      <p:ext uri="{BB962C8B-B14F-4D97-AF65-F5344CB8AC3E}">
        <p14:creationId xmlns:p14="http://schemas.microsoft.com/office/powerpoint/2010/main" val="3247271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ing"/>
          <p:cNvSpPr>
            <a:spLocks noGrp="1"/>
          </p:cNvSpPr>
          <p:nvPr>
            <p:ph type="title"/>
          </p:nvPr>
        </p:nvSpPr>
        <p:spPr>
          <a:xfrm>
            <a:off x="539552" y="1107492"/>
            <a:ext cx="8269912" cy="360040"/>
          </a:xfrm>
          <a:prstGeom prst="rect">
            <a:avLst/>
          </a:prstGeom>
        </p:spPr>
        <p:txBody>
          <a:bodyPr vert="horz" lIns="0" tIns="0" rIns="0" bIns="0" rtlCol="0" anchor="t">
            <a:noAutofit/>
          </a:bodyPr>
          <a:lstStyle/>
          <a:p>
            <a:endParaRPr lang="sv-SE"/>
          </a:p>
        </p:txBody>
      </p:sp>
      <p:sp>
        <p:nvSpPr>
          <p:cNvPr id="3" name="Text"/>
          <p:cNvSpPr>
            <a:spLocks noGrp="1"/>
          </p:cNvSpPr>
          <p:nvPr>
            <p:ph type="body" idx="1"/>
          </p:nvPr>
        </p:nvSpPr>
        <p:spPr>
          <a:xfrm>
            <a:off x="539750" y="2514600"/>
            <a:ext cx="8269714" cy="3420000"/>
          </a:xfrm>
          <a:prstGeom prst="rect">
            <a:avLst/>
          </a:prstGeom>
        </p:spPr>
        <p:txBody>
          <a:bodyPr vert="horz" lIns="0" tIns="0" rIns="0" bIns="0" rtlCol="0">
            <a:noAutofit/>
          </a:bodyPr>
          <a:lstStyle/>
          <a:p>
            <a:pPr lvl="0"/>
            <a:r>
              <a:rPr lang="sv-SE" smtClean="0"/>
              <a:t>Level 1</a:t>
            </a:r>
          </a:p>
          <a:p>
            <a:pPr lvl="1"/>
            <a:r>
              <a:rPr lang="sv-SE" smtClean="0"/>
              <a:t>Level 2</a:t>
            </a:r>
          </a:p>
          <a:p>
            <a:pPr lvl="2"/>
            <a:r>
              <a:rPr lang="sv-SE" smtClean="0"/>
              <a:t>Level 3</a:t>
            </a:r>
          </a:p>
          <a:p>
            <a:pPr lvl="3"/>
            <a:r>
              <a:rPr lang="sv-SE" smtClean="0"/>
              <a:t>Level 4</a:t>
            </a:r>
          </a:p>
          <a:p>
            <a:pPr lvl="4"/>
            <a:r>
              <a:rPr lang="sv-SE" smtClean="0"/>
              <a:t>Level 5</a:t>
            </a:r>
          </a:p>
          <a:p>
            <a:pPr lvl="5"/>
            <a:r>
              <a:rPr lang="sv-SE" smtClean="0"/>
              <a:t>Level 6</a:t>
            </a:r>
          </a:p>
          <a:p>
            <a:pPr lvl="6"/>
            <a:r>
              <a:rPr lang="sv-SE" smtClean="0"/>
              <a:t>Level 7</a:t>
            </a:r>
          </a:p>
          <a:p>
            <a:pPr lvl="7"/>
            <a:r>
              <a:rPr lang="sv-SE" smtClean="0"/>
              <a:t>Level 8</a:t>
            </a:r>
          </a:p>
          <a:p>
            <a:pPr lvl="8"/>
            <a:r>
              <a:rPr lang="sv-SE" smtClean="0"/>
              <a:t>Level 9</a:t>
            </a:r>
            <a:endParaRPr lang="sv-SE"/>
          </a:p>
        </p:txBody>
      </p:sp>
      <p:sp>
        <p:nvSpPr>
          <p:cNvPr id="5" name="Footer Placeholder"/>
          <p:cNvSpPr>
            <a:spLocks noGrp="1"/>
          </p:cNvSpPr>
          <p:nvPr>
            <p:ph type="ftr" sz="quarter" idx="3"/>
          </p:nvPr>
        </p:nvSpPr>
        <p:spPr>
          <a:xfrm>
            <a:off x="539750" y="6309320"/>
            <a:ext cx="6912570" cy="365125"/>
          </a:xfrm>
          <a:prstGeom prst="rect">
            <a:avLst/>
          </a:prstGeom>
        </p:spPr>
        <p:txBody>
          <a:bodyPr vert="horz" lIns="0" tIns="0" rIns="0" bIns="0" rtlCol="0" anchor="b"/>
          <a:lstStyle>
            <a:lvl1pPr algn="l">
              <a:defRPr sz="800">
                <a:solidFill>
                  <a:schemeClr val="tx2"/>
                </a:solidFill>
              </a:defRPr>
            </a:lvl1pPr>
          </a:lstStyle>
          <a:p>
            <a:endParaRPr lang="sv-SE"/>
          </a:p>
        </p:txBody>
      </p:sp>
      <p:sp>
        <p:nvSpPr>
          <p:cNvPr id="4" name="Date Placeholder"/>
          <p:cNvSpPr>
            <a:spLocks noGrp="1"/>
          </p:cNvSpPr>
          <p:nvPr>
            <p:ph type="dt" sz="half" idx="2"/>
          </p:nvPr>
        </p:nvSpPr>
        <p:spPr>
          <a:xfrm>
            <a:off x="7503000" y="6309320"/>
            <a:ext cx="741408" cy="365125"/>
          </a:xfrm>
          <a:prstGeom prst="rect">
            <a:avLst/>
          </a:prstGeom>
        </p:spPr>
        <p:txBody>
          <a:bodyPr vert="horz" lIns="0" tIns="0" rIns="0" bIns="0" rtlCol="0" anchor="b"/>
          <a:lstStyle>
            <a:lvl1pPr algn="r">
              <a:defRPr sz="800">
                <a:solidFill>
                  <a:schemeClr val="tx2"/>
                </a:solidFill>
              </a:defRPr>
            </a:lvl1pPr>
          </a:lstStyle>
          <a:p>
            <a:fld id="{B1CBE856-EBC1-4948-BEEC-6365C8193FFC}" type="datetime1">
              <a:rPr lang="sv-SE" smtClean="0"/>
              <a:pPr/>
              <a:t>2017-09-07</a:t>
            </a:fld>
            <a:endParaRPr lang="sv-SE"/>
          </a:p>
        </p:txBody>
      </p:sp>
      <p:sp>
        <p:nvSpPr>
          <p:cNvPr id="6" name="Slide Number Placeholder"/>
          <p:cNvSpPr>
            <a:spLocks noGrp="1"/>
          </p:cNvSpPr>
          <p:nvPr>
            <p:ph type="sldNum" sz="quarter" idx="4"/>
          </p:nvPr>
        </p:nvSpPr>
        <p:spPr>
          <a:xfrm>
            <a:off x="8271048" y="6310845"/>
            <a:ext cx="540713" cy="363600"/>
          </a:xfrm>
          <a:prstGeom prst="rect">
            <a:avLst/>
          </a:prstGeom>
        </p:spPr>
        <p:txBody>
          <a:bodyPr vert="horz" lIns="0" tIns="0" rIns="0" bIns="0" rtlCol="0" anchor="b"/>
          <a:lstStyle>
            <a:lvl1pPr algn="r">
              <a:defRPr sz="800">
                <a:solidFill>
                  <a:schemeClr val="tx2"/>
                </a:solidFill>
              </a:defRPr>
            </a:lvl1pPr>
          </a:lstStyle>
          <a:p>
            <a:fld id="{9E4FE655-A398-48B5-8790-4515CCC5A856}" type="slidenum">
              <a:rPr lang="sv-SE" smtClean="0"/>
              <a:pPr/>
              <a:t>‹#›</a:t>
            </a:fld>
            <a:endParaRPr lang="sv-SE"/>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9552" y="262109"/>
            <a:ext cx="1584176" cy="381928"/>
          </a:xfrm>
          <a:prstGeom prst="rect">
            <a:avLst/>
          </a:prstGeom>
        </p:spPr>
      </p:pic>
      <p:cxnSp>
        <p:nvCxnSpPr>
          <p:cNvPr id="11" name="Straight Connector 10"/>
          <p:cNvCxnSpPr/>
          <p:nvPr/>
        </p:nvCxnSpPr>
        <p:spPr>
          <a:xfrm>
            <a:off x="539750" y="836712"/>
            <a:ext cx="8269571"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428891"/>
      </p:ext>
    </p:extLst>
  </p:cSld>
  <p:clrMap bg1="lt1" tx1="dk1" bg2="lt2" tx2="dk2" accent1="accent1" accent2="accent2" accent3="accent3" accent4="accent4" accent5="accent5" accent6="accent6" hlink="hlink" folHlink="folHlink"/>
  <p:sldLayoutIdLst>
    <p:sldLayoutId id="2147483680" r:id="rId1"/>
    <p:sldLayoutId id="2147483674" r:id="rId2"/>
    <p:sldLayoutId id="2147483662" r:id="rId3"/>
    <p:sldLayoutId id="2147483675" r:id="rId4"/>
    <p:sldLayoutId id="2147483676" r:id="rId5"/>
    <p:sldLayoutId id="2147483665" r:id="rId6"/>
    <p:sldLayoutId id="2147483666" r:id="rId7"/>
    <p:sldLayoutId id="2147483667" r:id="rId8"/>
    <p:sldLayoutId id="2147483668" r:id="rId9"/>
    <p:sldLayoutId id="2147483669" r:id="rId10"/>
    <p:sldLayoutId id="2147483679" r:id="rId11"/>
    <p:sldLayoutId id="2147483672" r:id="rId12"/>
    <p:sldLayoutId id="2147483677" r:id="rId13"/>
    <p:sldLayoutId id="2147483682" r:id="rId14"/>
    <p:sldLayoutId id="2147483685" r:id="rId15"/>
    <p:sldLayoutId id="2147483750" r:id="rId16"/>
  </p:sldLayoutIdLst>
  <p:hf hdr="0" ftr="0" dt="0"/>
  <p:txStyles>
    <p:titleStyle>
      <a:lvl1pPr algn="l" defTabSz="914400" rtl="0" eaLnBrk="1" latinLnBrk="0" hangingPunct="1">
        <a:lnSpc>
          <a:spcPct val="90000"/>
        </a:lnSpc>
        <a:spcBef>
          <a:spcPct val="0"/>
        </a:spcBef>
        <a:buNone/>
        <a:defRPr sz="2400" b="1" kern="1200" cap="all" baseline="0">
          <a:solidFill>
            <a:schemeClr val="tx2"/>
          </a:solidFill>
          <a:latin typeface="+mj-lt"/>
          <a:ea typeface="+mj-ea"/>
          <a:cs typeface="+mj-cs"/>
        </a:defRPr>
      </a:lvl1pPr>
    </p:titleStyle>
    <p:bodyStyle>
      <a:lvl1pPr marL="324000" indent="-324000" algn="l" defTabSz="914400" rtl="0" eaLnBrk="1" latinLnBrk="0" hangingPunct="1">
        <a:spcBef>
          <a:spcPts val="1200"/>
        </a:spcBef>
        <a:spcAft>
          <a:spcPts val="0"/>
        </a:spcAft>
        <a:buClr>
          <a:schemeClr val="accent1"/>
        </a:buClr>
        <a:buFontTx/>
        <a:buBlip>
          <a:blip r:embed="rId19"/>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20"/>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ing"/>
          <p:cNvSpPr>
            <a:spLocks noGrp="1"/>
          </p:cNvSpPr>
          <p:nvPr>
            <p:ph type="title"/>
          </p:nvPr>
        </p:nvSpPr>
        <p:spPr>
          <a:xfrm>
            <a:off x="539552" y="1107492"/>
            <a:ext cx="8269912" cy="360040"/>
          </a:xfrm>
          <a:prstGeom prst="rect">
            <a:avLst/>
          </a:prstGeom>
        </p:spPr>
        <p:txBody>
          <a:bodyPr vert="horz" lIns="0" tIns="0" rIns="0" bIns="0" rtlCol="0" anchor="t">
            <a:noAutofit/>
          </a:bodyPr>
          <a:lstStyle/>
          <a:p>
            <a:endParaRPr lang="sv-SE" dirty="0"/>
          </a:p>
        </p:txBody>
      </p:sp>
      <p:sp>
        <p:nvSpPr>
          <p:cNvPr id="3" name="Text"/>
          <p:cNvSpPr>
            <a:spLocks noGrp="1"/>
          </p:cNvSpPr>
          <p:nvPr>
            <p:ph type="body" idx="1"/>
          </p:nvPr>
        </p:nvSpPr>
        <p:spPr>
          <a:xfrm>
            <a:off x="539750" y="2514600"/>
            <a:ext cx="8269714" cy="3420000"/>
          </a:xfrm>
          <a:prstGeom prst="rect">
            <a:avLst/>
          </a:prstGeom>
        </p:spPr>
        <p:txBody>
          <a:bodyPr vert="horz" lIns="0" tIns="0" rIns="0" bIns="0" rtlCol="0">
            <a:noAutofit/>
          </a:bodyPr>
          <a:lstStyle/>
          <a:p>
            <a:pPr lvl="0"/>
            <a:r>
              <a:rPr lang="sv-SE" dirty="0" err="1" smtClean="0"/>
              <a:t>Level</a:t>
            </a:r>
            <a:r>
              <a:rPr lang="sv-SE" dirty="0" smtClean="0"/>
              <a:t> 1</a:t>
            </a:r>
          </a:p>
          <a:p>
            <a:pPr lvl="1"/>
            <a:r>
              <a:rPr lang="sv-SE" dirty="0" err="1" smtClean="0"/>
              <a:t>Level</a:t>
            </a:r>
            <a:r>
              <a:rPr lang="sv-SE" dirty="0" smtClean="0"/>
              <a:t> 2</a:t>
            </a:r>
          </a:p>
          <a:p>
            <a:pPr lvl="2"/>
            <a:r>
              <a:rPr lang="sv-SE" dirty="0" err="1" smtClean="0"/>
              <a:t>Level</a:t>
            </a:r>
            <a:r>
              <a:rPr lang="sv-SE" dirty="0" smtClean="0"/>
              <a:t> 3</a:t>
            </a:r>
          </a:p>
          <a:p>
            <a:pPr lvl="3"/>
            <a:r>
              <a:rPr lang="sv-SE" dirty="0" err="1" smtClean="0"/>
              <a:t>Level</a:t>
            </a:r>
            <a:r>
              <a:rPr lang="sv-SE" dirty="0" smtClean="0"/>
              <a:t> 4</a:t>
            </a:r>
          </a:p>
          <a:p>
            <a:pPr lvl="4"/>
            <a:r>
              <a:rPr lang="sv-SE" dirty="0" err="1" smtClean="0"/>
              <a:t>Level</a:t>
            </a:r>
            <a:r>
              <a:rPr lang="sv-SE" dirty="0" smtClean="0"/>
              <a:t> 5</a:t>
            </a:r>
          </a:p>
          <a:p>
            <a:pPr lvl="5"/>
            <a:r>
              <a:rPr lang="sv-SE" dirty="0" err="1" smtClean="0"/>
              <a:t>Level</a:t>
            </a:r>
            <a:r>
              <a:rPr lang="sv-SE" dirty="0" smtClean="0"/>
              <a:t> 6</a:t>
            </a:r>
          </a:p>
          <a:p>
            <a:pPr lvl="6"/>
            <a:r>
              <a:rPr lang="sv-SE" dirty="0" err="1" smtClean="0"/>
              <a:t>Level</a:t>
            </a:r>
            <a:r>
              <a:rPr lang="sv-SE" dirty="0" smtClean="0"/>
              <a:t> 7</a:t>
            </a:r>
          </a:p>
          <a:p>
            <a:pPr lvl="7"/>
            <a:r>
              <a:rPr lang="sv-SE" dirty="0" err="1" smtClean="0"/>
              <a:t>Level</a:t>
            </a:r>
            <a:r>
              <a:rPr lang="sv-SE" dirty="0" smtClean="0"/>
              <a:t> 8</a:t>
            </a:r>
          </a:p>
          <a:p>
            <a:pPr lvl="8"/>
            <a:r>
              <a:rPr lang="sv-SE" dirty="0" err="1" smtClean="0"/>
              <a:t>Level</a:t>
            </a:r>
            <a:r>
              <a:rPr lang="sv-SE" dirty="0" smtClean="0"/>
              <a:t> 9</a:t>
            </a:r>
            <a:endParaRPr lang="sv-SE" dirty="0"/>
          </a:p>
        </p:txBody>
      </p:sp>
      <p:sp>
        <p:nvSpPr>
          <p:cNvPr id="5" name="Footer Placeholder"/>
          <p:cNvSpPr>
            <a:spLocks noGrp="1"/>
          </p:cNvSpPr>
          <p:nvPr>
            <p:ph type="ftr" sz="quarter" idx="3"/>
          </p:nvPr>
        </p:nvSpPr>
        <p:spPr>
          <a:xfrm>
            <a:off x="539750" y="6309320"/>
            <a:ext cx="6912570" cy="365125"/>
          </a:xfrm>
          <a:prstGeom prst="rect">
            <a:avLst/>
          </a:prstGeom>
        </p:spPr>
        <p:txBody>
          <a:bodyPr vert="horz" lIns="0" tIns="0" rIns="0" bIns="0" rtlCol="0" anchor="b"/>
          <a:lstStyle>
            <a:lvl1pPr algn="l">
              <a:defRPr sz="800">
                <a:solidFill>
                  <a:schemeClr val="tx2"/>
                </a:solidFill>
              </a:defRPr>
            </a:lvl1pPr>
          </a:lstStyle>
          <a:p>
            <a:endParaRPr lang="sv-SE" dirty="0">
              <a:solidFill>
                <a:srgbClr val="4D4D4D"/>
              </a:solidFill>
            </a:endParaRPr>
          </a:p>
        </p:txBody>
      </p:sp>
      <p:sp>
        <p:nvSpPr>
          <p:cNvPr id="4" name="Date Placeholder"/>
          <p:cNvSpPr>
            <a:spLocks noGrp="1"/>
          </p:cNvSpPr>
          <p:nvPr>
            <p:ph type="dt" sz="half" idx="2"/>
          </p:nvPr>
        </p:nvSpPr>
        <p:spPr>
          <a:xfrm>
            <a:off x="7503000" y="6309320"/>
            <a:ext cx="741408" cy="365125"/>
          </a:xfrm>
          <a:prstGeom prst="rect">
            <a:avLst/>
          </a:prstGeom>
        </p:spPr>
        <p:txBody>
          <a:bodyPr vert="horz" lIns="0" tIns="0" rIns="0" bIns="0" rtlCol="0" anchor="b"/>
          <a:lstStyle>
            <a:lvl1pPr algn="r">
              <a:defRPr sz="800">
                <a:solidFill>
                  <a:schemeClr val="tx2"/>
                </a:solidFill>
              </a:defRPr>
            </a:lvl1pPr>
          </a:lstStyle>
          <a:p>
            <a:endParaRPr lang="sv-SE" dirty="0">
              <a:solidFill>
                <a:srgbClr val="4D4D4D"/>
              </a:solidFill>
            </a:endParaRPr>
          </a:p>
        </p:txBody>
      </p:sp>
      <p:sp>
        <p:nvSpPr>
          <p:cNvPr id="6" name="Slide Number Placeholder"/>
          <p:cNvSpPr>
            <a:spLocks noGrp="1"/>
          </p:cNvSpPr>
          <p:nvPr>
            <p:ph type="sldNum" sz="quarter" idx="4"/>
          </p:nvPr>
        </p:nvSpPr>
        <p:spPr>
          <a:xfrm>
            <a:off x="8271048" y="6310845"/>
            <a:ext cx="540713" cy="363600"/>
          </a:xfrm>
          <a:prstGeom prst="rect">
            <a:avLst/>
          </a:prstGeom>
        </p:spPr>
        <p:txBody>
          <a:bodyPr vert="horz" lIns="0" tIns="0" rIns="0" bIns="0" rtlCol="0" anchor="b"/>
          <a:lstStyle>
            <a:lvl1pPr algn="r">
              <a:defRPr sz="800">
                <a:solidFill>
                  <a:schemeClr val="tx2"/>
                </a:solidFill>
              </a:defRPr>
            </a:lvl1pPr>
          </a:lstStyle>
          <a:p>
            <a:fld id="{9E4FE655-A398-48B5-8790-4515CCC5A856}" type="slidenum">
              <a:rPr lang="sv-SE" smtClean="0">
                <a:solidFill>
                  <a:srgbClr val="4D4D4D"/>
                </a:solidFill>
              </a:rPr>
              <a:pPr/>
              <a:t>‹#›</a:t>
            </a:fld>
            <a:endParaRPr lang="sv-SE" dirty="0">
              <a:solidFill>
                <a:srgbClr val="4D4D4D"/>
              </a:solidFill>
            </a:endParaRPr>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9552" y="262109"/>
            <a:ext cx="1584176" cy="381928"/>
          </a:xfrm>
          <a:prstGeom prst="rect">
            <a:avLst/>
          </a:prstGeom>
        </p:spPr>
      </p:pic>
      <p:cxnSp>
        <p:nvCxnSpPr>
          <p:cNvPr id="11" name="Straight Connector 10"/>
          <p:cNvCxnSpPr/>
          <p:nvPr/>
        </p:nvCxnSpPr>
        <p:spPr>
          <a:xfrm>
            <a:off x="539750" y="836712"/>
            <a:ext cx="8269571"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3952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51" r:id="rId16"/>
  </p:sldLayoutIdLst>
  <p:hf hdr="0" ftr="0" dt="0"/>
  <p:txStyles>
    <p:titleStyle>
      <a:lvl1pPr algn="l" defTabSz="914400" rtl="0" eaLnBrk="1" latinLnBrk="0" hangingPunct="1">
        <a:lnSpc>
          <a:spcPct val="90000"/>
        </a:lnSpc>
        <a:spcBef>
          <a:spcPct val="0"/>
        </a:spcBef>
        <a:buNone/>
        <a:defRPr sz="2400" b="1" kern="1200" cap="all" baseline="0">
          <a:solidFill>
            <a:schemeClr val="tx2"/>
          </a:solidFill>
          <a:latin typeface="+mj-lt"/>
          <a:ea typeface="+mj-ea"/>
          <a:cs typeface="+mj-cs"/>
        </a:defRPr>
      </a:lvl1pPr>
    </p:titleStyle>
    <p:bodyStyle>
      <a:lvl1pPr marL="324000" indent="-324000" algn="l" defTabSz="914400" rtl="0" eaLnBrk="1" latinLnBrk="0" hangingPunct="1">
        <a:spcBef>
          <a:spcPts val="1200"/>
        </a:spcBef>
        <a:spcAft>
          <a:spcPts val="0"/>
        </a:spcAft>
        <a:buClr>
          <a:schemeClr val="accent1"/>
        </a:buClr>
        <a:buFontTx/>
        <a:buBlip>
          <a:blip r:embed="rId19"/>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20"/>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23.tif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27.tiff"/><Relationship Id="rId2" Type="http://schemas.openxmlformats.org/officeDocument/2006/relationships/chart" Target="../charts/chart4.xml"/><Relationship Id="rId1" Type="http://schemas.openxmlformats.org/officeDocument/2006/relationships/slideLayout" Target="../slideLayouts/slideLayout3.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chart" Target="../charts/chart7.xml"/><Relationship Id="rId4" Type="http://schemas.openxmlformats.org/officeDocument/2006/relationships/chart" Target="../charts/char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chart" Target="../charts/chart8.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37.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chart" Target="../charts/char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9.png"/><Relationship Id="rId1" Type="http://schemas.openxmlformats.org/officeDocument/2006/relationships/slideLayout" Target="../slideLayouts/slideLayout14.xml"/><Relationship Id="rId5" Type="http://schemas.openxmlformats.org/officeDocument/2006/relationships/image" Target="../media/image43.jpe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chart" Target="../charts/chart19.xml"/></Relationships>
</file>

<file path=ppt/slides/_rels/slide47.xml.rels><?xml version="1.0" encoding="UTF-8" standalone="yes"?>
<Relationships xmlns="http://schemas.openxmlformats.org/package/2006/relationships"><Relationship Id="rId3" Type="http://schemas.openxmlformats.org/officeDocument/2006/relationships/chart" Target="../charts/chart20.xml"/><Relationship Id="rId7"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chart" Target="../charts/chart21.xml"/><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chart" Target="../charts/chart2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47.em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1149580"/>
            <a:ext cx="9957114" cy="459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ruta 10"/>
          <p:cNvSpPr txBox="1"/>
          <p:nvPr/>
        </p:nvSpPr>
        <p:spPr>
          <a:xfrm>
            <a:off x="642209" y="2445185"/>
            <a:ext cx="7860441" cy="432048"/>
          </a:xfrm>
          <a:prstGeom prst="rect">
            <a:avLst/>
          </a:prstGeom>
        </p:spPr>
        <p:txBody>
          <a:bodyPr wrap="none" lIns="0" tIns="0" rIns="0" bIns="0"/>
          <a:lstStyle/>
          <a:p>
            <a:pPr algn="ctr">
              <a:defRPr/>
            </a:pPr>
            <a:r>
              <a:rPr lang="en-GB" sz="2800" cap="all" dirty="0">
                <a:solidFill>
                  <a:srgbClr val="000000"/>
                </a:solidFill>
                <a:latin typeface="Arial" charset="0"/>
              </a:rPr>
              <a:t>We</a:t>
            </a:r>
            <a:r>
              <a:rPr lang="en-GB" sz="2800" cap="all" dirty="0">
                <a:solidFill>
                  <a:srgbClr val="404040"/>
                </a:solidFill>
                <a:latin typeface="Arial" charset="0"/>
              </a:rPr>
              <a:t> </a:t>
            </a:r>
            <a:r>
              <a:rPr lang="en-GB" sz="2800" b="1" cap="all" dirty="0">
                <a:gradFill flip="none" rotWithShape="1">
                  <a:gsLst>
                    <a:gs pos="0">
                      <a:schemeClr val="accent1"/>
                    </a:gs>
                    <a:gs pos="100000">
                      <a:srgbClr val="235C1C"/>
                    </a:gs>
                  </a:gsLst>
                  <a:lin ang="0" scaled="1"/>
                  <a:tileRect/>
                </a:gradFill>
                <a:latin typeface="Arial" charset="0"/>
              </a:rPr>
              <a:t>challenge conventional </a:t>
            </a:r>
            <a:br>
              <a:rPr lang="en-GB" sz="2800" b="1" cap="all" dirty="0">
                <a:gradFill flip="none" rotWithShape="1">
                  <a:gsLst>
                    <a:gs pos="0">
                      <a:schemeClr val="accent1"/>
                    </a:gs>
                    <a:gs pos="100000">
                      <a:srgbClr val="235C1C"/>
                    </a:gs>
                  </a:gsLst>
                  <a:lin ang="0" scaled="1"/>
                  <a:tileRect/>
                </a:gradFill>
                <a:latin typeface="Arial" charset="0"/>
              </a:rPr>
            </a:br>
            <a:r>
              <a:rPr lang="en-GB" sz="2800" cap="all" dirty="0">
                <a:solidFill>
                  <a:srgbClr val="000000"/>
                </a:solidFill>
                <a:latin typeface="Arial" charset="0"/>
              </a:rPr>
              <a:t>packaging for a </a:t>
            </a:r>
          </a:p>
          <a:p>
            <a:pPr algn="ctr">
              <a:defRPr/>
            </a:pPr>
            <a:r>
              <a:rPr lang="en-GB" sz="2800" b="1" cap="all" dirty="0">
                <a:gradFill flip="none" rotWithShape="1">
                  <a:gsLst>
                    <a:gs pos="0">
                      <a:schemeClr val="accent1"/>
                    </a:gs>
                    <a:gs pos="100000">
                      <a:srgbClr val="235C1C"/>
                    </a:gs>
                  </a:gsLst>
                  <a:lin ang="0" scaled="1"/>
                  <a:tileRect/>
                </a:gradFill>
                <a:latin typeface="Arial" charset="0"/>
              </a:rPr>
              <a:t>Sustainable future </a:t>
            </a:r>
          </a:p>
        </p:txBody>
      </p:sp>
      <p:sp>
        <p:nvSpPr>
          <p:cNvPr id="5" name="Platshållare för text 5"/>
          <p:cNvSpPr txBox="1">
            <a:spLocks/>
          </p:cNvSpPr>
          <p:nvPr/>
        </p:nvSpPr>
        <p:spPr>
          <a:xfrm>
            <a:off x="467544" y="6237344"/>
            <a:ext cx="7453493" cy="288000"/>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endParaRPr lang="sv-SE" sz="1400" b="1" dirty="0">
              <a:solidFill>
                <a:schemeClr val="tx2"/>
              </a:solidFill>
            </a:endParaRPr>
          </a:p>
        </p:txBody>
      </p:sp>
      <p:sp>
        <p:nvSpPr>
          <p:cNvPr id="6" name="Platshållare för text 5"/>
          <p:cNvSpPr txBox="1">
            <a:spLocks/>
          </p:cNvSpPr>
          <p:nvPr/>
        </p:nvSpPr>
        <p:spPr>
          <a:xfrm>
            <a:off x="619944" y="6237312"/>
            <a:ext cx="7453493" cy="288000"/>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endParaRPr lang="sv-SE" sz="1400" b="1" dirty="0">
              <a:solidFill>
                <a:schemeClr val="tx2"/>
              </a:solidFill>
            </a:endParaRPr>
          </a:p>
        </p:txBody>
      </p:sp>
      <p:sp>
        <p:nvSpPr>
          <p:cNvPr id="8" name="Platshållare för text 5"/>
          <p:cNvSpPr txBox="1">
            <a:spLocks/>
          </p:cNvSpPr>
          <p:nvPr/>
        </p:nvSpPr>
        <p:spPr>
          <a:xfrm>
            <a:off x="323528" y="6309352"/>
            <a:ext cx="7453493" cy="288000"/>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sz="1400" b="1" smtClean="0">
                <a:solidFill>
                  <a:schemeClr val="tx2"/>
                </a:solidFill>
              </a:rPr>
              <a:t>Susanne Lithander, CFO </a:t>
            </a:r>
            <a:endParaRPr lang="sv-SE" sz="1400" b="1" dirty="0">
              <a:solidFill>
                <a:schemeClr val="tx2"/>
              </a:solidFill>
            </a:endParaRPr>
          </a:p>
        </p:txBody>
      </p:sp>
    </p:spTree>
    <p:extLst>
      <p:ext uri="{BB962C8B-B14F-4D97-AF65-F5344CB8AC3E}">
        <p14:creationId xmlns:p14="http://schemas.microsoft.com/office/powerpoint/2010/main" val="3521976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Two major restructuring projects </a:t>
            </a:r>
            <a:endParaRPr lang="sv-SE" dirty="0"/>
          </a:p>
        </p:txBody>
      </p:sp>
      <p:sp>
        <p:nvSpPr>
          <p:cNvPr id="3" name="Platshållare för text 2"/>
          <p:cNvSpPr>
            <a:spLocks noGrp="1"/>
          </p:cNvSpPr>
          <p:nvPr>
            <p:ph type="body" sz="quarter" idx="13"/>
          </p:nvPr>
        </p:nvSpPr>
        <p:spPr/>
        <p:txBody>
          <a:bodyPr/>
          <a:lstStyle/>
          <a:p>
            <a:r>
              <a:rPr lang="sv-SE" dirty="0" smtClean="0"/>
              <a:t>IMPROVING EFFICIENCY AND SECURING GROWTH</a:t>
            </a:r>
            <a:endParaRPr lang="sv-SE" dirty="0"/>
          </a:p>
        </p:txBody>
      </p:sp>
      <p:sp>
        <p:nvSpPr>
          <p:cNvPr id="4" name="Platshållare för bildnummer 3"/>
          <p:cNvSpPr>
            <a:spLocks noGrp="1"/>
          </p:cNvSpPr>
          <p:nvPr>
            <p:ph type="sldNum" sz="quarter" idx="21"/>
          </p:nvPr>
        </p:nvSpPr>
        <p:spPr/>
        <p:txBody>
          <a:bodyPr/>
          <a:lstStyle/>
          <a:p>
            <a:fld id="{9E4FE655-A398-48B5-8790-4515CCC5A856}" type="slidenum">
              <a:rPr lang="sv-SE" sz="800" smtClean="0"/>
              <a:t>10</a:t>
            </a:fld>
            <a:endParaRPr lang="sv-SE" sz="800" dirty="0"/>
          </a:p>
        </p:txBody>
      </p:sp>
      <p:grpSp>
        <p:nvGrpSpPr>
          <p:cNvPr id="46" name="Grupp 94"/>
          <p:cNvGrpSpPr/>
          <p:nvPr/>
        </p:nvGrpSpPr>
        <p:grpSpPr>
          <a:xfrm>
            <a:off x="4917789" y="1687940"/>
            <a:ext cx="4153668" cy="3600400"/>
            <a:chOff x="4450780" y="770203"/>
            <a:chExt cx="4680520" cy="3961787"/>
          </a:xfrm>
        </p:grpSpPr>
        <p:grpSp>
          <p:nvGrpSpPr>
            <p:cNvPr id="47" name="Grupp 34"/>
            <p:cNvGrpSpPr/>
            <p:nvPr/>
          </p:nvGrpSpPr>
          <p:grpSpPr>
            <a:xfrm>
              <a:off x="4450780" y="770203"/>
              <a:ext cx="4680520" cy="3961787"/>
              <a:chOff x="1907704" y="2131508"/>
              <a:chExt cx="4680520" cy="3961787"/>
            </a:xfrm>
          </p:grpSpPr>
          <p:grpSp>
            <p:nvGrpSpPr>
              <p:cNvPr id="49" name="Grupp 35"/>
              <p:cNvGrpSpPr/>
              <p:nvPr/>
            </p:nvGrpSpPr>
            <p:grpSpPr>
              <a:xfrm>
                <a:off x="2103389" y="2131509"/>
                <a:ext cx="4168239" cy="3823855"/>
                <a:chOff x="5783283" y="3829792"/>
                <a:chExt cx="4168239" cy="3823855"/>
              </a:xfrm>
            </p:grpSpPr>
            <p:sp>
              <p:nvSpPr>
                <p:cNvPr id="53" name="Frihandsfigur 39"/>
                <p:cNvSpPr/>
                <p:nvPr/>
              </p:nvSpPr>
              <p:spPr>
                <a:xfrm>
                  <a:off x="7428016" y="3829792"/>
                  <a:ext cx="2523506" cy="3075709"/>
                </a:xfrm>
                <a:custGeom>
                  <a:avLst/>
                  <a:gdLst>
                    <a:gd name="connsiteX0" fmla="*/ 884711 w 2523506"/>
                    <a:gd name="connsiteY0" fmla="*/ 3040083 h 3075709"/>
                    <a:gd name="connsiteX1" fmla="*/ 914400 w 2523506"/>
                    <a:gd name="connsiteY1" fmla="*/ 2992582 h 3075709"/>
                    <a:gd name="connsiteX2" fmla="*/ 855023 w 2523506"/>
                    <a:gd name="connsiteY2" fmla="*/ 2897579 h 3075709"/>
                    <a:gd name="connsiteX3" fmla="*/ 902524 w 2523506"/>
                    <a:gd name="connsiteY3" fmla="*/ 2826327 h 3075709"/>
                    <a:gd name="connsiteX4" fmla="*/ 777833 w 2523506"/>
                    <a:gd name="connsiteY4" fmla="*/ 2630385 h 3075709"/>
                    <a:gd name="connsiteX5" fmla="*/ 712519 w 2523506"/>
                    <a:gd name="connsiteY5" fmla="*/ 2375065 h 3075709"/>
                    <a:gd name="connsiteX6" fmla="*/ 688768 w 2523506"/>
                    <a:gd name="connsiteY6" fmla="*/ 2286000 h 3075709"/>
                    <a:gd name="connsiteX7" fmla="*/ 629392 w 2523506"/>
                    <a:gd name="connsiteY7" fmla="*/ 2220686 h 3075709"/>
                    <a:gd name="connsiteX8" fmla="*/ 623454 w 2523506"/>
                    <a:gd name="connsiteY8" fmla="*/ 2309751 h 3075709"/>
                    <a:gd name="connsiteX9" fmla="*/ 581890 w 2523506"/>
                    <a:gd name="connsiteY9" fmla="*/ 2333502 h 3075709"/>
                    <a:gd name="connsiteX10" fmla="*/ 564078 w 2523506"/>
                    <a:gd name="connsiteY10" fmla="*/ 2321626 h 3075709"/>
                    <a:gd name="connsiteX11" fmla="*/ 415636 w 2523506"/>
                    <a:gd name="connsiteY11" fmla="*/ 2493818 h 3075709"/>
                    <a:gd name="connsiteX12" fmla="*/ 320633 w 2523506"/>
                    <a:gd name="connsiteY12" fmla="*/ 2535382 h 3075709"/>
                    <a:gd name="connsiteX13" fmla="*/ 195942 w 2523506"/>
                    <a:gd name="connsiteY13" fmla="*/ 2493818 h 3075709"/>
                    <a:gd name="connsiteX14" fmla="*/ 95002 w 2523506"/>
                    <a:gd name="connsiteY14" fmla="*/ 2422566 h 3075709"/>
                    <a:gd name="connsiteX15" fmla="*/ 53439 w 2523506"/>
                    <a:gd name="connsiteY15" fmla="*/ 2244437 h 3075709"/>
                    <a:gd name="connsiteX16" fmla="*/ 0 w 2523506"/>
                    <a:gd name="connsiteY16" fmla="*/ 1858489 h 3075709"/>
                    <a:gd name="connsiteX17" fmla="*/ 41563 w 2523506"/>
                    <a:gd name="connsiteY17" fmla="*/ 1626920 h 3075709"/>
                    <a:gd name="connsiteX18" fmla="*/ 409698 w 2523506"/>
                    <a:gd name="connsiteY18" fmla="*/ 1252847 h 3075709"/>
                    <a:gd name="connsiteX19" fmla="*/ 659080 w 2523506"/>
                    <a:gd name="connsiteY19" fmla="*/ 1110343 h 3075709"/>
                    <a:gd name="connsiteX20" fmla="*/ 961901 w 2523506"/>
                    <a:gd name="connsiteY20" fmla="*/ 421574 h 3075709"/>
                    <a:gd name="connsiteX21" fmla="*/ 1151906 w 2523506"/>
                    <a:gd name="connsiteY21" fmla="*/ 154379 h 3075709"/>
                    <a:gd name="connsiteX22" fmla="*/ 1288472 w 2523506"/>
                    <a:gd name="connsiteY22" fmla="*/ 0 h 3075709"/>
                    <a:gd name="connsiteX23" fmla="*/ 2517568 w 2523506"/>
                    <a:gd name="connsiteY23" fmla="*/ 5938 h 3075709"/>
                    <a:gd name="connsiteX24" fmla="*/ 2523506 w 2523506"/>
                    <a:gd name="connsiteY24" fmla="*/ 1989117 h 3075709"/>
                    <a:gd name="connsiteX25" fmla="*/ 2327563 w 2523506"/>
                    <a:gd name="connsiteY25" fmla="*/ 2030681 h 3075709"/>
                    <a:gd name="connsiteX26" fmla="*/ 2131620 w 2523506"/>
                    <a:gd name="connsiteY26" fmla="*/ 2107870 h 3075709"/>
                    <a:gd name="connsiteX27" fmla="*/ 1989116 w 2523506"/>
                    <a:gd name="connsiteY27" fmla="*/ 2167247 h 3075709"/>
                    <a:gd name="connsiteX28" fmla="*/ 1769423 w 2523506"/>
                    <a:gd name="connsiteY28" fmla="*/ 2125683 h 3075709"/>
                    <a:gd name="connsiteX29" fmla="*/ 1704109 w 2523506"/>
                    <a:gd name="connsiteY29" fmla="*/ 2054431 h 3075709"/>
                    <a:gd name="connsiteX30" fmla="*/ 1810987 w 2523506"/>
                    <a:gd name="connsiteY30" fmla="*/ 1888177 h 3075709"/>
                    <a:gd name="connsiteX31" fmla="*/ 1828800 w 2523506"/>
                    <a:gd name="connsiteY31" fmla="*/ 1662546 h 3075709"/>
                    <a:gd name="connsiteX32" fmla="*/ 1787236 w 2523506"/>
                    <a:gd name="connsiteY32" fmla="*/ 1490353 h 3075709"/>
                    <a:gd name="connsiteX33" fmla="*/ 1846613 w 2523506"/>
                    <a:gd name="connsiteY33" fmla="*/ 1347850 h 3075709"/>
                    <a:gd name="connsiteX34" fmla="*/ 2006929 w 2523506"/>
                    <a:gd name="connsiteY34" fmla="*/ 1217221 h 3075709"/>
                    <a:gd name="connsiteX35" fmla="*/ 2179122 w 2523506"/>
                    <a:gd name="connsiteY35" fmla="*/ 1003465 h 3075709"/>
                    <a:gd name="connsiteX36" fmla="*/ 2226623 w 2523506"/>
                    <a:gd name="connsiteY36" fmla="*/ 950026 h 3075709"/>
                    <a:gd name="connsiteX37" fmla="*/ 2238498 w 2523506"/>
                    <a:gd name="connsiteY37" fmla="*/ 789709 h 3075709"/>
                    <a:gd name="connsiteX38" fmla="*/ 2143496 w 2523506"/>
                    <a:gd name="connsiteY38" fmla="*/ 748146 h 3075709"/>
                    <a:gd name="connsiteX39" fmla="*/ 1941615 w 2523506"/>
                    <a:gd name="connsiteY39" fmla="*/ 730333 h 3075709"/>
                    <a:gd name="connsiteX40" fmla="*/ 1917865 w 2523506"/>
                    <a:gd name="connsiteY40" fmla="*/ 807522 h 3075709"/>
                    <a:gd name="connsiteX41" fmla="*/ 1810987 w 2523506"/>
                    <a:gd name="connsiteY41" fmla="*/ 932213 h 3075709"/>
                    <a:gd name="connsiteX42" fmla="*/ 1822862 w 2523506"/>
                    <a:gd name="connsiteY42" fmla="*/ 1050966 h 3075709"/>
                    <a:gd name="connsiteX43" fmla="*/ 1781298 w 2523506"/>
                    <a:gd name="connsiteY43" fmla="*/ 1151907 h 3075709"/>
                    <a:gd name="connsiteX44" fmla="*/ 1751610 w 2523506"/>
                    <a:gd name="connsiteY44" fmla="*/ 1235034 h 3075709"/>
                    <a:gd name="connsiteX45" fmla="*/ 1537854 w 2523506"/>
                    <a:gd name="connsiteY45" fmla="*/ 1353787 h 3075709"/>
                    <a:gd name="connsiteX46" fmla="*/ 1383475 w 2523506"/>
                    <a:gd name="connsiteY46" fmla="*/ 1555668 h 3075709"/>
                    <a:gd name="connsiteX47" fmla="*/ 1371600 w 2523506"/>
                    <a:gd name="connsiteY47" fmla="*/ 1710047 h 3075709"/>
                    <a:gd name="connsiteX48" fmla="*/ 1377537 w 2523506"/>
                    <a:gd name="connsiteY48" fmla="*/ 1900052 h 3075709"/>
                    <a:gd name="connsiteX49" fmla="*/ 1407226 w 2523506"/>
                    <a:gd name="connsiteY49" fmla="*/ 1983179 h 3075709"/>
                    <a:gd name="connsiteX50" fmla="*/ 1502228 w 2523506"/>
                    <a:gd name="connsiteY50" fmla="*/ 2036618 h 3075709"/>
                    <a:gd name="connsiteX51" fmla="*/ 1591293 w 2523506"/>
                    <a:gd name="connsiteY51" fmla="*/ 2143496 h 3075709"/>
                    <a:gd name="connsiteX52" fmla="*/ 1573480 w 2523506"/>
                    <a:gd name="connsiteY52" fmla="*/ 2214748 h 3075709"/>
                    <a:gd name="connsiteX53" fmla="*/ 1502228 w 2523506"/>
                    <a:gd name="connsiteY53" fmla="*/ 2291938 h 3075709"/>
                    <a:gd name="connsiteX54" fmla="*/ 1377537 w 2523506"/>
                    <a:gd name="connsiteY54" fmla="*/ 2392878 h 3075709"/>
                    <a:gd name="connsiteX55" fmla="*/ 1324098 w 2523506"/>
                    <a:gd name="connsiteY55" fmla="*/ 2428504 h 3075709"/>
                    <a:gd name="connsiteX56" fmla="*/ 1294410 w 2523506"/>
                    <a:gd name="connsiteY56" fmla="*/ 2654135 h 3075709"/>
                    <a:gd name="connsiteX57" fmla="*/ 1282535 w 2523506"/>
                    <a:gd name="connsiteY57" fmla="*/ 2766951 h 3075709"/>
                    <a:gd name="connsiteX58" fmla="*/ 1235033 w 2523506"/>
                    <a:gd name="connsiteY58" fmla="*/ 2903517 h 3075709"/>
                    <a:gd name="connsiteX59" fmla="*/ 1211283 w 2523506"/>
                    <a:gd name="connsiteY59" fmla="*/ 2927268 h 3075709"/>
                    <a:gd name="connsiteX60" fmla="*/ 1110342 w 2523506"/>
                    <a:gd name="connsiteY60" fmla="*/ 2903517 h 3075709"/>
                    <a:gd name="connsiteX61" fmla="*/ 1080654 w 2523506"/>
                    <a:gd name="connsiteY61" fmla="*/ 2903517 h 3075709"/>
                    <a:gd name="connsiteX62" fmla="*/ 1039090 w 2523506"/>
                    <a:gd name="connsiteY62" fmla="*/ 2980707 h 3075709"/>
                    <a:gd name="connsiteX63" fmla="*/ 1068779 w 2523506"/>
                    <a:gd name="connsiteY63" fmla="*/ 3016333 h 3075709"/>
                    <a:gd name="connsiteX64" fmla="*/ 1050966 w 2523506"/>
                    <a:gd name="connsiteY64" fmla="*/ 3057896 h 3075709"/>
                    <a:gd name="connsiteX65" fmla="*/ 967839 w 2523506"/>
                    <a:gd name="connsiteY65" fmla="*/ 3057896 h 3075709"/>
                    <a:gd name="connsiteX66" fmla="*/ 926275 w 2523506"/>
                    <a:gd name="connsiteY66" fmla="*/ 3075709 h 3075709"/>
                    <a:gd name="connsiteX67" fmla="*/ 884711 w 2523506"/>
                    <a:gd name="connsiteY67" fmla="*/ 3040083 h 30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3506" h="3075709">
                      <a:moveTo>
                        <a:pt x="884711" y="3040083"/>
                      </a:moveTo>
                      <a:lnTo>
                        <a:pt x="914400" y="2992582"/>
                      </a:lnTo>
                      <a:lnTo>
                        <a:pt x="855023" y="2897579"/>
                      </a:lnTo>
                      <a:lnTo>
                        <a:pt x="902524" y="2826327"/>
                      </a:lnTo>
                      <a:lnTo>
                        <a:pt x="777833" y="2630385"/>
                      </a:lnTo>
                      <a:lnTo>
                        <a:pt x="712519" y="2375065"/>
                      </a:lnTo>
                      <a:lnTo>
                        <a:pt x="688768" y="2286000"/>
                      </a:lnTo>
                      <a:lnTo>
                        <a:pt x="629392" y="2220686"/>
                      </a:lnTo>
                      <a:lnTo>
                        <a:pt x="623454" y="2309751"/>
                      </a:lnTo>
                      <a:lnTo>
                        <a:pt x="581890" y="2333502"/>
                      </a:lnTo>
                      <a:lnTo>
                        <a:pt x="564078" y="2321626"/>
                      </a:lnTo>
                      <a:lnTo>
                        <a:pt x="415636" y="2493818"/>
                      </a:lnTo>
                      <a:lnTo>
                        <a:pt x="320633" y="2535382"/>
                      </a:lnTo>
                      <a:lnTo>
                        <a:pt x="195942" y="2493818"/>
                      </a:lnTo>
                      <a:lnTo>
                        <a:pt x="95002" y="2422566"/>
                      </a:lnTo>
                      <a:lnTo>
                        <a:pt x="53439" y="2244437"/>
                      </a:lnTo>
                      <a:lnTo>
                        <a:pt x="0" y="1858489"/>
                      </a:lnTo>
                      <a:lnTo>
                        <a:pt x="41563" y="1626920"/>
                      </a:lnTo>
                      <a:lnTo>
                        <a:pt x="409698" y="1252847"/>
                      </a:lnTo>
                      <a:lnTo>
                        <a:pt x="659080" y="1110343"/>
                      </a:lnTo>
                      <a:lnTo>
                        <a:pt x="961901" y="421574"/>
                      </a:lnTo>
                      <a:lnTo>
                        <a:pt x="1151906" y="154379"/>
                      </a:lnTo>
                      <a:lnTo>
                        <a:pt x="1288472" y="0"/>
                      </a:lnTo>
                      <a:lnTo>
                        <a:pt x="2517568" y="5938"/>
                      </a:lnTo>
                      <a:cubicBezTo>
                        <a:pt x="2519547" y="666998"/>
                        <a:pt x="2521527" y="1328057"/>
                        <a:pt x="2523506" y="1989117"/>
                      </a:cubicBezTo>
                      <a:lnTo>
                        <a:pt x="2327563" y="2030681"/>
                      </a:lnTo>
                      <a:lnTo>
                        <a:pt x="2131620" y="2107870"/>
                      </a:lnTo>
                      <a:lnTo>
                        <a:pt x="1989116" y="2167247"/>
                      </a:lnTo>
                      <a:lnTo>
                        <a:pt x="1769423" y="2125683"/>
                      </a:lnTo>
                      <a:lnTo>
                        <a:pt x="1704109" y="2054431"/>
                      </a:lnTo>
                      <a:lnTo>
                        <a:pt x="1810987" y="1888177"/>
                      </a:lnTo>
                      <a:lnTo>
                        <a:pt x="1828800" y="1662546"/>
                      </a:lnTo>
                      <a:lnTo>
                        <a:pt x="1787236" y="1490353"/>
                      </a:lnTo>
                      <a:lnTo>
                        <a:pt x="1846613" y="1347850"/>
                      </a:lnTo>
                      <a:lnTo>
                        <a:pt x="2006929" y="1217221"/>
                      </a:lnTo>
                      <a:lnTo>
                        <a:pt x="2179122" y="1003465"/>
                      </a:lnTo>
                      <a:lnTo>
                        <a:pt x="2226623" y="950026"/>
                      </a:lnTo>
                      <a:lnTo>
                        <a:pt x="2238498" y="789709"/>
                      </a:lnTo>
                      <a:lnTo>
                        <a:pt x="2143496" y="748146"/>
                      </a:lnTo>
                      <a:lnTo>
                        <a:pt x="1941615" y="730333"/>
                      </a:lnTo>
                      <a:lnTo>
                        <a:pt x="1917865" y="807522"/>
                      </a:lnTo>
                      <a:lnTo>
                        <a:pt x="1810987" y="932213"/>
                      </a:lnTo>
                      <a:lnTo>
                        <a:pt x="1822862" y="1050966"/>
                      </a:lnTo>
                      <a:lnTo>
                        <a:pt x="1781298" y="1151907"/>
                      </a:lnTo>
                      <a:lnTo>
                        <a:pt x="1751610" y="1235034"/>
                      </a:lnTo>
                      <a:lnTo>
                        <a:pt x="1537854" y="1353787"/>
                      </a:lnTo>
                      <a:lnTo>
                        <a:pt x="1383475" y="1555668"/>
                      </a:lnTo>
                      <a:lnTo>
                        <a:pt x="1371600" y="1710047"/>
                      </a:lnTo>
                      <a:lnTo>
                        <a:pt x="1377537" y="1900052"/>
                      </a:lnTo>
                      <a:lnTo>
                        <a:pt x="1407226" y="1983179"/>
                      </a:lnTo>
                      <a:lnTo>
                        <a:pt x="1502228" y="2036618"/>
                      </a:lnTo>
                      <a:lnTo>
                        <a:pt x="1591293" y="2143496"/>
                      </a:lnTo>
                      <a:lnTo>
                        <a:pt x="1573480" y="2214748"/>
                      </a:lnTo>
                      <a:lnTo>
                        <a:pt x="1502228" y="2291938"/>
                      </a:lnTo>
                      <a:lnTo>
                        <a:pt x="1377537" y="2392878"/>
                      </a:lnTo>
                      <a:lnTo>
                        <a:pt x="1324098" y="2428504"/>
                      </a:lnTo>
                      <a:lnTo>
                        <a:pt x="1294410" y="2654135"/>
                      </a:lnTo>
                      <a:lnTo>
                        <a:pt x="1282535" y="2766951"/>
                      </a:lnTo>
                      <a:lnTo>
                        <a:pt x="1235033" y="2903517"/>
                      </a:lnTo>
                      <a:lnTo>
                        <a:pt x="1211283" y="2927268"/>
                      </a:lnTo>
                      <a:lnTo>
                        <a:pt x="1110342" y="2903517"/>
                      </a:lnTo>
                      <a:lnTo>
                        <a:pt x="1080654" y="2903517"/>
                      </a:lnTo>
                      <a:lnTo>
                        <a:pt x="1039090" y="2980707"/>
                      </a:lnTo>
                      <a:lnTo>
                        <a:pt x="1068779" y="3016333"/>
                      </a:lnTo>
                      <a:lnTo>
                        <a:pt x="1050966" y="3057896"/>
                      </a:lnTo>
                      <a:lnTo>
                        <a:pt x="967839" y="3057896"/>
                      </a:lnTo>
                      <a:lnTo>
                        <a:pt x="926275" y="3075709"/>
                      </a:lnTo>
                      <a:lnTo>
                        <a:pt x="884711" y="3040083"/>
                      </a:lnTo>
                      <a:close/>
                    </a:path>
                  </a:pathLst>
                </a:custGeom>
                <a:solidFill>
                  <a:schemeClr val="bg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54" name="Frihandsfigur 40"/>
                <p:cNvSpPr/>
                <p:nvPr/>
              </p:nvSpPr>
              <p:spPr>
                <a:xfrm>
                  <a:off x="7220197" y="6026727"/>
                  <a:ext cx="2719450" cy="1626920"/>
                </a:xfrm>
                <a:custGeom>
                  <a:avLst/>
                  <a:gdLst>
                    <a:gd name="connsiteX0" fmla="*/ 2719450 w 2719450"/>
                    <a:gd name="connsiteY0" fmla="*/ 59377 h 1626920"/>
                    <a:gd name="connsiteX1" fmla="*/ 2523507 w 2719450"/>
                    <a:gd name="connsiteY1" fmla="*/ 11876 h 1626920"/>
                    <a:gd name="connsiteX2" fmla="*/ 2434442 w 2719450"/>
                    <a:gd name="connsiteY2" fmla="*/ 0 h 1626920"/>
                    <a:gd name="connsiteX3" fmla="*/ 2262250 w 2719450"/>
                    <a:gd name="connsiteY3" fmla="*/ 71252 h 1626920"/>
                    <a:gd name="connsiteX4" fmla="*/ 2238499 w 2719450"/>
                    <a:gd name="connsiteY4" fmla="*/ 184068 h 1626920"/>
                    <a:gd name="connsiteX5" fmla="*/ 2286000 w 2719450"/>
                    <a:gd name="connsiteY5" fmla="*/ 302821 h 1626920"/>
                    <a:gd name="connsiteX6" fmla="*/ 2333502 w 2719450"/>
                    <a:gd name="connsiteY6" fmla="*/ 314696 h 1626920"/>
                    <a:gd name="connsiteX7" fmla="*/ 2351315 w 2719450"/>
                    <a:gd name="connsiteY7" fmla="*/ 463138 h 1626920"/>
                    <a:gd name="connsiteX8" fmla="*/ 2297876 w 2719450"/>
                    <a:gd name="connsiteY8" fmla="*/ 528452 h 1626920"/>
                    <a:gd name="connsiteX9" fmla="*/ 2250374 w 2719450"/>
                    <a:gd name="connsiteY9" fmla="*/ 558141 h 1626920"/>
                    <a:gd name="connsiteX10" fmla="*/ 2173185 w 2719450"/>
                    <a:gd name="connsiteY10" fmla="*/ 421574 h 1626920"/>
                    <a:gd name="connsiteX11" fmla="*/ 2149434 w 2719450"/>
                    <a:gd name="connsiteY11" fmla="*/ 385948 h 1626920"/>
                    <a:gd name="connsiteX12" fmla="*/ 2072245 w 2719450"/>
                    <a:gd name="connsiteY12" fmla="*/ 427512 h 1626920"/>
                    <a:gd name="connsiteX13" fmla="*/ 2036619 w 2719450"/>
                    <a:gd name="connsiteY13" fmla="*/ 469076 h 1626920"/>
                    <a:gd name="connsiteX14" fmla="*/ 2036619 w 2719450"/>
                    <a:gd name="connsiteY14" fmla="*/ 528452 h 1626920"/>
                    <a:gd name="connsiteX15" fmla="*/ 1995055 w 2719450"/>
                    <a:gd name="connsiteY15" fmla="*/ 587829 h 1626920"/>
                    <a:gd name="connsiteX16" fmla="*/ 1983180 w 2719450"/>
                    <a:gd name="connsiteY16" fmla="*/ 712520 h 1626920"/>
                    <a:gd name="connsiteX17" fmla="*/ 2012868 w 2719450"/>
                    <a:gd name="connsiteY17" fmla="*/ 950026 h 1626920"/>
                    <a:gd name="connsiteX18" fmla="*/ 1870364 w 2719450"/>
                    <a:gd name="connsiteY18" fmla="*/ 938151 h 1626920"/>
                    <a:gd name="connsiteX19" fmla="*/ 1858489 w 2719450"/>
                    <a:gd name="connsiteY19" fmla="*/ 985652 h 1626920"/>
                    <a:gd name="connsiteX20" fmla="*/ 1888177 w 2719450"/>
                    <a:gd name="connsiteY20" fmla="*/ 1015341 h 1626920"/>
                    <a:gd name="connsiteX21" fmla="*/ 1822863 w 2719450"/>
                    <a:gd name="connsiteY21" fmla="*/ 1062842 h 1626920"/>
                    <a:gd name="connsiteX22" fmla="*/ 1757548 w 2719450"/>
                    <a:gd name="connsiteY22" fmla="*/ 1068779 h 1626920"/>
                    <a:gd name="connsiteX23" fmla="*/ 1710047 w 2719450"/>
                    <a:gd name="connsiteY23" fmla="*/ 1027216 h 1626920"/>
                    <a:gd name="connsiteX24" fmla="*/ 1692234 w 2719450"/>
                    <a:gd name="connsiteY24" fmla="*/ 961902 h 1626920"/>
                    <a:gd name="connsiteX25" fmla="*/ 1579419 w 2719450"/>
                    <a:gd name="connsiteY25" fmla="*/ 973777 h 1626920"/>
                    <a:gd name="connsiteX26" fmla="*/ 1514104 w 2719450"/>
                    <a:gd name="connsiteY26" fmla="*/ 1021278 h 1626920"/>
                    <a:gd name="connsiteX27" fmla="*/ 1389413 w 2719450"/>
                    <a:gd name="connsiteY27" fmla="*/ 1080655 h 1626920"/>
                    <a:gd name="connsiteX28" fmla="*/ 1240972 w 2719450"/>
                    <a:gd name="connsiteY28" fmla="*/ 1145969 h 1626920"/>
                    <a:gd name="connsiteX29" fmla="*/ 1151907 w 2719450"/>
                    <a:gd name="connsiteY29" fmla="*/ 1086592 h 1626920"/>
                    <a:gd name="connsiteX30" fmla="*/ 1050967 w 2719450"/>
                    <a:gd name="connsiteY30" fmla="*/ 1033154 h 1626920"/>
                    <a:gd name="connsiteX31" fmla="*/ 914400 w 2719450"/>
                    <a:gd name="connsiteY31" fmla="*/ 1080655 h 1626920"/>
                    <a:gd name="connsiteX32" fmla="*/ 813460 w 2719450"/>
                    <a:gd name="connsiteY32" fmla="*/ 1015341 h 1626920"/>
                    <a:gd name="connsiteX33" fmla="*/ 795647 w 2719450"/>
                    <a:gd name="connsiteY33" fmla="*/ 961902 h 1626920"/>
                    <a:gd name="connsiteX34" fmla="*/ 855024 w 2719450"/>
                    <a:gd name="connsiteY34" fmla="*/ 902525 h 1626920"/>
                    <a:gd name="connsiteX35" fmla="*/ 825335 w 2719450"/>
                    <a:gd name="connsiteY35" fmla="*/ 760021 h 1626920"/>
                    <a:gd name="connsiteX36" fmla="*/ 825335 w 2719450"/>
                    <a:gd name="connsiteY36" fmla="*/ 712520 h 1626920"/>
                    <a:gd name="connsiteX37" fmla="*/ 920338 w 2719450"/>
                    <a:gd name="connsiteY37" fmla="*/ 688769 h 1626920"/>
                    <a:gd name="connsiteX38" fmla="*/ 908463 w 2719450"/>
                    <a:gd name="connsiteY38" fmla="*/ 641268 h 1626920"/>
                    <a:gd name="connsiteX39" fmla="*/ 813460 w 2719450"/>
                    <a:gd name="connsiteY39" fmla="*/ 599704 h 1626920"/>
                    <a:gd name="connsiteX40" fmla="*/ 819398 w 2719450"/>
                    <a:gd name="connsiteY40" fmla="*/ 510639 h 1626920"/>
                    <a:gd name="connsiteX41" fmla="*/ 855024 w 2719450"/>
                    <a:gd name="connsiteY41" fmla="*/ 463138 h 1626920"/>
                    <a:gd name="connsiteX42" fmla="*/ 819398 w 2719450"/>
                    <a:gd name="connsiteY42" fmla="*/ 427512 h 1626920"/>
                    <a:gd name="connsiteX43" fmla="*/ 819398 w 2719450"/>
                    <a:gd name="connsiteY43" fmla="*/ 427512 h 1626920"/>
                    <a:gd name="connsiteX44" fmla="*/ 771897 w 2719450"/>
                    <a:gd name="connsiteY44" fmla="*/ 421574 h 1626920"/>
                    <a:gd name="connsiteX45" fmla="*/ 736271 w 2719450"/>
                    <a:gd name="connsiteY45" fmla="*/ 504702 h 1626920"/>
                    <a:gd name="connsiteX46" fmla="*/ 641268 w 2719450"/>
                    <a:gd name="connsiteY46" fmla="*/ 534390 h 1626920"/>
                    <a:gd name="connsiteX47" fmla="*/ 570016 w 2719450"/>
                    <a:gd name="connsiteY47" fmla="*/ 641268 h 1626920"/>
                    <a:gd name="connsiteX48" fmla="*/ 570016 w 2719450"/>
                    <a:gd name="connsiteY48" fmla="*/ 831273 h 1626920"/>
                    <a:gd name="connsiteX49" fmla="*/ 629393 w 2719450"/>
                    <a:gd name="connsiteY49" fmla="*/ 973777 h 1626920"/>
                    <a:gd name="connsiteX50" fmla="*/ 653143 w 2719450"/>
                    <a:gd name="connsiteY50" fmla="*/ 1074717 h 1626920"/>
                    <a:gd name="connsiteX51" fmla="*/ 617517 w 2719450"/>
                    <a:gd name="connsiteY51" fmla="*/ 1157844 h 1626920"/>
                    <a:gd name="connsiteX52" fmla="*/ 457200 w 2719450"/>
                    <a:gd name="connsiteY52" fmla="*/ 1193470 h 1626920"/>
                    <a:gd name="connsiteX53" fmla="*/ 302821 w 2719450"/>
                    <a:gd name="connsiteY53" fmla="*/ 1240972 h 1626920"/>
                    <a:gd name="connsiteX54" fmla="*/ 136567 w 2719450"/>
                    <a:gd name="connsiteY54" fmla="*/ 1270660 h 1626920"/>
                    <a:gd name="connsiteX55" fmla="*/ 136567 w 2719450"/>
                    <a:gd name="connsiteY55" fmla="*/ 1395351 h 1626920"/>
                    <a:gd name="connsiteX56" fmla="*/ 178130 w 2719450"/>
                    <a:gd name="connsiteY56" fmla="*/ 1460665 h 1626920"/>
                    <a:gd name="connsiteX57" fmla="*/ 83128 w 2719450"/>
                    <a:gd name="connsiteY57" fmla="*/ 1514104 h 1626920"/>
                    <a:gd name="connsiteX58" fmla="*/ 59377 w 2719450"/>
                    <a:gd name="connsiteY58" fmla="*/ 1555668 h 1626920"/>
                    <a:gd name="connsiteX59" fmla="*/ 0 w 2719450"/>
                    <a:gd name="connsiteY59" fmla="*/ 1620982 h 1626920"/>
                    <a:gd name="connsiteX60" fmla="*/ 2695699 w 2719450"/>
                    <a:gd name="connsiteY60" fmla="*/ 1626920 h 1626920"/>
                    <a:gd name="connsiteX61" fmla="*/ 2719450 w 2719450"/>
                    <a:gd name="connsiteY61" fmla="*/ 59377 h 16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19450" h="1626920">
                      <a:moveTo>
                        <a:pt x="2719450" y="59377"/>
                      </a:moveTo>
                      <a:lnTo>
                        <a:pt x="2523507" y="11876"/>
                      </a:lnTo>
                      <a:lnTo>
                        <a:pt x="2434442" y="0"/>
                      </a:lnTo>
                      <a:lnTo>
                        <a:pt x="2262250" y="71252"/>
                      </a:lnTo>
                      <a:lnTo>
                        <a:pt x="2238499" y="184068"/>
                      </a:lnTo>
                      <a:lnTo>
                        <a:pt x="2286000" y="302821"/>
                      </a:lnTo>
                      <a:lnTo>
                        <a:pt x="2333502" y="314696"/>
                      </a:lnTo>
                      <a:lnTo>
                        <a:pt x="2351315" y="463138"/>
                      </a:lnTo>
                      <a:lnTo>
                        <a:pt x="2297876" y="528452"/>
                      </a:lnTo>
                      <a:lnTo>
                        <a:pt x="2250374" y="558141"/>
                      </a:lnTo>
                      <a:lnTo>
                        <a:pt x="2173185" y="421574"/>
                      </a:lnTo>
                      <a:lnTo>
                        <a:pt x="2149434" y="385948"/>
                      </a:lnTo>
                      <a:lnTo>
                        <a:pt x="2072245" y="427512"/>
                      </a:lnTo>
                      <a:lnTo>
                        <a:pt x="2036619" y="469076"/>
                      </a:lnTo>
                      <a:lnTo>
                        <a:pt x="2036619" y="528452"/>
                      </a:lnTo>
                      <a:lnTo>
                        <a:pt x="1995055" y="587829"/>
                      </a:lnTo>
                      <a:lnTo>
                        <a:pt x="1983180" y="712520"/>
                      </a:lnTo>
                      <a:lnTo>
                        <a:pt x="2012868" y="950026"/>
                      </a:lnTo>
                      <a:lnTo>
                        <a:pt x="1870364" y="938151"/>
                      </a:lnTo>
                      <a:lnTo>
                        <a:pt x="1858489" y="985652"/>
                      </a:lnTo>
                      <a:lnTo>
                        <a:pt x="1888177" y="1015341"/>
                      </a:lnTo>
                      <a:lnTo>
                        <a:pt x="1822863" y="1062842"/>
                      </a:lnTo>
                      <a:lnTo>
                        <a:pt x="1757548" y="1068779"/>
                      </a:lnTo>
                      <a:lnTo>
                        <a:pt x="1710047" y="1027216"/>
                      </a:lnTo>
                      <a:lnTo>
                        <a:pt x="1692234" y="961902"/>
                      </a:lnTo>
                      <a:lnTo>
                        <a:pt x="1579419" y="973777"/>
                      </a:lnTo>
                      <a:lnTo>
                        <a:pt x="1514104" y="1021278"/>
                      </a:lnTo>
                      <a:lnTo>
                        <a:pt x="1389413" y="1080655"/>
                      </a:lnTo>
                      <a:lnTo>
                        <a:pt x="1240972" y="1145969"/>
                      </a:lnTo>
                      <a:lnTo>
                        <a:pt x="1151907" y="1086592"/>
                      </a:lnTo>
                      <a:lnTo>
                        <a:pt x="1050967" y="1033154"/>
                      </a:lnTo>
                      <a:lnTo>
                        <a:pt x="914400" y="1080655"/>
                      </a:lnTo>
                      <a:lnTo>
                        <a:pt x="813460" y="1015341"/>
                      </a:lnTo>
                      <a:lnTo>
                        <a:pt x="795647" y="961902"/>
                      </a:lnTo>
                      <a:lnTo>
                        <a:pt x="855024" y="902525"/>
                      </a:lnTo>
                      <a:lnTo>
                        <a:pt x="825335" y="760021"/>
                      </a:lnTo>
                      <a:lnTo>
                        <a:pt x="825335" y="712520"/>
                      </a:lnTo>
                      <a:lnTo>
                        <a:pt x="920338" y="688769"/>
                      </a:lnTo>
                      <a:lnTo>
                        <a:pt x="908463" y="641268"/>
                      </a:lnTo>
                      <a:lnTo>
                        <a:pt x="813460" y="599704"/>
                      </a:lnTo>
                      <a:lnTo>
                        <a:pt x="819398" y="510639"/>
                      </a:lnTo>
                      <a:lnTo>
                        <a:pt x="855024" y="463138"/>
                      </a:lnTo>
                      <a:lnTo>
                        <a:pt x="819398" y="427512"/>
                      </a:lnTo>
                      <a:lnTo>
                        <a:pt x="819398" y="427512"/>
                      </a:lnTo>
                      <a:lnTo>
                        <a:pt x="771897" y="421574"/>
                      </a:lnTo>
                      <a:lnTo>
                        <a:pt x="736271" y="504702"/>
                      </a:lnTo>
                      <a:lnTo>
                        <a:pt x="641268" y="534390"/>
                      </a:lnTo>
                      <a:lnTo>
                        <a:pt x="570016" y="641268"/>
                      </a:lnTo>
                      <a:lnTo>
                        <a:pt x="570016" y="831273"/>
                      </a:lnTo>
                      <a:lnTo>
                        <a:pt x="629393" y="973777"/>
                      </a:lnTo>
                      <a:lnTo>
                        <a:pt x="653143" y="1074717"/>
                      </a:lnTo>
                      <a:lnTo>
                        <a:pt x="617517" y="1157844"/>
                      </a:lnTo>
                      <a:lnTo>
                        <a:pt x="457200" y="1193470"/>
                      </a:lnTo>
                      <a:lnTo>
                        <a:pt x="302821" y="1240972"/>
                      </a:lnTo>
                      <a:lnTo>
                        <a:pt x="136567" y="1270660"/>
                      </a:lnTo>
                      <a:lnTo>
                        <a:pt x="136567" y="1395351"/>
                      </a:lnTo>
                      <a:lnTo>
                        <a:pt x="178130" y="1460665"/>
                      </a:lnTo>
                      <a:lnTo>
                        <a:pt x="83128" y="1514104"/>
                      </a:lnTo>
                      <a:lnTo>
                        <a:pt x="59377" y="1555668"/>
                      </a:lnTo>
                      <a:lnTo>
                        <a:pt x="0" y="1620982"/>
                      </a:lnTo>
                      <a:lnTo>
                        <a:pt x="2695699" y="1626920"/>
                      </a:lnTo>
                      <a:lnTo>
                        <a:pt x="2719450" y="59377"/>
                      </a:lnTo>
                      <a:close/>
                    </a:path>
                  </a:pathLst>
                </a:custGeom>
                <a:solidFill>
                  <a:schemeClr val="bg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55" name="Frihandsfigur 41"/>
                <p:cNvSpPr/>
                <p:nvPr/>
              </p:nvSpPr>
              <p:spPr>
                <a:xfrm>
                  <a:off x="6181106" y="6216732"/>
                  <a:ext cx="920338" cy="1430977"/>
                </a:xfrm>
                <a:custGeom>
                  <a:avLst/>
                  <a:gdLst>
                    <a:gd name="connsiteX0" fmla="*/ 896588 w 920338"/>
                    <a:gd name="connsiteY0" fmla="*/ 1419102 h 1430977"/>
                    <a:gd name="connsiteX1" fmla="*/ 789710 w 920338"/>
                    <a:gd name="connsiteY1" fmla="*/ 1377538 h 1430977"/>
                    <a:gd name="connsiteX2" fmla="*/ 860962 w 920338"/>
                    <a:gd name="connsiteY2" fmla="*/ 1341912 h 1430977"/>
                    <a:gd name="connsiteX3" fmla="*/ 920338 w 920338"/>
                    <a:gd name="connsiteY3" fmla="*/ 1324099 h 1430977"/>
                    <a:gd name="connsiteX4" fmla="*/ 914400 w 920338"/>
                    <a:gd name="connsiteY4" fmla="*/ 1229097 h 1430977"/>
                    <a:gd name="connsiteX5" fmla="*/ 914400 w 920338"/>
                    <a:gd name="connsiteY5" fmla="*/ 1134094 h 1430977"/>
                    <a:gd name="connsiteX6" fmla="*/ 819398 w 920338"/>
                    <a:gd name="connsiteY6" fmla="*/ 1110343 h 1430977"/>
                    <a:gd name="connsiteX7" fmla="*/ 783772 w 920338"/>
                    <a:gd name="connsiteY7" fmla="*/ 1140032 h 1430977"/>
                    <a:gd name="connsiteX8" fmla="*/ 748146 w 920338"/>
                    <a:gd name="connsiteY8" fmla="*/ 1140032 h 1430977"/>
                    <a:gd name="connsiteX9" fmla="*/ 748146 w 920338"/>
                    <a:gd name="connsiteY9" fmla="*/ 1122219 h 1430977"/>
                    <a:gd name="connsiteX10" fmla="*/ 789710 w 920338"/>
                    <a:gd name="connsiteY10" fmla="*/ 1080655 h 1430977"/>
                    <a:gd name="connsiteX11" fmla="*/ 760021 w 920338"/>
                    <a:gd name="connsiteY11" fmla="*/ 1021278 h 1430977"/>
                    <a:gd name="connsiteX12" fmla="*/ 718458 w 920338"/>
                    <a:gd name="connsiteY12" fmla="*/ 979715 h 1430977"/>
                    <a:gd name="connsiteX13" fmla="*/ 736271 w 920338"/>
                    <a:gd name="connsiteY13" fmla="*/ 967839 h 1430977"/>
                    <a:gd name="connsiteX14" fmla="*/ 688769 w 920338"/>
                    <a:gd name="connsiteY14" fmla="*/ 813460 h 1430977"/>
                    <a:gd name="connsiteX15" fmla="*/ 587829 w 920338"/>
                    <a:gd name="connsiteY15" fmla="*/ 736271 h 1430977"/>
                    <a:gd name="connsiteX16" fmla="*/ 575954 w 920338"/>
                    <a:gd name="connsiteY16" fmla="*/ 647206 h 1430977"/>
                    <a:gd name="connsiteX17" fmla="*/ 445325 w 920338"/>
                    <a:gd name="connsiteY17" fmla="*/ 546265 h 1430977"/>
                    <a:gd name="connsiteX18" fmla="*/ 374073 w 920338"/>
                    <a:gd name="connsiteY18" fmla="*/ 546265 h 1430977"/>
                    <a:gd name="connsiteX19" fmla="*/ 427512 w 920338"/>
                    <a:gd name="connsiteY19" fmla="*/ 510639 h 1430977"/>
                    <a:gd name="connsiteX20" fmla="*/ 475013 w 920338"/>
                    <a:gd name="connsiteY20" fmla="*/ 516577 h 1430977"/>
                    <a:gd name="connsiteX21" fmla="*/ 445325 w 920338"/>
                    <a:gd name="connsiteY21" fmla="*/ 457200 h 1430977"/>
                    <a:gd name="connsiteX22" fmla="*/ 534390 w 920338"/>
                    <a:gd name="connsiteY22" fmla="*/ 255320 h 1430977"/>
                    <a:gd name="connsiteX23" fmla="*/ 504702 w 920338"/>
                    <a:gd name="connsiteY23" fmla="*/ 195943 h 1430977"/>
                    <a:gd name="connsiteX24" fmla="*/ 356260 w 920338"/>
                    <a:gd name="connsiteY24" fmla="*/ 207819 h 1430977"/>
                    <a:gd name="connsiteX25" fmla="*/ 290946 w 920338"/>
                    <a:gd name="connsiteY25" fmla="*/ 255320 h 1430977"/>
                    <a:gd name="connsiteX26" fmla="*/ 350323 w 920338"/>
                    <a:gd name="connsiteY26" fmla="*/ 130629 h 1430977"/>
                    <a:gd name="connsiteX27" fmla="*/ 439388 w 920338"/>
                    <a:gd name="connsiteY27" fmla="*/ 65315 h 1430977"/>
                    <a:gd name="connsiteX28" fmla="*/ 397824 w 920338"/>
                    <a:gd name="connsiteY28" fmla="*/ 0 h 1430977"/>
                    <a:gd name="connsiteX29" fmla="*/ 237507 w 920338"/>
                    <a:gd name="connsiteY29" fmla="*/ 41564 h 1430977"/>
                    <a:gd name="connsiteX30" fmla="*/ 219694 w 920338"/>
                    <a:gd name="connsiteY30" fmla="*/ 23751 h 1430977"/>
                    <a:gd name="connsiteX31" fmla="*/ 154380 w 920338"/>
                    <a:gd name="connsiteY31" fmla="*/ 118754 h 1430977"/>
                    <a:gd name="connsiteX32" fmla="*/ 130629 w 920338"/>
                    <a:gd name="connsiteY32" fmla="*/ 207819 h 1430977"/>
                    <a:gd name="connsiteX33" fmla="*/ 47502 w 920338"/>
                    <a:gd name="connsiteY33" fmla="*/ 237507 h 1430977"/>
                    <a:gd name="connsiteX34" fmla="*/ 5938 w 920338"/>
                    <a:gd name="connsiteY34" fmla="*/ 273133 h 1430977"/>
                    <a:gd name="connsiteX35" fmla="*/ 77190 w 920338"/>
                    <a:gd name="connsiteY35" fmla="*/ 397824 h 1430977"/>
                    <a:gd name="connsiteX36" fmla="*/ 0 w 920338"/>
                    <a:gd name="connsiteY36" fmla="*/ 475013 h 1430977"/>
                    <a:gd name="connsiteX37" fmla="*/ 118754 w 920338"/>
                    <a:gd name="connsiteY37" fmla="*/ 522515 h 1430977"/>
                    <a:gd name="connsiteX38" fmla="*/ 41564 w 920338"/>
                    <a:gd name="connsiteY38" fmla="*/ 617517 h 1430977"/>
                    <a:gd name="connsiteX39" fmla="*/ 142504 w 920338"/>
                    <a:gd name="connsiteY39" fmla="*/ 617517 h 1430977"/>
                    <a:gd name="connsiteX40" fmla="*/ 124691 w 920338"/>
                    <a:gd name="connsiteY40" fmla="*/ 688769 h 1430977"/>
                    <a:gd name="connsiteX41" fmla="*/ 160317 w 920338"/>
                    <a:gd name="connsiteY41" fmla="*/ 635330 h 1430977"/>
                    <a:gd name="connsiteX42" fmla="*/ 219694 w 920338"/>
                    <a:gd name="connsiteY42" fmla="*/ 611580 h 1430977"/>
                    <a:gd name="connsiteX43" fmla="*/ 249382 w 920338"/>
                    <a:gd name="connsiteY43" fmla="*/ 670956 h 1430977"/>
                    <a:gd name="connsiteX44" fmla="*/ 154380 w 920338"/>
                    <a:gd name="connsiteY44" fmla="*/ 813460 h 1430977"/>
                    <a:gd name="connsiteX45" fmla="*/ 195943 w 920338"/>
                    <a:gd name="connsiteY45" fmla="*/ 860962 h 1430977"/>
                    <a:gd name="connsiteX46" fmla="*/ 231569 w 920338"/>
                    <a:gd name="connsiteY46" fmla="*/ 902525 h 1430977"/>
                    <a:gd name="connsiteX47" fmla="*/ 314697 w 920338"/>
                    <a:gd name="connsiteY47" fmla="*/ 855024 h 1430977"/>
                    <a:gd name="connsiteX48" fmla="*/ 385949 w 920338"/>
                    <a:gd name="connsiteY48" fmla="*/ 866899 h 1430977"/>
                    <a:gd name="connsiteX49" fmla="*/ 427512 w 920338"/>
                    <a:gd name="connsiteY49" fmla="*/ 920338 h 1430977"/>
                    <a:gd name="connsiteX50" fmla="*/ 397824 w 920338"/>
                    <a:gd name="connsiteY50" fmla="*/ 1062842 h 1430977"/>
                    <a:gd name="connsiteX51" fmla="*/ 279071 w 920338"/>
                    <a:gd name="connsiteY51" fmla="*/ 1045029 h 1430977"/>
                    <a:gd name="connsiteX52" fmla="*/ 213756 w 920338"/>
                    <a:gd name="connsiteY52" fmla="*/ 1021278 h 1430977"/>
                    <a:gd name="connsiteX53" fmla="*/ 267195 w 920338"/>
                    <a:gd name="connsiteY53" fmla="*/ 1098468 h 1430977"/>
                    <a:gd name="connsiteX54" fmla="*/ 237507 w 920338"/>
                    <a:gd name="connsiteY54" fmla="*/ 1151907 h 1430977"/>
                    <a:gd name="connsiteX55" fmla="*/ 285008 w 920338"/>
                    <a:gd name="connsiteY55" fmla="*/ 1128156 h 1430977"/>
                    <a:gd name="connsiteX56" fmla="*/ 308759 w 920338"/>
                    <a:gd name="connsiteY56" fmla="*/ 1217221 h 1430977"/>
                    <a:gd name="connsiteX57" fmla="*/ 219694 w 920338"/>
                    <a:gd name="connsiteY57" fmla="*/ 1288473 h 1430977"/>
                    <a:gd name="connsiteX58" fmla="*/ 166255 w 920338"/>
                    <a:gd name="connsiteY58" fmla="*/ 1306286 h 1430977"/>
                    <a:gd name="connsiteX59" fmla="*/ 178130 w 920338"/>
                    <a:gd name="connsiteY59" fmla="*/ 1377538 h 1430977"/>
                    <a:gd name="connsiteX60" fmla="*/ 296884 w 920338"/>
                    <a:gd name="connsiteY60" fmla="*/ 1365663 h 1430977"/>
                    <a:gd name="connsiteX61" fmla="*/ 397824 w 920338"/>
                    <a:gd name="connsiteY61" fmla="*/ 1419102 h 1430977"/>
                    <a:gd name="connsiteX62" fmla="*/ 409699 w 920338"/>
                    <a:gd name="connsiteY62" fmla="*/ 1430977 h 1430977"/>
                    <a:gd name="connsiteX63" fmla="*/ 896588 w 920338"/>
                    <a:gd name="connsiteY63" fmla="*/ 1419102 h 143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20338" h="1430977">
                      <a:moveTo>
                        <a:pt x="896588" y="1419102"/>
                      </a:moveTo>
                      <a:lnTo>
                        <a:pt x="789710" y="1377538"/>
                      </a:lnTo>
                      <a:lnTo>
                        <a:pt x="860962" y="1341912"/>
                      </a:lnTo>
                      <a:lnTo>
                        <a:pt x="920338" y="1324099"/>
                      </a:lnTo>
                      <a:lnTo>
                        <a:pt x="914400" y="1229097"/>
                      </a:lnTo>
                      <a:lnTo>
                        <a:pt x="914400" y="1134094"/>
                      </a:lnTo>
                      <a:lnTo>
                        <a:pt x="819398" y="1110343"/>
                      </a:lnTo>
                      <a:lnTo>
                        <a:pt x="783772" y="1140032"/>
                      </a:lnTo>
                      <a:lnTo>
                        <a:pt x="748146" y="1140032"/>
                      </a:lnTo>
                      <a:lnTo>
                        <a:pt x="748146" y="1122219"/>
                      </a:lnTo>
                      <a:lnTo>
                        <a:pt x="789710" y="1080655"/>
                      </a:lnTo>
                      <a:lnTo>
                        <a:pt x="760021" y="1021278"/>
                      </a:lnTo>
                      <a:lnTo>
                        <a:pt x="718458" y="979715"/>
                      </a:lnTo>
                      <a:lnTo>
                        <a:pt x="736271" y="967839"/>
                      </a:lnTo>
                      <a:lnTo>
                        <a:pt x="688769" y="813460"/>
                      </a:lnTo>
                      <a:lnTo>
                        <a:pt x="587829" y="736271"/>
                      </a:lnTo>
                      <a:lnTo>
                        <a:pt x="575954" y="647206"/>
                      </a:lnTo>
                      <a:lnTo>
                        <a:pt x="445325" y="546265"/>
                      </a:lnTo>
                      <a:lnTo>
                        <a:pt x="374073" y="546265"/>
                      </a:lnTo>
                      <a:lnTo>
                        <a:pt x="427512" y="510639"/>
                      </a:lnTo>
                      <a:lnTo>
                        <a:pt x="475013" y="516577"/>
                      </a:lnTo>
                      <a:lnTo>
                        <a:pt x="445325" y="457200"/>
                      </a:lnTo>
                      <a:lnTo>
                        <a:pt x="534390" y="255320"/>
                      </a:lnTo>
                      <a:lnTo>
                        <a:pt x="504702" y="195943"/>
                      </a:lnTo>
                      <a:lnTo>
                        <a:pt x="356260" y="207819"/>
                      </a:lnTo>
                      <a:lnTo>
                        <a:pt x="290946" y="255320"/>
                      </a:lnTo>
                      <a:lnTo>
                        <a:pt x="350323" y="130629"/>
                      </a:lnTo>
                      <a:lnTo>
                        <a:pt x="439388" y="65315"/>
                      </a:lnTo>
                      <a:lnTo>
                        <a:pt x="397824" y="0"/>
                      </a:lnTo>
                      <a:lnTo>
                        <a:pt x="237507" y="41564"/>
                      </a:lnTo>
                      <a:lnTo>
                        <a:pt x="219694" y="23751"/>
                      </a:lnTo>
                      <a:lnTo>
                        <a:pt x="154380" y="118754"/>
                      </a:lnTo>
                      <a:lnTo>
                        <a:pt x="130629" y="207819"/>
                      </a:lnTo>
                      <a:lnTo>
                        <a:pt x="47502" y="237507"/>
                      </a:lnTo>
                      <a:lnTo>
                        <a:pt x="5938" y="273133"/>
                      </a:lnTo>
                      <a:lnTo>
                        <a:pt x="77190" y="397824"/>
                      </a:lnTo>
                      <a:lnTo>
                        <a:pt x="0" y="475013"/>
                      </a:lnTo>
                      <a:lnTo>
                        <a:pt x="118754" y="522515"/>
                      </a:lnTo>
                      <a:lnTo>
                        <a:pt x="41564" y="617517"/>
                      </a:lnTo>
                      <a:lnTo>
                        <a:pt x="142504" y="617517"/>
                      </a:lnTo>
                      <a:lnTo>
                        <a:pt x="124691" y="688769"/>
                      </a:lnTo>
                      <a:lnTo>
                        <a:pt x="160317" y="635330"/>
                      </a:lnTo>
                      <a:lnTo>
                        <a:pt x="219694" y="611580"/>
                      </a:lnTo>
                      <a:lnTo>
                        <a:pt x="249382" y="670956"/>
                      </a:lnTo>
                      <a:lnTo>
                        <a:pt x="154380" y="813460"/>
                      </a:lnTo>
                      <a:lnTo>
                        <a:pt x="195943" y="860962"/>
                      </a:lnTo>
                      <a:lnTo>
                        <a:pt x="231569" y="902525"/>
                      </a:lnTo>
                      <a:lnTo>
                        <a:pt x="314697" y="855024"/>
                      </a:lnTo>
                      <a:lnTo>
                        <a:pt x="385949" y="866899"/>
                      </a:lnTo>
                      <a:lnTo>
                        <a:pt x="427512" y="920338"/>
                      </a:lnTo>
                      <a:lnTo>
                        <a:pt x="397824" y="1062842"/>
                      </a:lnTo>
                      <a:lnTo>
                        <a:pt x="279071" y="1045029"/>
                      </a:lnTo>
                      <a:lnTo>
                        <a:pt x="213756" y="1021278"/>
                      </a:lnTo>
                      <a:lnTo>
                        <a:pt x="267195" y="1098468"/>
                      </a:lnTo>
                      <a:lnTo>
                        <a:pt x="237507" y="1151907"/>
                      </a:lnTo>
                      <a:lnTo>
                        <a:pt x="285008" y="1128156"/>
                      </a:lnTo>
                      <a:lnTo>
                        <a:pt x="308759" y="1217221"/>
                      </a:lnTo>
                      <a:lnTo>
                        <a:pt x="219694" y="1288473"/>
                      </a:lnTo>
                      <a:lnTo>
                        <a:pt x="166255" y="1306286"/>
                      </a:lnTo>
                      <a:lnTo>
                        <a:pt x="178130" y="1377538"/>
                      </a:lnTo>
                      <a:lnTo>
                        <a:pt x="296884" y="1365663"/>
                      </a:lnTo>
                      <a:lnTo>
                        <a:pt x="397824" y="1419102"/>
                      </a:lnTo>
                      <a:lnTo>
                        <a:pt x="409699" y="1430977"/>
                      </a:lnTo>
                      <a:lnTo>
                        <a:pt x="896588" y="1419102"/>
                      </a:lnTo>
                      <a:close/>
                    </a:path>
                  </a:pathLst>
                </a:custGeom>
                <a:solidFill>
                  <a:schemeClr val="bg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56" name="Frihandsfigur 42"/>
                <p:cNvSpPr/>
                <p:nvPr/>
              </p:nvSpPr>
              <p:spPr>
                <a:xfrm>
                  <a:off x="5783283" y="6923314"/>
                  <a:ext cx="546265" cy="670956"/>
                </a:xfrm>
                <a:custGeom>
                  <a:avLst/>
                  <a:gdLst>
                    <a:gd name="connsiteX0" fmla="*/ 195943 w 546265"/>
                    <a:gd name="connsiteY0" fmla="*/ 178130 h 670956"/>
                    <a:gd name="connsiteX1" fmla="*/ 249382 w 546265"/>
                    <a:gd name="connsiteY1" fmla="*/ 106878 h 670956"/>
                    <a:gd name="connsiteX2" fmla="*/ 190005 w 546265"/>
                    <a:gd name="connsiteY2" fmla="*/ 89065 h 670956"/>
                    <a:gd name="connsiteX3" fmla="*/ 255320 w 546265"/>
                    <a:gd name="connsiteY3" fmla="*/ 29689 h 670956"/>
                    <a:gd name="connsiteX4" fmla="*/ 385948 w 546265"/>
                    <a:gd name="connsiteY4" fmla="*/ 0 h 670956"/>
                    <a:gd name="connsiteX5" fmla="*/ 475013 w 546265"/>
                    <a:gd name="connsiteY5" fmla="*/ 0 h 670956"/>
                    <a:gd name="connsiteX6" fmla="*/ 522514 w 546265"/>
                    <a:gd name="connsiteY6" fmla="*/ 100941 h 670956"/>
                    <a:gd name="connsiteX7" fmla="*/ 546265 w 546265"/>
                    <a:gd name="connsiteY7" fmla="*/ 178130 h 670956"/>
                    <a:gd name="connsiteX8" fmla="*/ 439387 w 546265"/>
                    <a:gd name="connsiteY8" fmla="*/ 225631 h 670956"/>
                    <a:gd name="connsiteX9" fmla="*/ 486888 w 546265"/>
                    <a:gd name="connsiteY9" fmla="*/ 380011 h 670956"/>
                    <a:gd name="connsiteX10" fmla="*/ 433449 w 546265"/>
                    <a:gd name="connsiteY10" fmla="*/ 534390 h 670956"/>
                    <a:gd name="connsiteX11" fmla="*/ 445325 w 546265"/>
                    <a:gd name="connsiteY11" fmla="*/ 587829 h 670956"/>
                    <a:gd name="connsiteX12" fmla="*/ 356260 w 546265"/>
                    <a:gd name="connsiteY12" fmla="*/ 546265 h 670956"/>
                    <a:gd name="connsiteX13" fmla="*/ 285008 w 546265"/>
                    <a:gd name="connsiteY13" fmla="*/ 605642 h 670956"/>
                    <a:gd name="connsiteX14" fmla="*/ 112816 w 546265"/>
                    <a:gd name="connsiteY14" fmla="*/ 670956 h 670956"/>
                    <a:gd name="connsiteX15" fmla="*/ 71252 w 546265"/>
                    <a:gd name="connsiteY15" fmla="*/ 641268 h 670956"/>
                    <a:gd name="connsiteX16" fmla="*/ 0 w 546265"/>
                    <a:gd name="connsiteY16" fmla="*/ 575954 h 670956"/>
                    <a:gd name="connsiteX17" fmla="*/ 83127 w 546265"/>
                    <a:gd name="connsiteY17" fmla="*/ 492826 h 670956"/>
                    <a:gd name="connsiteX18" fmla="*/ 148442 w 546265"/>
                    <a:gd name="connsiteY18" fmla="*/ 397824 h 670956"/>
                    <a:gd name="connsiteX19" fmla="*/ 95003 w 546265"/>
                    <a:gd name="connsiteY19" fmla="*/ 368135 h 670956"/>
                    <a:gd name="connsiteX20" fmla="*/ 0 w 546265"/>
                    <a:gd name="connsiteY20" fmla="*/ 391886 h 670956"/>
                    <a:gd name="connsiteX21" fmla="*/ 0 w 546265"/>
                    <a:gd name="connsiteY21" fmla="*/ 308759 h 670956"/>
                    <a:gd name="connsiteX22" fmla="*/ 106878 w 546265"/>
                    <a:gd name="connsiteY22" fmla="*/ 261257 h 670956"/>
                    <a:gd name="connsiteX23" fmla="*/ 65314 w 546265"/>
                    <a:gd name="connsiteY23" fmla="*/ 219694 h 670956"/>
                    <a:gd name="connsiteX24" fmla="*/ 100940 w 546265"/>
                    <a:gd name="connsiteY24" fmla="*/ 166255 h 670956"/>
                    <a:gd name="connsiteX25" fmla="*/ 195943 w 546265"/>
                    <a:gd name="connsiteY25" fmla="*/ 178130 h 67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6265" h="670956">
                      <a:moveTo>
                        <a:pt x="195943" y="178130"/>
                      </a:moveTo>
                      <a:lnTo>
                        <a:pt x="249382" y="106878"/>
                      </a:lnTo>
                      <a:lnTo>
                        <a:pt x="190005" y="89065"/>
                      </a:lnTo>
                      <a:lnTo>
                        <a:pt x="255320" y="29689"/>
                      </a:lnTo>
                      <a:lnTo>
                        <a:pt x="385948" y="0"/>
                      </a:lnTo>
                      <a:lnTo>
                        <a:pt x="475013" y="0"/>
                      </a:lnTo>
                      <a:lnTo>
                        <a:pt x="522514" y="100941"/>
                      </a:lnTo>
                      <a:lnTo>
                        <a:pt x="546265" y="178130"/>
                      </a:lnTo>
                      <a:lnTo>
                        <a:pt x="439387" y="225631"/>
                      </a:lnTo>
                      <a:lnTo>
                        <a:pt x="486888" y="380011"/>
                      </a:lnTo>
                      <a:lnTo>
                        <a:pt x="433449" y="534390"/>
                      </a:lnTo>
                      <a:lnTo>
                        <a:pt x="445325" y="587829"/>
                      </a:lnTo>
                      <a:lnTo>
                        <a:pt x="356260" y="546265"/>
                      </a:lnTo>
                      <a:lnTo>
                        <a:pt x="285008" y="605642"/>
                      </a:lnTo>
                      <a:lnTo>
                        <a:pt x="112816" y="670956"/>
                      </a:lnTo>
                      <a:lnTo>
                        <a:pt x="71252" y="641268"/>
                      </a:lnTo>
                      <a:lnTo>
                        <a:pt x="0" y="575954"/>
                      </a:lnTo>
                      <a:lnTo>
                        <a:pt x="83127" y="492826"/>
                      </a:lnTo>
                      <a:lnTo>
                        <a:pt x="148442" y="397824"/>
                      </a:lnTo>
                      <a:lnTo>
                        <a:pt x="95003" y="368135"/>
                      </a:lnTo>
                      <a:lnTo>
                        <a:pt x="0" y="391886"/>
                      </a:lnTo>
                      <a:lnTo>
                        <a:pt x="0" y="308759"/>
                      </a:lnTo>
                      <a:lnTo>
                        <a:pt x="106878" y="261257"/>
                      </a:lnTo>
                      <a:lnTo>
                        <a:pt x="65314" y="219694"/>
                      </a:lnTo>
                      <a:lnTo>
                        <a:pt x="100940" y="166255"/>
                      </a:lnTo>
                      <a:lnTo>
                        <a:pt x="195943" y="178130"/>
                      </a:lnTo>
                      <a:close/>
                    </a:path>
                  </a:pathLst>
                </a:custGeom>
                <a:solidFill>
                  <a:schemeClr val="bg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57" name="Ellips 43"/>
                <p:cNvSpPr/>
                <p:nvPr/>
              </p:nvSpPr>
              <p:spPr>
                <a:xfrm>
                  <a:off x="9396536" y="4509120"/>
                  <a:ext cx="108000" cy="108000"/>
                </a:xfrm>
                <a:prstGeom prst="ellipse">
                  <a:avLst/>
                </a:prstGeom>
                <a:solidFill>
                  <a:srgbClr val="363636"/>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58" name="Ellips 44"/>
                <p:cNvSpPr/>
                <p:nvPr/>
              </p:nvSpPr>
              <p:spPr>
                <a:xfrm>
                  <a:off x="9332397" y="5019454"/>
                  <a:ext cx="108000" cy="108000"/>
                </a:xfrm>
                <a:prstGeom prst="ellipse">
                  <a:avLst/>
                </a:prstGeom>
                <a:solidFill>
                  <a:srgbClr val="363636"/>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59" name="Ellips 45"/>
                <p:cNvSpPr/>
                <p:nvPr/>
              </p:nvSpPr>
              <p:spPr>
                <a:xfrm>
                  <a:off x="9474482" y="5607442"/>
                  <a:ext cx="108000" cy="108000"/>
                </a:xfrm>
                <a:prstGeom prst="ellipse">
                  <a:avLst/>
                </a:prstGeom>
                <a:solidFill>
                  <a:srgbClr val="363636"/>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60" name="Ellips 46"/>
                <p:cNvSpPr/>
                <p:nvPr/>
              </p:nvSpPr>
              <p:spPr>
                <a:xfrm>
                  <a:off x="8748464" y="5728333"/>
                  <a:ext cx="108000" cy="108000"/>
                </a:xfrm>
                <a:prstGeom prst="ellipse">
                  <a:avLst/>
                </a:prstGeom>
                <a:solidFill>
                  <a:srgbClr val="363636"/>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61" name="Ellips 47"/>
                <p:cNvSpPr/>
                <p:nvPr/>
              </p:nvSpPr>
              <p:spPr>
                <a:xfrm>
                  <a:off x="8601319" y="6174608"/>
                  <a:ext cx="108000" cy="108000"/>
                </a:xfrm>
                <a:prstGeom prst="ellipse">
                  <a:avLst/>
                </a:prstGeom>
                <a:solidFill>
                  <a:srgbClr val="363636"/>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62" name="Ellips 48"/>
                <p:cNvSpPr/>
                <p:nvPr/>
              </p:nvSpPr>
              <p:spPr>
                <a:xfrm>
                  <a:off x="8546414" y="5967247"/>
                  <a:ext cx="108000" cy="108000"/>
                </a:xfrm>
                <a:prstGeom prst="ellipse">
                  <a:avLst/>
                </a:prstGeom>
                <a:solidFill>
                  <a:srgbClr val="363636"/>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63" name="Ellips 49"/>
                <p:cNvSpPr/>
                <p:nvPr/>
              </p:nvSpPr>
              <p:spPr>
                <a:xfrm>
                  <a:off x="8292664" y="6026727"/>
                  <a:ext cx="108000" cy="108000"/>
                </a:xfrm>
                <a:prstGeom prst="ellipse">
                  <a:avLst/>
                </a:prstGeom>
                <a:solidFill>
                  <a:srgbClr val="363636"/>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grpSp>
          <p:sp>
            <p:nvSpPr>
              <p:cNvPr id="50" name="Rektangel 36"/>
              <p:cNvSpPr/>
              <p:nvPr/>
            </p:nvSpPr>
            <p:spPr>
              <a:xfrm>
                <a:off x="1907704" y="2131508"/>
                <a:ext cx="4680520" cy="433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85000" lnSpcReduction="20000"/>
              </a:bodyPr>
              <a:lstStyle/>
              <a:p>
                <a:pPr algn="ctr"/>
                <a:endParaRPr lang="en-GB" sz="2800" dirty="0">
                  <a:solidFill>
                    <a:schemeClr val="bg1"/>
                  </a:solidFill>
                </a:endParaRPr>
              </a:p>
            </p:txBody>
          </p:sp>
          <p:sp>
            <p:nvSpPr>
              <p:cNvPr id="51" name="Rektangel 37"/>
              <p:cNvSpPr/>
              <p:nvPr/>
            </p:nvSpPr>
            <p:spPr>
              <a:xfrm>
                <a:off x="1907704" y="5805263"/>
                <a:ext cx="4680520"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47500" lnSpcReduction="20000"/>
              </a:bodyPr>
              <a:lstStyle/>
              <a:p>
                <a:pPr algn="ctr"/>
                <a:endParaRPr lang="en-GB" sz="2800" dirty="0">
                  <a:solidFill>
                    <a:schemeClr val="bg1"/>
                  </a:solidFill>
                </a:endParaRPr>
              </a:p>
            </p:txBody>
          </p:sp>
          <p:sp>
            <p:nvSpPr>
              <p:cNvPr id="52" name="Rektangel 38"/>
              <p:cNvSpPr/>
              <p:nvPr/>
            </p:nvSpPr>
            <p:spPr>
              <a:xfrm>
                <a:off x="6156176" y="2492895"/>
                <a:ext cx="432048" cy="34030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grpSp>
        <p:cxnSp>
          <p:nvCxnSpPr>
            <p:cNvPr id="48" name="Kurva 55"/>
            <p:cNvCxnSpPr>
              <a:stCxn id="96" idx="4"/>
              <a:endCxn id="98" idx="7"/>
            </p:cNvCxnSpPr>
            <p:nvPr/>
          </p:nvCxnSpPr>
          <p:spPr>
            <a:xfrm rot="5400000">
              <a:off x="7736684" y="2475856"/>
              <a:ext cx="474982" cy="834979"/>
            </a:xfrm>
            <a:prstGeom prst="curvedConnector3">
              <a:avLst>
                <a:gd name="adj1" fmla="val 101337"/>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65" name="Ellips 121"/>
          <p:cNvSpPr/>
          <p:nvPr/>
        </p:nvSpPr>
        <p:spPr>
          <a:xfrm>
            <a:off x="5737235" y="4585040"/>
            <a:ext cx="108000" cy="108000"/>
          </a:xfrm>
          <a:prstGeom prst="ellipse">
            <a:avLst/>
          </a:prstGeom>
          <a:solidFill>
            <a:srgbClr val="363636"/>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66" name="textruta 87"/>
          <p:cNvSpPr txBox="1"/>
          <p:nvPr/>
        </p:nvSpPr>
        <p:spPr>
          <a:xfrm>
            <a:off x="5601237" y="4424244"/>
            <a:ext cx="598526" cy="200055"/>
          </a:xfrm>
          <a:prstGeom prst="rect">
            <a:avLst/>
          </a:prstGeom>
          <a:noFill/>
        </p:spPr>
        <p:txBody>
          <a:bodyPr wrap="square" rtlCol="0">
            <a:spAutoFit/>
          </a:bodyPr>
          <a:lstStyle/>
          <a:p>
            <a:r>
              <a:rPr lang="sv-SE" sz="700" dirty="0" smtClean="0"/>
              <a:t>Beetham</a:t>
            </a:r>
            <a:endParaRPr lang="sv-SE" sz="700" dirty="0"/>
          </a:p>
        </p:txBody>
      </p:sp>
      <p:sp>
        <p:nvSpPr>
          <p:cNvPr id="67" name="textruta 2"/>
          <p:cNvSpPr txBox="1"/>
          <p:nvPr/>
        </p:nvSpPr>
        <p:spPr>
          <a:xfrm>
            <a:off x="7991337" y="2135957"/>
            <a:ext cx="864096" cy="200055"/>
          </a:xfrm>
          <a:prstGeom prst="rect">
            <a:avLst/>
          </a:prstGeom>
          <a:noFill/>
        </p:spPr>
        <p:txBody>
          <a:bodyPr wrap="square" rtlCol="0">
            <a:spAutoFit/>
          </a:bodyPr>
          <a:lstStyle/>
          <a:p>
            <a:r>
              <a:rPr lang="sv-SE" sz="700" dirty="0" smtClean="0"/>
              <a:t>Karlsborg</a:t>
            </a:r>
            <a:endParaRPr lang="sv-SE" sz="700" dirty="0"/>
          </a:p>
        </p:txBody>
      </p:sp>
      <p:sp>
        <p:nvSpPr>
          <p:cNvPr id="68" name="textruta 81"/>
          <p:cNvSpPr txBox="1"/>
          <p:nvPr/>
        </p:nvSpPr>
        <p:spPr>
          <a:xfrm>
            <a:off x="7919329" y="2624044"/>
            <a:ext cx="864096" cy="200055"/>
          </a:xfrm>
          <a:prstGeom prst="rect">
            <a:avLst/>
          </a:prstGeom>
          <a:noFill/>
        </p:spPr>
        <p:txBody>
          <a:bodyPr wrap="square" rtlCol="0">
            <a:spAutoFit/>
          </a:bodyPr>
          <a:lstStyle/>
          <a:p>
            <a:r>
              <a:rPr lang="sv-SE" sz="700" dirty="0" smtClean="0"/>
              <a:t>Pietarsaari</a:t>
            </a:r>
            <a:endParaRPr lang="sv-SE" sz="700" dirty="0"/>
          </a:p>
        </p:txBody>
      </p:sp>
      <p:sp>
        <p:nvSpPr>
          <p:cNvPr id="69" name="textruta 82"/>
          <p:cNvSpPr txBox="1"/>
          <p:nvPr/>
        </p:nvSpPr>
        <p:spPr>
          <a:xfrm>
            <a:off x="7991337" y="3128100"/>
            <a:ext cx="864096" cy="200055"/>
          </a:xfrm>
          <a:prstGeom prst="rect">
            <a:avLst/>
          </a:prstGeom>
          <a:noFill/>
        </p:spPr>
        <p:txBody>
          <a:bodyPr wrap="square" rtlCol="0">
            <a:spAutoFit/>
          </a:bodyPr>
          <a:lstStyle/>
          <a:p>
            <a:r>
              <a:rPr lang="sv-SE" sz="700" dirty="0" smtClean="0"/>
              <a:t>Tervasaari</a:t>
            </a:r>
            <a:endParaRPr lang="sv-SE" sz="700" dirty="0"/>
          </a:p>
        </p:txBody>
      </p:sp>
      <p:sp>
        <p:nvSpPr>
          <p:cNvPr id="70" name="textruta 83"/>
          <p:cNvSpPr txBox="1"/>
          <p:nvPr/>
        </p:nvSpPr>
        <p:spPr>
          <a:xfrm>
            <a:off x="7343265" y="3344124"/>
            <a:ext cx="590476" cy="200055"/>
          </a:xfrm>
          <a:prstGeom prst="rect">
            <a:avLst/>
          </a:prstGeom>
          <a:noFill/>
        </p:spPr>
        <p:txBody>
          <a:bodyPr wrap="square" rtlCol="0">
            <a:spAutoFit/>
          </a:bodyPr>
          <a:lstStyle/>
          <a:p>
            <a:r>
              <a:rPr lang="sv-SE" sz="700" dirty="0" smtClean="0"/>
              <a:t>Gävle</a:t>
            </a:r>
            <a:endParaRPr lang="sv-SE" sz="700" dirty="0"/>
          </a:p>
        </p:txBody>
      </p:sp>
      <p:sp>
        <p:nvSpPr>
          <p:cNvPr id="71" name="textruta 84"/>
          <p:cNvSpPr txBox="1"/>
          <p:nvPr/>
        </p:nvSpPr>
        <p:spPr>
          <a:xfrm>
            <a:off x="7578327" y="3501008"/>
            <a:ext cx="845058" cy="307777"/>
          </a:xfrm>
          <a:prstGeom prst="rect">
            <a:avLst/>
          </a:prstGeom>
          <a:noFill/>
        </p:spPr>
        <p:txBody>
          <a:bodyPr wrap="square" rtlCol="0">
            <a:spAutoFit/>
          </a:bodyPr>
          <a:lstStyle/>
          <a:p>
            <a:r>
              <a:rPr lang="sv-SE" sz="700" dirty="0" smtClean="0"/>
              <a:t>Frövi</a:t>
            </a:r>
          </a:p>
          <a:p>
            <a:r>
              <a:rPr lang="sv-SE" sz="700" dirty="0" err="1" smtClean="0"/>
              <a:t>Rockhammar</a:t>
            </a:r>
            <a:endParaRPr lang="sv-SE" sz="700" dirty="0"/>
          </a:p>
        </p:txBody>
      </p:sp>
      <p:sp>
        <p:nvSpPr>
          <p:cNvPr id="72" name="textruta 85"/>
          <p:cNvSpPr txBox="1"/>
          <p:nvPr/>
        </p:nvSpPr>
        <p:spPr>
          <a:xfrm>
            <a:off x="7260608" y="3872775"/>
            <a:ext cx="883371" cy="200055"/>
          </a:xfrm>
          <a:prstGeom prst="rect">
            <a:avLst/>
          </a:prstGeom>
          <a:noFill/>
        </p:spPr>
        <p:txBody>
          <a:bodyPr wrap="square" rtlCol="0">
            <a:spAutoFit/>
          </a:bodyPr>
          <a:lstStyle/>
          <a:p>
            <a:r>
              <a:rPr lang="sv-SE" sz="700" dirty="0" smtClean="0"/>
              <a:t>Skärblacka</a:t>
            </a:r>
            <a:endParaRPr lang="sv-SE" sz="700" dirty="0"/>
          </a:p>
        </p:txBody>
      </p:sp>
      <p:sp>
        <p:nvSpPr>
          <p:cNvPr id="73" name="textruta 86"/>
          <p:cNvSpPr txBox="1"/>
          <p:nvPr/>
        </p:nvSpPr>
        <p:spPr>
          <a:xfrm>
            <a:off x="6918651" y="3686912"/>
            <a:ext cx="487996" cy="200055"/>
          </a:xfrm>
          <a:prstGeom prst="rect">
            <a:avLst/>
          </a:prstGeom>
          <a:noFill/>
        </p:spPr>
        <p:txBody>
          <a:bodyPr wrap="square" rtlCol="0">
            <a:spAutoFit/>
          </a:bodyPr>
          <a:lstStyle/>
          <a:p>
            <a:r>
              <a:rPr lang="sv-SE" sz="700" dirty="0" smtClean="0"/>
              <a:t>Gruvön</a:t>
            </a:r>
            <a:endParaRPr lang="sv-SE" sz="700" dirty="0"/>
          </a:p>
        </p:txBody>
      </p:sp>
      <p:grpSp>
        <p:nvGrpSpPr>
          <p:cNvPr id="74" name="Group 65"/>
          <p:cNvGrpSpPr/>
          <p:nvPr/>
        </p:nvGrpSpPr>
        <p:grpSpPr>
          <a:xfrm>
            <a:off x="8379150" y="3323476"/>
            <a:ext cx="107617" cy="78867"/>
            <a:chOff x="5868144" y="6165073"/>
            <a:chExt cx="107617" cy="78867"/>
          </a:xfrm>
        </p:grpSpPr>
        <p:cxnSp>
          <p:nvCxnSpPr>
            <p:cNvPr id="75" name="Straight Connector 66"/>
            <p:cNvCxnSpPr/>
            <p:nvPr/>
          </p:nvCxnSpPr>
          <p:spPr>
            <a:xfrm>
              <a:off x="5868144" y="6165304"/>
              <a:ext cx="107617" cy="7863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67"/>
            <p:cNvCxnSpPr/>
            <p:nvPr/>
          </p:nvCxnSpPr>
          <p:spPr>
            <a:xfrm flipH="1">
              <a:off x="5868144" y="6165073"/>
              <a:ext cx="100023" cy="7886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7" name="Grupp 96"/>
          <p:cNvGrpSpPr/>
          <p:nvPr/>
        </p:nvGrpSpPr>
        <p:grpSpPr>
          <a:xfrm>
            <a:off x="8024432" y="3769681"/>
            <a:ext cx="360040" cy="254044"/>
            <a:chOff x="1587022" y="2917038"/>
            <a:chExt cx="360040" cy="254043"/>
          </a:xfrm>
        </p:grpSpPr>
        <p:sp>
          <p:nvSpPr>
            <p:cNvPr id="78" name="Ellips 97"/>
            <p:cNvSpPr/>
            <p:nvPr/>
          </p:nvSpPr>
          <p:spPr>
            <a:xfrm>
              <a:off x="1619672" y="2955138"/>
              <a:ext cx="180020" cy="177046"/>
            </a:xfrm>
            <a:prstGeom prst="ellipse">
              <a:avLst/>
            </a:prstGeom>
            <a:solidFill>
              <a:schemeClr val="accent1">
                <a:lumMod val="50000"/>
              </a:schemeClr>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79" name="textruta 98"/>
            <p:cNvSpPr txBox="1"/>
            <p:nvPr/>
          </p:nvSpPr>
          <p:spPr>
            <a:xfrm>
              <a:off x="1587022" y="2917038"/>
              <a:ext cx="360040" cy="254043"/>
            </a:xfrm>
            <a:prstGeom prst="rect">
              <a:avLst/>
            </a:prstGeom>
            <a:noFill/>
          </p:spPr>
          <p:txBody>
            <a:bodyPr wrap="square" rtlCol="0">
              <a:spAutoFit/>
            </a:bodyPr>
            <a:lstStyle/>
            <a:p>
              <a:r>
                <a:rPr lang="en-GB" sz="1051" b="1" dirty="0">
                  <a:solidFill>
                    <a:schemeClr val="bg1"/>
                  </a:solidFill>
                </a:rPr>
                <a:t>1</a:t>
              </a:r>
              <a:endParaRPr lang="en-GB" b="1" dirty="0">
                <a:solidFill>
                  <a:schemeClr val="bg1"/>
                </a:solidFill>
              </a:endParaRPr>
            </a:p>
          </p:txBody>
        </p:sp>
      </p:grpSp>
      <p:grpSp>
        <p:nvGrpSpPr>
          <p:cNvPr id="80" name="Grupp 99"/>
          <p:cNvGrpSpPr/>
          <p:nvPr/>
        </p:nvGrpSpPr>
        <p:grpSpPr>
          <a:xfrm>
            <a:off x="7081111" y="3513502"/>
            <a:ext cx="360040" cy="254044"/>
            <a:chOff x="1587022" y="2917038"/>
            <a:chExt cx="360040" cy="254043"/>
          </a:xfrm>
        </p:grpSpPr>
        <p:sp>
          <p:nvSpPr>
            <p:cNvPr id="81" name="Ellips 100"/>
            <p:cNvSpPr/>
            <p:nvPr/>
          </p:nvSpPr>
          <p:spPr>
            <a:xfrm>
              <a:off x="1619672" y="2955138"/>
              <a:ext cx="180020" cy="177046"/>
            </a:xfrm>
            <a:prstGeom prst="ellipse">
              <a:avLst/>
            </a:prstGeom>
            <a:solidFill>
              <a:schemeClr val="accent1">
                <a:lumMod val="50000"/>
              </a:schemeClr>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82" name="textruta 101"/>
            <p:cNvSpPr txBox="1"/>
            <p:nvPr/>
          </p:nvSpPr>
          <p:spPr>
            <a:xfrm>
              <a:off x="1587022" y="2917038"/>
              <a:ext cx="360040" cy="254043"/>
            </a:xfrm>
            <a:prstGeom prst="rect">
              <a:avLst/>
            </a:prstGeom>
            <a:noFill/>
          </p:spPr>
          <p:txBody>
            <a:bodyPr wrap="square" rtlCol="0">
              <a:spAutoFit/>
            </a:bodyPr>
            <a:lstStyle/>
            <a:p>
              <a:r>
                <a:rPr lang="en-GB" sz="1051" b="1" dirty="0">
                  <a:solidFill>
                    <a:schemeClr val="bg1"/>
                  </a:solidFill>
                </a:rPr>
                <a:t>2</a:t>
              </a:r>
              <a:endParaRPr lang="en-GB" b="1" dirty="0">
                <a:solidFill>
                  <a:schemeClr val="bg1"/>
                </a:solidFill>
              </a:endParaRPr>
            </a:p>
          </p:txBody>
        </p:sp>
      </p:grpSp>
      <p:grpSp>
        <p:nvGrpSpPr>
          <p:cNvPr id="83" name="Group 6"/>
          <p:cNvGrpSpPr/>
          <p:nvPr/>
        </p:nvGrpSpPr>
        <p:grpSpPr>
          <a:xfrm>
            <a:off x="537334" y="1906082"/>
            <a:ext cx="360040" cy="254044"/>
            <a:chOff x="368011" y="2609820"/>
            <a:chExt cx="360040" cy="254044"/>
          </a:xfrm>
        </p:grpSpPr>
        <p:sp>
          <p:nvSpPr>
            <p:cNvPr id="84" name="Ellips 97"/>
            <p:cNvSpPr/>
            <p:nvPr/>
          </p:nvSpPr>
          <p:spPr>
            <a:xfrm>
              <a:off x="400661" y="2647920"/>
              <a:ext cx="180020" cy="177047"/>
            </a:xfrm>
            <a:prstGeom prst="ellipse">
              <a:avLst/>
            </a:prstGeom>
            <a:solidFill>
              <a:schemeClr val="accent1">
                <a:lumMod val="50000"/>
              </a:schemeClr>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85" name="textruta 98"/>
            <p:cNvSpPr txBox="1"/>
            <p:nvPr/>
          </p:nvSpPr>
          <p:spPr>
            <a:xfrm>
              <a:off x="368011" y="2609820"/>
              <a:ext cx="360040" cy="254044"/>
            </a:xfrm>
            <a:prstGeom prst="rect">
              <a:avLst/>
            </a:prstGeom>
            <a:noFill/>
          </p:spPr>
          <p:txBody>
            <a:bodyPr wrap="square" rtlCol="0">
              <a:spAutoFit/>
            </a:bodyPr>
            <a:lstStyle/>
            <a:p>
              <a:r>
                <a:rPr lang="en-GB" sz="1051" b="1" dirty="0">
                  <a:solidFill>
                    <a:schemeClr val="bg1"/>
                  </a:solidFill>
                </a:rPr>
                <a:t>1</a:t>
              </a:r>
              <a:endParaRPr lang="en-GB" b="1" dirty="0">
                <a:solidFill>
                  <a:schemeClr val="bg1"/>
                </a:solidFill>
              </a:endParaRPr>
            </a:p>
          </p:txBody>
        </p:sp>
      </p:grpSp>
      <p:grpSp>
        <p:nvGrpSpPr>
          <p:cNvPr id="86" name="Group 5"/>
          <p:cNvGrpSpPr/>
          <p:nvPr/>
        </p:nvGrpSpPr>
        <p:grpSpPr>
          <a:xfrm>
            <a:off x="483571" y="3108865"/>
            <a:ext cx="360040" cy="254044"/>
            <a:chOff x="368011" y="3185504"/>
            <a:chExt cx="360040" cy="254044"/>
          </a:xfrm>
        </p:grpSpPr>
        <p:sp>
          <p:nvSpPr>
            <p:cNvPr id="87" name="Ellips 100"/>
            <p:cNvSpPr/>
            <p:nvPr/>
          </p:nvSpPr>
          <p:spPr>
            <a:xfrm>
              <a:off x="400661" y="3223604"/>
              <a:ext cx="180020" cy="177047"/>
            </a:xfrm>
            <a:prstGeom prst="ellipse">
              <a:avLst/>
            </a:prstGeom>
            <a:solidFill>
              <a:schemeClr val="accent1">
                <a:lumMod val="50000"/>
              </a:schemeClr>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88" name="textruta 101"/>
            <p:cNvSpPr txBox="1"/>
            <p:nvPr/>
          </p:nvSpPr>
          <p:spPr>
            <a:xfrm>
              <a:off x="368011" y="3185504"/>
              <a:ext cx="360040" cy="254044"/>
            </a:xfrm>
            <a:prstGeom prst="rect">
              <a:avLst/>
            </a:prstGeom>
            <a:noFill/>
          </p:spPr>
          <p:txBody>
            <a:bodyPr wrap="square" rtlCol="0">
              <a:spAutoFit/>
            </a:bodyPr>
            <a:lstStyle/>
            <a:p>
              <a:r>
                <a:rPr lang="en-GB" sz="1051" b="1" dirty="0">
                  <a:solidFill>
                    <a:schemeClr val="bg1"/>
                  </a:solidFill>
                </a:rPr>
                <a:t>2</a:t>
              </a:r>
              <a:endParaRPr lang="en-GB" b="1" dirty="0">
                <a:solidFill>
                  <a:schemeClr val="bg1"/>
                </a:solidFill>
              </a:endParaRPr>
            </a:p>
          </p:txBody>
        </p:sp>
      </p:grpSp>
      <p:cxnSp>
        <p:nvCxnSpPr>
          <p:cNvPr id="89" name="Rak 88"/>
          <p:cNvCxnSpPr/>
          <p:nvPr/>
        </p:nvCxnSpPr>
        <p:spPr>
          <a:xfrm>
            <a:off x="2037972" y="5212238"/>
            <a:ext cx="0" cy="729628"/>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0" name="textruta 89"/>
          <p:cNvSpPr txBox="1"/>
          <p:nvPr/>
        </p:nvSpPr>
        <p:spPr>
          <a:xfrm>
            <a:off x="1259317" y="4821797"/>
            <a:ext cx="1270665" cy="553998"/>
          </a:xfrm>
          <a:prstGeom prst="rect">
            <a:avLst/>
          </a:prstGeom>
          <a:noFill/>
        </p:spPr>
        <p:txBody>
          <a:bodyPr wrap="square" rtlCol="0">
            <a:spAutoFit/>
          </a:bodyPr>
          <a:lstStyle/>
          <a:p>
            <a:r>
              <a:rPr lang="en-GB" sz="1000" dirty="0">
                <a:solidFill>
                  <a:schemeClr val="tx2"/>
                </a:solidFill>
              </a:rPr>
              <a:t>Production start on MG machine in Skärblacka</a:t>
            </a:r>
          </a:p>
        </p:txBody>
      </p:sp>
      <p:cxnSp>
        <p:nvCxnSpPr>
          <p:cNvPr id="91" name="Rak 90"/>
          <p:cNvCxnSpPr/>
          <p:nvPr/>
        </p:nvCxnSpPr>
        <p:spPr>
          <a:xfrm>
            <a:off x="3266252" y="5212238"/>
            <a:ext cx="0" cy="69688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2" name="textruta 91"/>
          <p:cNvSpPr txBox="1"/>
          <p:nvPr/>
        </p:nvSpPr>
        <p:spPr>
          <a:xfrm>
            <a:off x="2634890" y="4818566"/>
            <a:ext cx="1323636" cy="553998"/>
          </a:xfrm>
          <a:prstGeom prst="rect">
            <a:avLst/>
          </a:prstGeom>
          <a:noFill/>
        </p:spPr>
        <p:txBody>
          <a:bodyPr wrap="square" rtlCol="0">
            <a:spAutoFit/>
          </a:bodyPr>
          <a:lstStyle/>
          <a:p>
            <a:r>
              <a:rPr lang="en-GB" sz="1000" dirty="0">
                <a:solidFill>
                  <a:schemeClr val="tx2"/>
                </a:solidFill>
              </a:rPr>
              <a:t>Production start on board machine in Gruvön</a:t>
            </a:r>
          </a:p>
        </p:txBody>
      </p:sp>
      <p:sp>
        <p:nvSpPr>
          <p:cNvPr id="93" name="textruta 92"/>
          <p:cNvSpPr txBox="1"/>
          <p:nvPr/>
        </p:nvSpPr>
        <p:spPr>
          <a:xfrm>
            <a:off x="2963864" y="6126508"/>
            <a:ext cx="604775" cy="430887"/>
          </a:xfrm>
          <a:prstGeom prst="rect">
            <a:avLst/>
          </a:prstGeom>
          <a:noFill/>
        </p:spPr>
        <p:txBody>
          <a:bodyPr wrap="square" rtlCol="0">
            <a:spAutoFit/>
          </a:bodyPr>
          <a:lstStyle/>
          <a:p>
            <a:pPr algn="ctr"/>
            <a:r>
              <a:rPr lang="en-GB" sz="1100" b="1" dirty="0" smtClean="0">
                <a:solidFill>
                  <a:schemeClr val="tx2"/>
                </a:solidFill>
              </a:rPr>
              <a:t>Q1</a:t>
            </a:r>
          </a:p>
          <a:p>
            <a:pPr algn="ctr"/>
            <a:r>
              <a:rPr lang="en-GB" sz="1100" b="1" dirty="0" smtClean="0">
                <a:solidFill>
                  <a:schemeClr val="tx2"/>
                </a:solidFill>
              </a:rPr>
              <a:t>2019</a:t>
            </a:r>
            <a:endParaRPr lang="en-GB" sz="1100" b="1" dirty="0">
              <a:solidFill>
                <a:schemeClr val="tx2"/>
              </a:solidFill>
            </a:endParaRPr>
          </a:p>
        </p:txBody>
      </p:sp>
      <p:sp>
        <p:nvSpPr>
          <p:cNvPr id="94" name="textruta 93"/>
          <p:cNvSpPr txBox="1"/>
          <p:nvPr/>
        </p:nvSpPr>
        <p:spPr>
          <a:xfrm>
            <a:off x="4332701" y="6285148"/>
            <a:ext cx="604775" cy="261610"/>
          </a:xfrm>
          <a:prstGeom prst="rect">
            <a:avLst/>
          </a:prstGeom>
          <a:noFill/>
        </p:spPr>
        <p:txBody>
          <a:bodyPr wrap="square" rtlCol="0">
            <a:spAutoFit/>
          </a:bodyPr>
          <a:lstStyle/>
          <a:p>
            <a:pPr algn="ctr"/>
            <a:r>
              <a:rPr lang="en-GB" sz="1100" b="1" dirty="0" smtClean="0">
                <a:solidFill>
                  <a:schemeClr val="tx2"/>
                </a:solidFill>
              </a:rPr>
              <a:t>2023</a:t>
            </a:r>
            <a:endParaRPr lang="en-GB" sz="1100" b="1" dirty="0">
              <a:solidFill>
                <a:schemeClr val="tx2"/>
              </a:solidFill>
            </a:endParaRPr>
          </a:p>
        </p:txBody>
      </p:sp>
      <p:sp>
        <p:nvSpPr>
          <p:cNvPr id="95" name="textruta 94"/>
          <p:cNvSpPr txBox="1"/>
          <p:nvPr/>
        </p:nvSpPr>
        <p:spPr>
          <a:xfrm>
            <a:off x="4102542" y="5098796"/>
            <a:ext cx="976945" cy="553998"/>
          </a:xfrm>
          <a:prstGeom prst="rect">
            <a:avLst/>
          </a:prstGeom>
          <a:noFill/>
        </p:spPr>
        <p:txBody>
          <a:bodyPr wrap="square" rtlCol="0">
            <a:spAutoFit/>
          </a:bodyPr>
          <a:lstStyle/>
          <a:p>
            <a:r>
              <a:rPr lang="en-GB" sz="1000" dirty="0" smtClean="0">
                <a:solidFill>
                  <a:schemeClr val="tx2"/>
                </a:solidFill>
              </a:rPr>
              <a:t>Machine in Gruvön fully utilised</a:t>
            </a:r>
            <a:endParaRPr lang="en-GB" sz="1000" dirty="0">
              <a:solidFill>
                <a:schemeClr val="tx2"/>
              </a:solidFill>
            </a:endParaRPr>
          </a:p>
        </p:txBody>
      </p:sp>
      <p:sp>
        <p:nvSpPr>
          <p:cNvPr id="96" name="textruta 95"/>
          <p:cNvSpPr txBox="1"/>
          <p:nvPr/>
        </p:nvSpPr>
        <p:spPr>
          <a:xfrm>
            <a:off x="843611" y="6126508"/>
            <a:ext cx="604775" cy="430887"/>
          </a:xfrm>
          <a:prstGeom prst="rect">
            <a:avLst/>
          </a:prstGeom>
          <a:noFill/>
        </p:spPr>
        <p:txBody>
          <a:bodyPr wrap="square" rtlCol="0">
            <a:spAutoFit/>
          </a:bodyPr>
          <a:lstStyle/>
          <a:p>
            <a:pPr algn="ctr"/>
            <a:r>
              <a:rPr lang="en-GB" sz="1100" b="1" dirty="0" smtClean="0">
                <a:solidFill>
                  <a:schemeClr val="tx2"/>
                </a:solidFill>
              </a:rPr>
              <a:t>Q4 </a:t>
            </a:r>
            <a:r>
              <a:rPr lang="en-GB" sz="1100" b="1" dirty="0">
                <a:solidFill>
                  <a:schemeClr val="tx2"/>
                </a:solidFill>
              </a:rPr>
              <a:t/>
            </a:r>
            <a:br>
              <a:rPr lang="en-GB" sz="1100" b="1" dirty="0">
                <a:solidFill>
                  <a:schemeClr val="tx2"/>
                </a:solidFill>
              </a:rPr>
            </a:br>
            <a:r>
              <a:rPr lang="en-GB" sz="1100" b="1" dirty="0" smtClean="0">
                <a:solidFill>
                  <a:schemeClr val="tx2"/>
                </a:solidFill>
              </a:rPr>
              <a:t>2016</a:t>
            </a:r>
            <a:endParaRPr lang="en-GB" sz="1100" b="1" dirty="0">
              <a:solidFill>
                <a:schemeClr val="tx2"/>
              </a:solidFill>
            </a:endParaRPr>
          </a:p>
        </p:txBody>
      </p:sp>
      <p:sp>
        <p:nvSpPr>
          <p:cNvPr id="97" name="Höger 96"/>
          <p:cNvSpPr/>
          <p:nvPr/>
        </p:nvSpPr>
        <p:spPr>
          <a:xfrm>
            <a:off x="1194542" y="5412676"/>
            <a:ext cx="2060062" cy="225818"/>
          </a:xfrm>
          <a:prstGeom prst="rightArrow">
            <a:avLst/>
          </a:prstGeom>
          <a:gradFill flip="none" rotWithShape="1">
            <a:gsLst>
              <a:gs pos="0">
                <a:srgbClr val="8DC63F"/>
              </a:gs>
              <a:gs pos="100000">
                <a:srgbClr val="387C2B"/>
              </a:gs>
            </a:gsLst>
            <a:lin ang="0" scaled="1"/>
            <a:tileRect/>
          </a:gra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98" name="textruta 97"/>
          <p:cNvSpPr txBox="1"/>
          <p:nvPr/>
        </p:nvSpPr>
        <p:spPr>
          <a:xfrm>
            <a:off x="76430" y="6126508"/>
            <a:ext cx="604775" cy="430887"/>
          </a:xfrm>
          <a:prstGeom prst="rect">
            <a:avLst/>
          </a:prstGeom>
          <a:noFill/>
        </p:spPr>
        <p:txBody>
          <a:bodyPr wrap="square" rtlCol="0">
            <a:spAutoFit/>
          </a:bodyPr>
          <a:lstStyle/>
          <a:p>
            <a:pPr algn="ctr"/>
            <a:r>
              <a:rPr lang="en-GB" sz="1100" b="1" dirty="0">
                <a:solidFill>
                  <a:schemeClr val="tx2"/>
                </a:solidFill>
              </a:rPr>
              <a:t>Q2 </a:t>
            </a:r>
            <a:br>
              <a:rPr lang="en-GB" sz="1100" b="1" dirty="0">
                <a:solidFill>
                  <a:schemeClr val="tx2"/>
                </a:solidFill>
              </a:rPr>
            </a:br>
            <a:r>
              <a:rPr lang="en-GB" sz="1100" b="1" dirty="0">
                <a:solidFill>
                  <a:schemeClr val="tx2"/>
                </a:solidFill>
              </a:rPr>
              <a:t>2016</a:t>
            </a:r>
          </a:p>
        </p:txBody>
      </p:sp>
      <p:sp>
        <p:nvSpPr>
          <p:cNvPr id="99" name="Höger 98"/>
          <p:cNvSpPr/>
          <p:nvPr/>
        </p:nvSpPr>
        <p:spPr>
          <a:xfrm>
            <a:off x="483053" y="5631771"/>
            <a:ext cx="1523588" cy="225818"/>
          </a:xfrm>
          <a:prstGeom prst="rightArrow">
            <a:avLst/>
          </a:prstGeom>
          <a:gradFill flip="none" rotWithShape="1">
            <a:gsLst>
              <a:gs pos="0">
                <a:srgbClr val="8DC63F"/>
              </a:gs>
              <a:gs pos="100000">
                <a:srgbClr val="387C2B"/>
              </a:gs>
            </a:gsLst>
            <a:lin ang="0" scaled="1"/>
            <a:tileRect/>
          </a:gra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cxnSp>
        <p:nvCxnSpPr>
          <p:cNvPr id="100" name="Rak 99"/>
          <p:cNvCxnSpPr/>
          <p:nvPr/>
        </p:nvCxnSpPr>
        <p:spPr>
          <a:xfrm>
            <a:off x="4635088" y="5440845"/>
            <a:ext cx="0" cy="459061"/>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1" name="Höger 100"/>
          <p:cNvSpPr/>
          <p:nvPr/>
        </p:nvSpPr>
        <p:spPr>
          <a:xfrm>
            <a:off x="6230" y="5772592"/>
            <a:ext cx="5484239" cy="438191"/>
          </a:xfrm>
          <a:prstGeom prst="rightArrow">
            <a:avLst/>
          </a:prstGeom>
          <a:gradFill flip="none" rotWithShape="1">
            <a:gsLst>
              <a:gs pos="0">
                <a:srgbClr val="8DC63F"/>
              </a:gs>
              <a:gs pos="100000">
                <a:srgbClr val="387C2B"/>
              </a:gs>
            </a:gsLst>
            <a:lin ang="0" scaled="1"/>
            <a:tileRect/>
          </a:gra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32500" lnSpcReduction="20000"/>
          </a:bodyPr>
          <a:lstStyle/>
          <a:p>
            <a:pPr algn="ctr"/>
            <a:endParaRPr lang="en-GB" sz="2800" dirty="0">
              <a:solidFill>
                <a:schemeClr val="bg1"/>
              </a:solidFill>
            </a:endParaRPr>
          </a:p>
        </p:txBody>
      </p:sp>
      <p:sp>
        <p:nvSpPr>
          <p:cNvPr id="102" name="textruta 26"/>
          <p:cNvSpPr txBox="1"/>
          <p:nvPr/>
        </p:nvSpPr>
        <p:spPr>
          <a:xfrm>
            <a:off x="1726278" y="6126508"/>
            <a:ext cx="604775" cy="430887"/>
          </a:xfrm>
          <a:prstGeom prst="rect">
            <a:avLst/>
          </a:prstGeom>
          <a:noFill/>
        </p:spPr>
        <p:txBody>
          <a:bodyPr wrap="square" rtlCol="0">
            <a:spAutoFit/>
          </a:bodyPr>
          <a:lstStyle/>
          <a:p>
            <a:pPr algn="ctr"/>
            <a:r>
              <a:rPr lang="en-GB" sz="1100" b="1" dirty="0" smtClean="0">
                <a:solidFill>
                  <a:schemeClr val="tx2"/>
                </a:solidFill>
              </a:rPr>
              <a:t>Q1 </a:t>
            </a:r>
            <a:r>
              <a:rPr lang="en-GB" sz="1100" b="1" dirty="0">
                <a:solidFill>
                  <a:schemeClr val="tx2"/>
                </a:solidFill>
              </a:rPr>
              <a:t/>
            </a:r>
            <a:br>
              <a:rPr lang="en-GB" sz="1100" b="1" dirty="0">
                <a:solidFill>
                  <a:schemeClr val="tx2"/>
                </a:solidFill>
              </a:rPr>
            </a:br>
            <a:r>
              <a:rPr lang="en-GB" sz="1100" b="1" dirty="0" smtClean="0">
                <a:solidFill>
                  <a:schemeClr val="tx2"/>
                </a:solidFill>
              </a:rPr>
              <a:t>2018</a:t>
            </a:r>
            <a:endParaRPr lang="en-GB" sz="1100" b="1" dirty="0">
              <a:solidFill>
                <a:schemeClr val="tx2"/>
              </a:solidFill>
            </a:endParaRPr>
          </a:p>
        </p:txBody>
      </p:sp>
      <p:grpSp>
        <p:nvGrpSpPr>
          <p:cNvPr id="104" name="Grupp 96"/>
          <p:cNvGrpSpPr/>
          <p:nvPr/>
        </p:nvGrpSpPr>
        <p:grpSpPr>
          <a:xfrm>
            <a:off x="251520" y="5617658"/>
            <a:ext cx="360040" cy="254044"/>
            <a:chOff x="1587022" y="2917038"/>
            <a:chExt cx="360040" cy="254043"/>
          </a:xfrm>
        </p:grpSpPr>
        <p:sp>
          <p:nvSpPr>
            <p:cNvPr id="105" name="Ellips 97"/>
            <p:cNvSpPr/>
            <p:nvPr/>
          </p:nvSpPr>
          <p:spPr>
            <a:xfrm>
              <a:off x="1619672" y="2955138"/>
              <a:ext cx="180020" cy="177046"/>
            </a:xfrm>
            <a:prstGeom prst="ellipse">
              <a:avLst/>
            </a:prstGeom>
            <a:solidFill>
              <a:schemeClr val="accent1">
                <a:lumMod val="50000"/>
              </a:schemeClr>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106" name="textruta 98"/>
            <p:cNvSpPr txBox="1"/>
            <p:nvPr/>
          </p:nvSpPr>
          <p:spPr>
            <a:xfrm>
              <a:off x="1587022" y="2917038"/>
              <a:ext cx="360040" cy="254043"/>
            </a:xfrm>
            <a:prstGeom prst="rect">
              <a:avLst/>
            </a:prstGeom>
            <a:noFill/>
          </p:spPr>
          <p:txBody>
            <a:bodyPr wrap="square" rtlCol="0">
              <a:spAutoFit/>
            </a:bodyPr>
            <a:lstStyle/>
            <a:p>
              <a:r>
                <a:rPr lang="en-GB" sz="1051" b="1" dirty="0">
                  <a:solidFill>
                    <a:schemeClr val="bg1"/>
                  </a:solidFill>
                </a:rPr>
                <a:t>1</a:t>
              </a:r>
              <a:endParaRPr lang="en-GB" b="1" dirty="0">
                <a:solidFill>
                  <a:schemeClr val="bg1"/>
                </a:solidFill>
              </a:endParaRPr>
            </a:p>
          </p:txBody>
        </p:sp>
      </p:grpSp>
      <p:grpSp>
        <p:nvGrpSpPr>
          <p:cNvPr id="107" name="Grupp 99"/>
          <p:cNvGrpSpPr/>
          <p:nvPr/>
        </p:nvGrpSpPr>
        <p:grpSpPr>
          <a:xfrm>
            <a:off x="971600" y="5407204"/>
            <a:ext cx="360040" cy="254044"/>
            <a:chOff x="1587022" y="2917038"/>
            <a:chExt cx="360040" cy="254043"/>
          </a:xfrm>
        </p:grpSpPr>
        <p:sp>
          <p:nvSpPr>
            <p:cNvPr id="108" name="Ellips 100"/>
            <p:cNvSpPr/>
            <p:nvPr/>
          </p:nvSpPr>
          <p:spPr>
            <a:xfrm>
              <a:off x="1619672" y="2955138"/>
              <a:ext cx="180020" cy="177046"/>
            </a:xfrm>
            <a:prstGeom prst="ellipse">
              <a:avLst/>
            </a:prstGeom>
            <a:solidFill>
              <a:schemeClr val="accent1">
                <a:lumMod val="50000"/>
              </a:schemeClr>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109" name="textruta 101"/>
            <p:cNvSpPr txBox="1"/>
            <p:nvPr/>
          </p:nvSpPr>
          <p:spPr>
            <a:xfrm>
              <a:off x="1587022" y="2917038"/>
              <a:ext cx="360040" cy="254043"/>
            </a:xfrm>
            <a:prstGeom prst="rect">
              <a:avLst/>
            </a:prstGeom>
            <a:noFill/>
          </p:spPr>
          <p:txBody>
            <a:bodyPr wrap="square" rtlCol="0">
              <a:spAutoFit/>
            </a:bodyPr>
            <a:lstStyle/>
            <a:p>
              <a:r>
                <a:rPr lang="en-GB" sz="1051" b="1" dirty="0">
                  <a:solidFill>
                    <a:schemeClr val="bg1"/>
                  </a:solidFill>
                </a:rPr>
                <a:t>2</a:t>
              </a:r>
              <a:endParaRPr lang="en-GB" b="1" dirty="0">
                <a:solidFill>
                  <a:schemeClr val="bg1"/>
                </a:solidFill>
              </a:endParaRPr>
            </a:p>
          </p:txBody>
        </p:sp>
      </p:grpSp>
      <p:sp>
        <p:nvSpPr>
          <p:cNvPr id="103" name="Platshållare för innehåll 3"/>
          <p:cNvSpPr txBox="1">
            <a:spLocks/>
          </p:cNvSpPr>
          <p:nvPr/>
        </p:nvSpPr>
        <p:spPr>
          <a:xfrm>
            <a:off x="849584" y="1877628"/>
            <a:ext cx="4985114" cy="268385"/>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en-GB" sz="1600" dirty="0" smtClean="0">
                <a:solidFill>
                  <a:schemeClr val="tx2"/>
                </a:solidFill>
              </a:rPr>
              <a:t>Moving unintegrated MG paper machine from </a:t>
            </a:r>
            <a:r>
              <a:rPr lang="en-GB" sz="1600" dirty="0" err="1" smtClean="0">
                <a:solidFill>
                  <a:schemeClr val="tx2"/>
                </a:solidFill>
              </a:rPr>
              <a:t>Tervasaari</a:t>
            </a:r>
            <a:r>
              <a:rPr lang="en-GB" sz="1600" dirty="0" smtClean="0">
                <a:solidFill>
                  <a:schemeClr val="tx2"/>
                </a:solidFill>
              </a:rPr>
              <a:t>, Finland to </a:t>
            </a:r>
            <a:r>
              <a:rPr lang="en-GB" sz="1600" dirty="0" err="1" smtClean="0">
                <a:solidFill>
                  <a:schemeClr val="tx2"/>
                </a:solidFill>
              </a:rPr>
              <a:t>Skärblacka</a:t>
            </a:r>
            <a:r>
              <a:rPr lang="en-GB" sz="1600" dirty="0" smtClean="0">
                <a:solidFill>
                  <a:schemeClr val="tx2"/>
                </a:solidFill>
              </a:rPr>
              <a:t>, Sweden and making it integrated to the pulp production. </a:t>
            </a:r>
            <a:br>
              <a:rPr lang="en-GB" sz="1600" dirty="0" smtClean="0">
                <a:solidFill>
                  <a:schemeClr val="tx2"/>
                </a:solidFill>
              </a:rPr>
            </a:br>
            <a:r>
              <a:rPr lang="en-GB" sz="1600" b="1" dirty="0" smtClean="0">
                <a:solidFill>
                  <a:schemeClr val="tx2"/>
                </a:solidFill>
              </a:rPr>
              <a:t>SEK 1.3 billion investment</a:t>
            </a:r>
            <a:r>
              <a:rPr lang="en-GB" sz="1600" dirty="0" smtClean="0">
                <a:solidFill>
                  <a:schemeClr val="tx2"/>
                </a:solidFill>
              </a:rPr>
              <a:t>.</a:t>
            </a:r>
          </a:p>
        </p:txBody>
      </p:sp>
      <p:sp>
        <p:nvSpPr>
          <p:cNvPr id="5" name="Rektangel 4"/>
          <p:cNvSpPr/>
          <p:nvPr/>
        </p:nvSpPr>
        <p:spPr>
          <a:xfrm>
            <a:off x="814726" y="3047603"/>
            <a:ext cx="4572000" cy="1354217"/>
          </a:xfrm>
          <a:prstGeom prst="rect">
            <a:avLst/>
          </a:prstGeom>
        </p:spPr>
        <p:txBody>
          <a:bodyPr>
            <a:spAutoFit/>
          </a:bodyPr>
          <a:lstStyle/>
          <a:p>
            <a:r>
              <a:rPr lang="en-GB" sz="1400" dirty="0">
                <a:solidFill>
                  <a:schemeClr val="tx2"/>
                </a:solidFill>
              </a:rPr>
              <a:t>Building </a:t>
            </a:r>
            <a:r>
              <a:rPr lang="en-GB" b="1" dirty="0">
                <a:solidFill>
                  <a:schemeClr val="accent1">
                    <a:lumMod val="50000"/>
                  </a:schemeClr>
                </a:solidFill>
              </a:rPr>
              <a:t>new board machine </a:t>
            </a:r>
            <a:r>
              <a:rPr lang="en-GB" sz="1400" dirty="0">
                <a:solidFill>
                  <a:schemeClr val="tx2"/>
                </a:solidFill>
              </a:rPr>
              <a:t>at the production unit in </a:t>
            </a:r>
            <a:r>
              <a:rPr lang="en-GB" sz="1400" dirty="0" err="1">
                <a:solidFill>
                  <a:schemeClr val="tx2"/>
                </a:solidFill>
              </a:rPr>
              <a:t>Gruvön</a:t>
            </a:r>
            <a:r>
              <a:rPr lang="en-GB" sz="1400" dirty="0">
                <a:solidFill>
                  <a:schemeClr val="tx2"/>
                </a:solidFill>
              </a:rPr>
              <a:t> with capacity of approx. </a:t>
            </a:r>
            <a:r>
              <a:rPr lang="en-GB" b="1" dirty="0" smtClean="0">
                <a:solidFill>
                  <a:schemeClr val="accent1">
                    <a:lumMod val="50000"/>
                  </a:schemeClr>
                </a:solidFill>
              </a:rPr>
              <a:t>550,000 </a:t>
            </a:r>
            <a:r>
              <a:rPr lang="en-GB" b="1" dirty="0">
                <a:solidFill>
                  <a:schemeClr val="accent1">
                    <a:lumMod val="50000"/>
                  </a:schemeClr>
                </a:solidFill>
              </a:rPr>
              <a:t>t/a </a:t>
            </a:r>
            <a:r>
              <a:rPr lang="en-GB" sz="1400" dirty="0">
                <a:solidFill>
                  <a:schemeClr val="tx2"/>
                </a:solidFill>
              </a:rPr>
              <a:t>of liquid packaging board, </a:t>
            </a:r>
            <a:r>
              <a:rPr lang="en-GB" sz="1400" dirty="0" err="1">
                <a:solidFill>
                  <a:schemeClr val="tx2"/>
                </a:solidFill>
              </a:rPr>
              <a:t>cartonboard</a:t>
            </a:r>
            <a:r>
              <a:rPr lang="en-GB" sz="1400" dirty="0">
                <a:solidFill>
                  <a:schemeClr val="tx2"/>
                </a:solidFill>
              </a:rPr>
              <a:t>, food service board and white </a:t>
            </a:r>
            <a:r>
              <a:rPr lang="en-GB" sz="1400" dirty="0" err="1">
                <a:solidFill>
                  <a:schemeClr val="tx2"/>
                </a:solidFill>
              </a:rPr>
              <a:t>kraftliner</a:t>
            </a:r>
            <a:r>
              <a:rPr lang="en-GB" sz="1400" dirty="0">
                <a:solidFill>
                  <a:schemeClr val="tx2"/>
                </a:solidFill>
              </a:rPr>
              <a:t>. </a:t>
            </a:r>
            <a:r>
              <a:rPr lang="en-GB" sz="1400" dirty="0" smtClean="0">
                <a:solidFill>
                  <a:schemeClr val="tx2"/>
                </a:solidFill>
              </a:rPr>
              <a:t/>
            </a:r>
            <a:br>
              <a:rPr lang="en-GB" sz="1400" dirty="0" smtClean="0">
                <a:solidFill>
                  <a:schemeClr val="tx2"/>
                </a:solidFill>
              </a:rPr>
            </a:br>
            <a:r>
              <a:rPr lang="en-GB" sz="1600" b="1" dirty="0" smtClean="0">
                <a:solidFill>
                  <a:schemeClr val="tx2"/>
                </a:solidFill>
              </a:rPr>
              <a:t>SEK 5.7 </a:t>
            </a:r>
            <a:r>
              <a:rPr lang="en-GB" sz="1600" b="1" dirty="0">
                <a:solidFill>
                  <a:schemeClr val="tx2"/>
                </a:solidFill>
              </a:rPr>
              <a:t>billion investment</a:t>
            </a:r>
            <a:r>
              <a:rPr lang="en-GB" sz="1600" dirty="0">
                <a:solidFill>
                  <a:schemeClr val="tx2"/>
                </a:solidFill>
              </a:rPr>
              <a:t>.</a:t>
            </a:r>
            <a:endParaRPr lang="sv-SE" sz="1600" dirty="0">
              <a:solidFill>
                <a:schemeClr val="tx2"/>
              </a:solidFill>
            </a:endParaRPr>
          </a:p>
        </p:txBody>
      </p:sp>
      <p:pic>
        <p:nvPicPr>
          <p:cNvPr id="110" name="Bildobjekt 109"/>
          <p:cNvPicPr>
            <a:picLocks noChangeAspect="1"/>
          </p:cNvPicPr>
          <p:nvPr/>
        </p:nvPicPr>
        <p:blipFill>
          <a:blip r:embed="rId5"/>
          <a:stretch>
            <a:fillRect/>
          </a:stretch>
        </p:blipFill>
        <p:spPr>
          <a:xfrm>
            <a:off x="5768361" y="5121126"/>
            <a:ext cx="2449828" cy="1456411"/>
          </a:xfrm>
          <a:prstGeom prst="rect">
            <a:avLst/>
          </a:prstGeom>
        </p:spPr>
      </p:pic>
      <p:sp>
        <p:nvSpPr>
          <p:cNvPr id="111" name="Rektangel 110"/>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3. Clear growth strategy to capture market potential</a:t>
            </a:r>
          </a:p>
        </p:txBody>
      </p:sp>
    </p:spTree>
    <p:extLst>
      <p:ext uri="{BB962C8B-B14F-4D97-AF65-F5344CB8AC3E}">
        <p14:creationId xmlns:p14="http://schemas.microsoft.com/office/powerpoint/2010/main" val="955682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8CE385A-676F-469B-A054-57AC692EBC4F}" type="slidenum">
              <a:rPr lang="sv-SE" smtClean="0"/>
              <a:pPr/>
              <a:t>11</a:t>
            </a:fld>
            <a:endParaRPr lang="sv-SE"/>
          </a:p>
        </p:txBody>
      </p:sp>
      <p:sp>
        <p:nvSpPr>
          <p:cNvPr id="8" name="TextBox 7"/>
          <p:cNvSpPr txBox="1"/>
          <p:nvPr/>
        </p:nvSpPr>
        <p:spPr>
          <a:xfrm>
            <a:off x="4647307" y="1719114"/>
            <a:ext cx="673582" cy="261610"/>
          </a:xfrm>
          <a:prstGeom prst="rect">
            <a:avLst/>
          </a:prstGeom>
          <a:noFill/>
        </p:spPr>
        <p:txBody>
          <a:bodyPr wrap="none" rtlCol="0">
            <a:spAutoFit/>
          </a:bodyPr>
          <a:lstStyle/>
          <a:p>
            <a:r>
              <a:rPr lang="sv-SE" sz="1100" b="1" dirty="0" smtClean="0"/>
              <a:t>CAPEX</a:t>
            </a:r>
            <a:endParaRPr lang="sv-SE" sz="1100" b="1" dirty="0"/>
          </a:p>
        </p:txBody>
      </p:sp>
      <p:graphicFrame>
        <p:nvGraphicFramePr>
          <p:cNvPr id="5" name="Diagram 4"/>
          <p:cNvGraphicFramePr/>
          <p:nvPr>
            <p:extLst/>
          </p:nvPr>
        </p:nvGraphicFramePr>
        <p:xfrm>
          <a:off x="4674394" y="2195781"/>
          <a:ext cx="4149378" cy="388843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ruta 6"/>
          <p:cNvSpPr txBox="1"/>
          <p:nvPr/>
        </p:nvSpPr>
        <p:spPr>
          <a:xfrm>
            <a:off x="4647307" y="1980724"/>
            <a:ext cx="601574" cy="246221"/>
          </a:xfrm>
          <a:prstGeom prst="rect">
            <a:avLst/>
          </a:prstGeom>
          <a:noFill/>
        </p:spPr>
        <p:txBody>
          <a:bodyPr wrap="square" rtlCol="0">
            <a:spAutoFit/>
          </a:bodyPr>
          <a:lstStyle/>
          <a:p>
            <a:r>
              <a:rPr lang="sv-SE" sz="1000" b="1" dirty="0" err="1" smtClean="0"/>
              <a:t>SEKm</a:t>
            </a:r>
            <a:endParaRPr lang="sv-SE" sz="1000" b="1" dirty="0"/>
          </a:p>
        </p:txBody>
      </p:sp>
      <p:sp>
        <p:nvSpPr>
          <p:cNvPr id="10" name="textruta 9"/>
          <p:cNvSpPr txBox="1"/>
          <p:nvPr/>
        </p:nvSpPr>
        <p:spPr>
          <a:xfrm>
            <a:off x="6667200" y="2606400"/>
            <a:ext cx="1080120" cy="230832"/>
          </a:xfrm>
          <a:prstGeom prst="rect">
            <a:avLst/>
          </a:prstGeom>
          <a:noFill/>
        </p:spPr>
        <p:txBody>
          <a:bodyPr wrap="square" rtlCol="0">
            <a:spAutoFit/>
          </a:bodyPr>
          <a:lstStyle/>
          <a:p>
            <a:r>
              <a:rPr lang="sv-SE" sz="900" dirty="0" smtClean="0"/>
              <a:t>4 300</a:t>
            </a:r>
            <a:endParaRPr lang="sv-SE" sz="900" dirty="0"/>
          </a:p>
        </p:txBody>
      </p:sp>
      <p:sp>
        <p:nvSpPr>
          <p:cNvPr id="18" name="textruta 17"/>
          <p:cNvSpPr txBox="1"/>
          <p:nvPr/>
        </p:nvSpPr>
        <p:spPr>
          <a:xfrm>
            <a:off x="7363783" y="2348880"/>
            <a:ext cx="612186" cy="230832"/>
          </a:xfrm>
          <a:prstGeom prst="rect">
            <a:avLst/>
          </a:prstGeom>
          <a:noFill/>
        </p:spPr>
        <p:txBody>
          <a:bodyPr wrap="square" rtlCol="0">
            <a:spAutoFit/>
          </a:bodyPr>
          <a:lstStyle/>
          <a:p>
            <a:r>
              <a:rPr lang="sv-SE" sz="900" dirty="0" smtClean="0"/>
              <a:t>4 700</a:t>
            </a:r>
            <a:endParaRPr lang="sv-SE" sz="900" dirty="0"/>
          </a:p>
        </p:txBody>
      </p:sp>
      <p:sp>
        <p:nvSpPr>
          <p:cNvPr id="23" name="textruta 22"/>
          <p:cNvSpPr txBox="1"/>
          <p:nvPr/>
        </p:nvSpPr>
        <p:spPr>
          <a:xfrm>
            <a:off x="8068320" y="4350296"/>
            <a:ext cx="642213" cy="230832"/>
          </a:xfrm>
          <a:prstGeom prst="rect">
            <a:avLst/>
          </a:prstGeom>
          <a:noFill/>
        </p:spPr>
        <p:txBody>
          <a:bodyPr wrap="square" rtlCol="0">
            <a:spAutoFit/>
          </a:bodyPr>
          <a:lstStyle/>
          <a:p>
            <a:r>
              <a:rPr lang="sv-SE" sz="900" dirty="0" smtClean="0"/>
              <a:t>1 500</a:t>
            </a:r>
            <a:endParaRPr lang="sv-SE" sz="900" dirty="0"/>
          </a:p>
        </p:txBody>
      </p:sp>
      <p:sp>
        <p:nvSpPr>
          <p:cNvPr id="3" name="Rubrik 2"/>
          <p:cNvSpPr>
            <a:spLocks noGrp="1"/>
          </p:cNvSpPr>
          <p:nvPr>
            <p:ph type="title"/>
          </p:nvPr>
        </p:nvSpPr>
        <p:spPr/>
        <p:txBody>
          <a:bodyPr/>
          <a:lstStyle/>
          <a:p>
            <a:r>
              <a:rPr lang="sv-SE" dirty="0" smtClean="0"/>
              <a:t>PRODUCTION AND CAPEX IMPACT</a:t>
            </a:r>
            <a:endParaRPr lang="sv-SE" dirty="0"/>
          </a:p>
        </p:txBody>
      </p:sp>
      <p:sp>
        <p:nvSpPr>
          <p:cNvPr id="26" name="textruta 25"/>
          <p:cNvSpPr txBox="1"/>
          <p:nvPr/>
        </p:nvSpPr>
        <p:spPr>
          <a:xfrm>
            <a:off x="207504" y="1941425"/>
            <a:ext cx="864096" cy="246221"/>
          </a:xfrm>
          <a:prstGeom prst="rect">
            <a:avLst/>
          </a:prstGeom>
          <a:noFill/>
        </p:spPr>
        <p:txBody>
          <a:bodyPr wrap="square" rtlCol="0">
            <a:spAutoFit/>
          </a:bodyPr>
          <a:lstStyle/>
          <a:p>
            <a:r>
              <a:rPr lang="sv-SE" sz="1000" b="1" dirty="0" err="1" smtClean="0"/>
              <a:t>ktonnes</a:t>
            </a:r>
            <a:endParaRPr lang="sv-SE" sz="1000" b="1" dirty="0"/>
          </a:p>
        </p:txBody>
      </p:sp>
      <p:graphicFrame>
        <p:nvGraphicFramePr>
          <p:cNvPr id="27" name="Chart 11"/>
          <p:cNvGraphicFramePr>
            <a:graphicFrameLocks/>
          </p:cNvGraphicFramePr>
          <p:nvPr>
            <p:extLst>
              <p:ext uri="{D42A27DB-BD31-4B8C-83A1-F6EECF244321}">
                <p14:modId xmlns:p14="http://schemas.microsoft.com/office/powerpoint/2010/main" val="1762428042"/>
              </p:ext>
            </p:extLst>
          </p:nvPr>
        </p:nvGraphicFramePr>
        <p:xfrm>
          <a:off x="391870" y="2153912"/>
          <a:ext cx="4133882" cy="3904307"/>
        </p:xfrm>
        <a:graphic>
          <a:graphicData uri="http://schemas.openxmlformats.org/drawingml/2006/chart">
            <c:chart xmlns:c="http://schemas.openxmlformats.org/drawingml/2006/chart" xmlns:r="http://schemas.openxmlformats.org/officeDocument/2006/relationships" r:id="rId4"/>
          </a:graphicData>
        </a:graphic>
      </p:graphicFrame>
      <p:sp>
        <p:nvSpPr>
          <p:cNvPr id="28" name="TextBox 7"/>
          <p:cNvSpPr txBox="1"/>
          <p:nvPr/>
        </p:nvSpPr>
        <p:spPr>
          <a:xfrm>
            <a:off x="215181" y="1695511"/>
            <a:ext cx="1135247" cy="261610"/>
          </a:xfrm>
          <a:prstGeom prst="rect">
            <a:avLst/>
          </a:prstGeom>
          <a:noFill/>
        </p:spPr>
        <p:txBody>
          <a:bodyPr wrap="none" rtlCol="0">
            <a:spAutoFit/>
          </a:bodyPr>
          <a:lstStyle/>
          <a:p>
            <a:r>
              <a:rPr lang="sv-SE" sz="1100" b="1" dirty="0" smtClean="0"/>
              <a:t>PRODUCTION</a:t>
            </a:r>
            <a:endParaRPr lang="sv-SE" sz="1100" b="1" dirty="0"/>
          </a:p>
        </p:txBody>
      </p:sp>
      <p:sp>
        <p:nvSpPr>
          <p:cNvPr id="20" name="textruta 19"/>
          <p:cNvSpPr txBox="1"/>
          <p:nvPr/>
        </p:nvSpPr>
        <p:spPr>
          <a:xfrm>
            <a:off x="971600" y="4131262"/>
            <a:ext cx="612186" cy="230832"/>
          </a:xfrm>
          <a:prstGeom prst="rect">
            <a:avLst/>
          </a:prstGeom>
          <a:noFill/>
        </p:spPr>
        <p:txBody>
          <a:bodyPr wrap="square" rtlCol="0">
            <a:spAutoFit/>
          </a:bodyPr>
          <a:lstStyle/>
          <a:p>
            <a:r>
              <a:rPr lang="sv-SE" sz="900" smtClean="0"/>
              <a:t>330</a:t>
            </a:r>
            <a:endParaRPr lang="sv-SE" sz="900" dirty="0"/>
          </a:p>
        </p:txBody>
      </p:sp>
      <p:sp>
        <p:nvSpPr>
          <p:cNvPr id="24" name="textruta 23"/>
          <p:cNvSpPr txBox="1"/>
          <p:nvPr/>
        </p:nvSpPr>
        <p:spPr>
          <a:xfrm>
            <a:off x="3987887" y="3501008"/>
            <a:ext cx="612186" cy="230832"/>
          </a:xfrm>
          <a:prstGeom prst="rect">
            <a:avLst/>
          </a:prstGeom>
          <a:noFill/>
        </p:spPr>
        <p:txBody>
          <a:bodyPr wrap="square" rtlCol="0">
            <a:spAutoFit/>
          </a:bodyPr>
          <a:lstStyle/>
          <a:p>
            <a:r>
              <a:rPr lang="sv-SE" sz="900" dirty="0" smtClean="0"/>
              <a:t>550</a:t>
            </a:r>
            <a:endParaRPr lang="sv-SE" sz="900" dirty="0"/>
          </a:p>
        </p:txBody>
      </p:sp>
      <p:sp>
        <p:nvSpPr>
          <p:cNvPr id="29" name="textruta 28"/>
          <p:cNvSpPr txBox="1"/>
          <p:nvPr/>
        </p:nvSpPr>
        <p:spPr>
          <a:xfrm>
            <a:off x="5868144" y="4269600"/>
            <a:ext cx="642213" cy="230832"/>
          </a:xfrm>
          <a:prstGeom prst="rect">
            <a:avLst/>
          </a:prstGeom>
          <a:noFill/>
        </p:spPr>
        <p:txBody>
          <a:bodyPr wrap="square" rtlCol="0">
            <a:spAutoFit/>
          </a:bodyPr>
          <a:lstStyle/>
          <a:p>
            <a:pPr algn="ctr"/>
            <a:r>
              <a:rPr lang="sv-SE" sz="900" dirty="0" smtClean="0"/>
              <a:t>1 645</a:t>
            </a:r>
            <a:endParaRPr lang="sv-SE" sz="900" dirty="0"/>
          </a:p>
        </p:txBody>
      </p:sp>
      <p:sp>
        <p:nvSpPr>
          <p:cNvPr id="30" name="textruta 29"/>
          <p:cNvSpPr txBox="1"/>
          <p:nvPr/>
        </p:nvSpPr>
        <p:spPr>
          <a:xfrm>
            <a:off x="5256000" y="4478400"/>
            <a:ext cx="642213" cy="230832"/>
          </a:xfrm>
          <a:prstGeom prst="rect">
            <a:avLst/>
          </a:prstGeom>
          <a:noFill/>
        </p:spPr>
        <p:txBody>
          <a:bodyPr wrap="square" rtlCol="0">
            <a:spAutoFit/>
          </a:bodyPr>
          <a:lstStyle/>
          <a:p>
            <a:r>
              <a:rPr lang="sv-SE" sz="900" dirty="0" smtClean="0"/>
              <a:t>1 300</a:t>
            </a:r>
            <a:endParaRPr lang="sv-SE" sz="900" dirty="0"/>
          </a:p>
        </p:txBody>
      </p:sp>
      <p:sp>
        <p:nvSpPr>
          <p:cNvPr id="31" name="Rektangel 30"/>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3. Clear </a:t>
            </a:r>
            <a:r>
              <a:rPr lang="en-GB" sz="1000" b="1" smtClean="0">
                <a:solidFill>
                  <a:schemeClr val="tx2"/>
                </a:solidFill>
              </a:rPr>
              <a:t>growth strategy to </a:t>
            </a:r>
            <a:r>
              <a:rPr lang="en-GB" sz="1000" b="1" dirty="0" smtClean="0">
                <a:solidFill>
                  <a:schemeClr val="tx2"/>
                </a:solidFill>
              </a:rPr>
              <a:t>capture market potential</a:t>
            </a:r>
          </a:p>
        </p:txBody>
      </p:sp>
    </p:spTree>
    <p:extLst>
      <p:ext uri="{BB962C8B-B14F-4D97-AF65-F5344CB8AC3E}">
        <p14:creationId xmlns:p14="http://schemas.microsoft.com/office/powerpoint/2010/main" val="1817465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ubrik 1"/>
          <p:cNvSpPr>
            <a:spLocks noGrp="1"/>
          </p:cNvSpPr>
          <p:nvPr>
            <p:ph type="title"/>
          </p:nvPr>
        </p:nvSpPr>
        <p:spPr>
          <a:xfrm>
            <a:off x="539552" y="1108800"/>
            <a:ext cx="8269912" cy="270031"/>
          </a:xfrm>
        </p:spPr>
        <p:txBody>
          <a:bodyPr/>
          <a:lstStyle/>
          <a:p>
            <a:r>
              <a:rPr lang="en-GB" dirty="0"/>
              <a:t>INVESTMENTS To improve underlying profitability and secure organic growth </a:t>
            </a:r>
          </a:p>
        </p:txBody>
      </p:sp>
      <p:sp>
        <p:nvSpPr>
          <p:cNvPr id="3" name="textruta 2"/>
          <p:cNvSpPr txBox="1"/>
          <p:nvPr/>
        </p:nvSpPr>
        <p:spPr>
          <a:xfrm>
            <a:off x="1547664" y="3788923"/>
            <a:ext cx="6548731" cy="720197"/>
          </a:xfrm>
          <a:prstGeom prst="rect">
            <a:avLst/>
          </a:prstGeom>
          <a:noFill/>
        </p:spPr>
        <p:txBody>
          <a:bodyPr wrap="square" rtlCol="0">
            <a:spAutoFit/>
          </a:bodyPr>
          <a:lstStyle/>
          <a:p>
            <a:pPr lvl="0">
              <a:lnSpc>
                <a:spcPct val="120000"/>
              </a:lnSpc>
            </a:pPr>
            <a:r>
              <a:rPr lang="en-GB" sz="1400" b="1" dirty="0">
                <a:solidFill>
                  <a:srgbClr val="4D4D4D"/>
                </a:solidFill>
              </a:rPr>
              <a:t>Improved underlying EBITDA &gt; </a:t>
            </a:r>
            <a:r>
              <a:rPr lang="en-GB" b="1" dirty="0" smtClean="0">
                <a:solidFill>
                  <a:srgbClr val="4D4D4D"/>
                </a:solidFill>
              </a:rPr>
              <a:t>+</a:t>
            </a:r>
            <a:r>
              <a:rPr lang="en-GB" b="1" dirty="0" smtClean="0">
                <a:solidFill>
                  <a:schemeClr val="accent1">
                    <a:lumMod val="50000"/>
                  </a:schemeClr>
                </a:solidFill>
              </a:rPr>
              <a:t>1 200 </a:t>
            </a:r>
            <a:r>
              <a:rPr lang="en-GB" b="1" dirty="0" err="1">
                <a:solidFill>
                  <a:schemeClr val="accent1">
                    <a:lumMod val="50000"/>
                  </a:schemeClr>
                </a:solidFill>
              </a:rPr>
              <a:t>SEKm</a:t>
            </a:r>
            <a:r>
              <a:rPr lang="en-GB" b="1" dirty="0">
                <a:solidFill>
                  <a:schemeClr val="accent1">
                    <a:lumMod val="50000"/>
                  </a:schemeClr>
                </a:solidFill>
              </a:rPr>
              <a:t> </a:t>
            </a:r>
            <a:r>
              <a:rPr lang="en-GB" sz="1400" b="1" dirty="0">
                <a:solidFill>
                  <a:srgbClr val="4D4D4D"/>
                </a:solidFill>
              </a:rPr>
              <a:t>when fully implemented</a:t>
            </a:r>
          </a:p>
          <a:p>
            <a:pPr>
              <a:lnSpc>
                <a:spcPct val="120000"/>
              </a:lnSpc>
            </a:pPr>
            <a:r>
              <a:rPr lang="en-GB" sz="1400" b="1" dirty="0">
                <a:solidFill>
                  <a:srgbClr val="4D4D4D"/>
                </a:solidFill>
              </a:rPr>
              <a:t>Continued </a:t>
            </a:r>
            <a:r>
              <a:rPr lang="en-GB" sz="1400" b="1" dirty="0" smtClean="0">
                <a:solidFill>
                  <a:srgbClr val="4D4D4D"/>
                </a:solidFill>
              </a:rPr>
              <a:t>growth </a:t>
            </a:r>
            <a:r>
              <a:rPr lang="en-GB" sz="1400" b="1" dirty="0">
                <a:solidFill>
                  <a:srgbClr val="4D4D4D"/>
                </a:solidFill>
              </a:rPr>
              <a:t>with </a:t>
            </a:r>
            <a:r>
              <a:rPr lang="en-GB" sz="1600" b="1" dirty="0">
                <a:solidFill>
                  <a:schemeClr val="accent1">
                    <a:lumMod val="50000"/>
                  </a:schemeClr>
                </a:solidFill>
              </a:rPr>
              <a:t>3-4%</a:t>
            </a:r>
            <a:r>
              <a:rPr lang="en-GB" sz="1400" b="1" dirty="0">
                <a:solidFill>
                  <a:srgbClr val="4D4D4D"/>
                </a:solidFill>
              </a:rPr>
              <a:t> per year </a:t>
            </a:r>
            <a:endParaRPr lang="sv-SE" dirty="0"/>
          </a:p>
        </p:txBody>
      </p:sp>
      <p:sp>
        <p:nvSpPr>
          <p:cNvPr id="2" name="Platshållare för bildnummer 1"/>
          <p:cNvSpPr>
            <a:spLocks noGrp="1"/>
          </p:cNvSpPr>
          <p:nvPr>
            <p:ph type="sldNum" sz="quarter" idx="16"/>
          </p:nvPr>
        </p:nvSpPr>
        <p:spPr/>
        <p:txBody>
          <a:bodyPr/>
          <a:lstStyle/>
          <a:p>
            <a:fld id="{9E4FE655-A398-48B5-8790-4515CCC5A856}" type="slidenum">
              <a:rPr lang="sv-SE" smtClean="0"/>
              <a:t>12</a:t>
            </a:fld>
            <a:endParaRPr lang="sv-SE" dirty="0"/>
          </a:p>
        </p:txBody>
      </p:sp>
      <p:grpSp>
        <p:nvGrpSpPr>
          <p:cNvPr id="5" name="Grupp 4"/>
          <p:cNvGrpSpPr/>
          <p:nvPr/>
        </p:nvGrpSpPr>
        <p:grpSpPr>
          <a:xfrm>
            <a:off x="502749" y="4646171"/>
            <a:ext cx="1967027" cy="1374988"/>
            <a:chOff x="277506" y="5301368"/>
            <a:chExt cx="2088232" cy="1440000"/>
          </a:xfrm>
        </p:grpSpPr>
        <p:sp>
          <p:nvSpPr>
            <p:cNvPr id="28" name="Ellips 27"/>
            <p:cNvSpPr>
              <a:spLocks noChangeAspect="1"/>
            </p:cNvSpPr>
            <p:nvPr/>
          </p:nvSpPr>
          <p:spPr bwMode="auto">
            <a:xfrm>
              <a:off x="601622" y="5301368"/>
              <a:ext cx="1440000" cy="1440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31" name="Rektangel 30"/>
            <p:cNvSpPr/>
            <p:nvPr/>
          </p:nvSpPr>
          <p:spPr>
            <a:xfrm>
              <a:off x="277506" y="5660381"/>
              <a:ext cx="2088232" cy="562027"/>
            </a:xfrm>
            <a:prstGeom prst="rect">
              <a:avLst/>
            </a:prstGeom>
          </p:spPr>
          <p:txBody>
            <a:bodyPr wrap="square">
              <a:spAutoFit/>
            </a:bodyPr>
            <a:lstStyle/>
            <a:p>
              <a:pPr lvl="0" algn="ctr"/>
              <a:r>
                <a:rPr lang="en-GB" sz="1200" b="1" dirty="0" smtClean="0">
                  <a:solidFill>
                    <a:prstClr val="white"/>
                  </a:solidFill>
                </a:rPr>
                <a:t>Lower currency </a:t>
              </a:r>
            </a:p>
            <a:p>
              <a:pPr lvl="0" algn="ctr"/>
              <a:r>
                <a:rPr lang="en-GB" sz="1200" b="1" dirty="0" smtClean="0">
                  <a:solidFill>
                    <a:prstClr val="white"/>
                  </a:solidFill>
                </a:rPr>
                <a:t>exposure</a:t>
              </a:r>
            </a:p>
            <a:p>
              <a:pPr lvl="0" algn="ctr"/>
              <a:r>
                <a:rPr lang="en-GB" sz="1200" b="1" dirty="0" smtClean="0">
                  <a:solidFill>
                    <a:prstClr val="white"/>
                  </a:solidFill>
                </a:rPr>
                <a:t>- SEK 2 </a:t>
              </a:r>
              <a:r>
                <a:rPr lang="en-GB" sz="1200" b="1" dirty="0" err="1" smtClean="0">
                  <a:solidFill>
                    <a:prstClr val="white"/>
                  </a:solidFill>
                </a:rPr>
                <a:t>bn</a:t>
              </a:r>
              <a:endParaRPr lang="en-GB" sz="1200" b="1" dirty="0">
                <a:solidFill>
                  <a:prstClr val="white"/>
                </a:solidFill>
              </a:endParaRPr>
            </a:p>
          </p:txBody>
        </p:sp>
      </p:grpSp>
      <p:grpSp>
        <p:nvGrpSpPr>
          <p:cNvPr id="6" name="Grupp 5"/>
          <p:cNvGrpSpPr/>
          <p:nvPr/>
        </p:nvGrpSpPr>
        <p:grpSpPr>
          <a:xfrm>
            <a:off x="2501491" y="4646171"/>
            <a:ext cx="1882002" cy="1374988"/>
            <a:chOff x="2989816" y="5301368"/>
            <a:chExt cx="1997968" cy="1440000"/>
          </a:xfrm>
        </p:grpSpPr>
        <p:sp>
          <p:nvSpPr>
            <p:cNvPr id="32" name="Ellips 31"/>
            <p:cNvSpPr>
              <a:spLocks noChangeAspect="1"/>
            </p:cNvSpPr>
            <p:nvPr/>
          </p:nvSpPr>
          <p:spPr bwMode="auto">
            <a:xfrm>
              <a:off x="3268800" y="5301368"/>
              <a:ext cx="1440000" cy="1440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200" b="1" dirty="0">
                <a:solidFill>
                  <a:prstClr val="white"/>
                </a:solidFill>
              </a:endParaRPr>
            </a:p>
          </p:txBody>
        </p:sp>
        <p:sp>
          <p:nvSpPr>
            <p:cNvPr id="33" name="Rektangel 32"/>
            <p:cNvSpPr/>
            <p:nvPr/>
          </p:nvSpPr>
          <p:spPr>
            <a:xfrm>
              <a:off x="2989816" y="5636527"/>
              <a:ext cx="1997968" cy="562027"/>
            </a:xfrm>
            <a:prstGeom prst="rect">
              <a:avLst/>
            </a:prstGeom>
          </p:spPr>
          <p:txBody>
            <a:bodyPr wrap="square">
              <a:spAutoFit/>
            </a:bodyPr>
            <a:lstStyle/>
            <a:p>
              <a:pPr lvl="0" algn="ctr"/>
              <a:r>
                <a:rPr lang="en-GB" sz="1200" b="1" dirty="0" smtClean="0">
                  <a:solidFill>
                    <a:prstClr val="white"/>
                  </a:solidFill>
                </a:rPr>
                <a:t>Reduced price </a:t>
              </a:r>
              <a:br>
                <a:rPr lang="en-GB" sz="1200" b="1" dirty="0" smtClean="0">
                  <a:solidFill>
                    <a:prstClr val="white"/>
                  </a:solidFill>
                </a:rPr>
              </a:br>
              <a:r>
                <a:rPr lang="en-GB" sz="1200" b="1" dirty="0" smtClean="0">
                  <a:solidFill>
                    <a:prstClr val="white"/>
                  </a:solidFill>
                </a:rPr>
                <a:t>volatility in </a:t>
              </a:r>
              <a:br>
                <a:rPr lang="en-GB" sz="1200" b="1" dirty="0" smtClean="0">
                  <a:solidFill>
                    <a:prstClr val="white"/>
                  </a:solidFill>
                </a:rPr>
              </a:br>
              <a:r>
                <a:rPr lang="en-GB" sz="1200" b="1" dirty="0" smtClean="0">
                  <a:solidFill>
                    <a:prstClr val="white"/>
                  </a:solidFill>
                </a:rPr>
                <a:t>product portfolio</a:t>
              </a:r>
              <a:endParaRPr lang="en-GB" sz="1200" b="1" dirty="0">
                <a:solidFill>
                  <a:prstClr val="white"/>
                </a:solidFill>
              </a:endParaRPr>
            </a:p>
          </p:txBody>
        </p:sp>
      </p:grpSp>
      <p:grpSp>
        <p:nvGrpSpPr>
          <p:cNvPr id="8" name="Grupp 7"/>
          <p:cNvGrpSpPr/>
          <p:nvPr/>
        </p:nvGrpSpPr>
        <p:grpSpPr>
          <a:xfrm>
            <a:off x="6462464" y="4646147"/>
            <a:ext cx="2017659" cy="1375141"/>
            <a:chOff x="6237221" y="5301368"/>
            <a:chExt cx="2141984" cy="1440160"/>
          </a:xfrm>
        </p:grpSpPr>
        <p:sp>
          <p:nvSpPr>
            <p:cNvPr id="40" name="Ellips 39"/>
            <p:cNvSpPr>
              <a:spLocks noChangeAspect="1"/>
            </p:cNvSpPr>
            <p:nvPr/>
          </p:nvSpPr>
          <p:spPr bwMode="auto">
            <a:xfrm>
              <a:off x="6593424" y="5301368"/>
              <a:ext cx="1440160" cy="144016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200" b="1" dirty="0">
                <a:solidFill>
                  <a:prstClr val="white"/>
                </a:solidFill>
              </a:endParaRPr>
            </a:p>
          </p:txBody>
        </p:sp>
        <p:sp>
          <p:nvSpPr>
            <p:cNvPr id="41" name="Rektangel 40"/>
            <p:cNvSpPr/>
            <p:nvPr/>
          </p:nvSpPr>
          <p:spPr>
            <a:xfrm>
              <a:off x="6237221" y="5544394"/>
              <a:ext cx="2141984" cy="722606"/>
            </a:xfrm>
            <a:prstGeom prst="rect">
              <a:avLst/>
            </a:prstGeom>
          </p:spPr>
          <p:txBody>
            <a:bodyPr wrap="square">
              <a:spAutoFit/>
            </a:bodyPr>
            <a:lstStyle/>
            <a:p>
              <a:pPr lvl="0" algn="ctr"/>
              <a:r>
                <a:rPr lang="en-GB" sz="1200" b="1" dirty="0" smtClean="0">
                  <a:solidFill>
                    <a:prstClr val="white"/>
                  </a:solidFill>
                </a:rPr>
                <a:t>Limited </a:t>
              </a:r>
            </a:p>
            <a:p>
              <a:pPr lvl="0" algn="ctr"/>
              <a:r>
                <a:rPr lang="en-GB" sz="1200" b="1" dirty="0" smtClean="0">
                  <a:solidFill>
                    <a:prstClr val="white"/>
                  </a:solidFill>
                </a:rPr>
                <a:t>exposure</a:t>
              </a:r>
            </a:p>
            <a:p>
              <a:pPr lvl="0" algn="ctr"/>
              <a:r>
                <a:rPr lang="en-GB" sz="1200" b="1" dirty="0" smtClean="0">
                  <a:solidFill>
                    <a:prstClr val="white"/>
                  </a:solidFill>
                </a:rPr>
                <a:t> to pulp  </a:t>
              </a:r>
            </a:p>
            <a:p>
              <a:pPr lvl="0" algn="ctr"/>
              <a:r>
                <a:rPr lang="en-GB" sz="1200" b="1" dirty="0" smtClean="0">
                  <a:solidFill>
                    <a:prstClr val="white"/>
                  </a:solidFill>
                </a:rPr>
                <a:t>market </a:t>
              </a:r>
              <a:endParaRPr lang="en-GB" sz="1200" b="1" dirty="0">
                <a:solidFill>
                  <a:prstClr val="white"/>
                </a:solidFill>
              </a:endParaRPr>
            </a:p>
          </p:txBody>
        </p:sp>
      </p:grpSp>
      <p:grpSp>
        <p:nvGrpSpPr>
          <p:cNvPr id="7" name="Grupp 6"/>
          <p:cNvGrpSpPr/>
          <p:nvPr/>
        </p:nvGrpSpPr>
        <p:grpSpPr>
          <a:xfrm>
            <a:off x="4409969" y="4646147"/>
            <a:ext cx="2017659" cy="1375141"/>
            <a:chOff x="4590256" y="5373216"/>
            <a:chExt cx="2141984" cy="1440160"/>
          </a:xfrm>
        </p:grpSpPr>
        <p:sp>
          <p:nvSpPr>
            <p:cNvPr id="42" name="Ellips 41"/>
            <p:cNvSpPr>
              <a:spLocks noChangeAspect="1"/>
            </p:cNvSpPr>
            <p:nvPr/>
          </p:nvSpPr>
          <p:spPr bwMode="auto">
            <a:xfrm>
              <a:off x="4941168" y="5373216"/>
              <a:ext cx="1440160" cy="144016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200" b="1" dirty="0">
                <a:solidFill>
                  <a:prstClr val="white"/>
                </a:solidFill>
              </a:endParaRPr>
            </a:p>
          </p:txBody>
        </p:sp>
        <p:sp>
          <p:nvSpPr>
            <p:cNvPr id="43" name="Rektangel 42"/>
            <p:cNvSpPr/>
            <p:nvPr/>
          </p:nvSpPr>
          <p:spPr>
            <a:xfrm>
              <a:off x="4590256" y="5776821"/>
              <a:ext cx="2141984" cy="562027"/>
            </a:xfrm>
            <a:prstGeom prst="rect">
              <a:avLst/>
            </a:prstGeom>
          </p:spPr>
          <p:txBody>
            <a:bodyPr wrap="square">
              <a:spAutoFit/>
            </a:bodyPr>
            <a:lstStyle/>
            <a:p>
              <a:pPr lvl="0" algn="ctr"/>
              <a:r>
                <a:rPr lang="en-GB" sz="1200" b="1" dirty="0">
                  <a:solidFill>
                    <a:prstClr val="white"/>
                  </a:solidFill>
                </a:rPr>
                <a:t>ROI well above </a:t>
              </a:r>
            </a:p>
            <a:p>
              <a:pPr lvl="0" algn="ctr"/>
              <a:r>
                <a:rPr lang="en-GB" sz="1200" b="1" dirty="0">
                  <a:solidFill>
                    <a:prstClr val="white"/>
                  </a:solidFill>
                </a:rPr>
                <a:t>our return target </a:t>
              </a:r>
            </a:p>
            <a:p>
              <a:pPr lvl="0" algn="ctr"/>
              <a:r>
                <a:rPr lang="en-GB" sz="1200" b="1" dirty="0">
                  <a:solidFill>
                    <a:prstClr val="white"/>
                  </a:solidFill>
                </a:rPr>
                <a:t>of 13%</a:t>
              </a:r>
            </a:p>
          </p:txBody>
        </p:sp>
      </p:grpSp>
      <p:sp>
        <p:nvSpPr>
          <p:cNvPr id="49" name="Rektangel 48"/>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3. Clear </a:t>
            </a:r>
            <a:r>
              <a:rPr lang="en-GB" sz="1000" b="1" smtClean="0">
                <a:solidFill>
                  <a:schemeClr val="tx2"/>
                </a:solidFill>
              </a:rPr>
              <a:t>growth strategy to </a:t>
            </a:r>
            <a:r>
              <a:rPr lang="en-GB" sz="1000" b="1" dirty="0" smtClean="0">
                <a:solidFill>
                  <a:schemeClr val="tx2"/>
                </a:solidFill>
              </a:rPr>
              <a:t>capture market potential</a:t>
            </a:r>
          </a:p>
        </p:txBody>
      </p:sp>
      <p:sp>
        <p:nvSpPr>
          <p:cNvPr id="29" name="Rektangel 28"/>
          <p:cNvSpPr/>
          <p:nvPr/>
        </p:nvSpPr>
        <p:spPr>
          <a:xfrm>
            <a:off x="453432" y="2100037"/>
            <a:ext cx="2606400" cy="462243"/>
          </a:xfrm>
          <a:prstGeom prst="rect">
            <a:avLst/>
          </a:prstGeom>
          <a:solidFill>
            <a:schemeClr val="accent1"/>
          </a:solidFill>
          <a:ln>
            <a:solidFill>
              <a:schemeClr val="accent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sv-SE" sz="1100" b="1" dirty="0" smtClean="0">
                <a:solidFill>
                  <a:schemeClr val="bg1"/>
                </a:solidFill>
              </a:rPr>
              <a:t>PACKAGING PAPER</a:t>
            </a:r>
          </a:p>
          <a:p>
            <a:pPr algn="ctr"/>
            <a:r>
              <a:rPr lang="sv-SE" sz="1100" i="1" dirty="0" err="1" smtClean="0">
                <a:solidFill>
                  <a:schemeClr val="bg1"/>
                </a:solidFill>
              </a:rPr>
              <a:t>Selective</a:t>
            </a:r>
            <a:r>
              <a:rPr lang="sv-SE" sz="1100" i="1" dirty="0" smtClean="0">
                <a:solidFill>
                  <a:schemeClr val="bg1"/>
                </a:solidFill>
              </a:rPr>
              <a:t> </a:t>
            </a:r>
            <a:r>
              <a:rPr lang="sv-SE" sz="1100" i="1" dirty="0" err="1" smtClean="0">
                <a:solidFill>
                  <a:schemeClr val="bg1"/>
                </a:solidFill>
              </a:rPr>
              <a:t>growth</a:t>
            </a:r>
            <a:endParaRPr lang="sv-SE" sz="1100" b="1" dirty="0" smtClean="0">
              <a:solidFill>
                <a:schemeClr val="bg1"/>
              </a:solidFill>
            </a:endParaRPr>
          </a:p>
        </p:txBody>
      </p:sp>
      <p:sp>
        <p:nvSpPr>
          <p:cNvPr id="34" name="Rektangel 33"/>
          <p:cNvSpPr/>
          <p:nvPr/>
        </p:nvSpPr>
        <p:spPr>
          <a:xfrm>
            <a:off x="3263138" y="2100037"/>
            <a:ext cx="2612062" cy="462243"/>
          </a:xfrm>
          <a:prstGeom prst="rect">
            <a:avLst/>
          </a:prstGeom>
          <a:solidFill>
            <a:schemeClr val="accent3"/>
          </a:solidFill>
          <a:ln>
            <a:solidFill>
              <a:schemeClr val="accent3"/>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sv-SE" sz="1100" b="1" dirty="0" smtClean="0">
                <a:solidFill>
                  <a:schemeClr val="bg1"/>
                </a:solidFill>
              </a:rPr>
              <a:t>CONSUMER BOARD</a:t>
            </a:r>
          </a:p>
          <a:p>
            <a:pPr algn="ctr"/>
            <a:r>
              <a:rPr lang="sv-SE" sz="1100" i="1" dirty="0" err="1" smtClean="0">
                <a:solidFill>
                  <a:schemeClr val="bg1"/>
                </a:solidFill>
              </a:rPr>
              <a:t>Volume</a:t>
            </a:r>
            <a:r>
              <a:rPr lang="sv-SE" sz="1100" i="1" dirty="0" smtClean="0">
                <a:solidFill>
                  <a:schemeClr val="bg1"/>
                </a:solidFill>
              </a:rPr>
              <a:t> </a:t>
            </a:r>
            <a:r>
              <a:rPr lang="sv-SE" sz="1100" i="1" dirty="0" err="1" smtClean="0">
                <a:solidFill>
                  <a:schemeClr val="bg1"/>
                </a:solidFill>
              </a:rPr>
              <a:t>growth</a:t>
            </a:r>
            <a:endParaRPr lang="sv-SE" sz="1100" i="1" dirty="0" smtClean="0">
              <a:solidFill>
                <a:schemeClr val="bg1"/>
              </a:solidFill>
            </a:endParaRPr>
          </a:p>
        </p:txBody>
      </p:sp>
      <p:sp>
        <p:nvSpPr>
          <p:cNvPr id="35" name="Rektangel 34"/>
          <p:cNvSpPr/>
          <p:nvPr/>
        </p:nvSpPr>
        <p:spPr>
          <a:xfrm>
            <a:off x="6070056" y="2100037"/>
            <a:ext cx="2606400" cy="462243"/>
          </a:xfrm>
          <a:prstGeom prst="rect">
            <a:avLst/>
          </a:prstGeom>
          <a:solidFill>
            <a:schemeClr val="accent6"/>
          </a:solidFill>
          <a:ln>
            <a:solidFill>
              <a:schemeClr val="accent6"/>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sv-SE" sz="1100" b="1" dirty="0" smtClean="0">
                <a:solidFill>
                  <a:schemeClr val="bg1"/>
                </a:solidFill>
              </a:rPr>
              <a:t>CORRUGATED SOLUTIONS</a:t>
            </a:r>
          </a:p>
          <a:p>
            <a:pPr algn="ctr"/>
            <a:r>
              <a:rPr lang="sv-SE" sz="1100" i="1" dirty="0" err="1" smtClean="0">
                <a:solidFill>
                  <a:schemeClr val="bg1"/>
                </a:solidFill>
              </a:rPr>
              <a:t>Value</a:t>
            </a:r>
            <a:r>
              <a:rPr lang="sv-SE" sz="1100" i="1" dirty="0" smtClean="0">
                <a:solidFill>
                  <a:schemeClr val="bg1"/>
                </a:solidFill>
              </a:rPr>
              <a:t> </a:t>
            </a:r>
            <a:r>
              <a:rPr lang="sv-SE" sz="1100" i="1" dirty="0" err="1" smtClean="0">
                <a:solidFill>
                  <a:schemeClr val="bg1"/>
                </a:solidFill>
              </a:rPr>
              <a:t>growth</a:t>
            </a:r>
            <a:endParaRPr lang="sv-SE" sz="1100" i="1" dirty="0" smtClean="0">
              <a:solidFill>
                <a:schemeClr val="bg1"/>
              </a:solidFill>
            </a:endParaRPr>
          </a:p>
        </p:txBody>
      </p:sp>
      <p:sp>
        <p:nvSpPr>
          <p:cNvPr id="4" name="Rektangel 3"/>
          <p:cNvSpPr/>
          <p:nvPr/>
        </p:nvSpPr>
        <p:spPr>
          <a:xfrm>
            <a:off x="439480" y="2577096"/>
            <a:ext cx="2620351" cy="1035108"/>
          </a:xfrm>
          <a:prstGeom prst="rect">
            <a:avLst/>
          </a:prstGeom>
          <a:ln>
            <a:solidFill>
              <a:schemeClr val="accent1"/>
            </a:solidFill>
          </a:ln>
        </p:spPr>
        <p:txBody>
          <a:bodyPr wrap="square" tIns="108000">
            <a:noAutofit/>
          </a:bodyPr>
          <a:lstStyle/>
          <a:p>
            <a:pPr marL="324000" indent="-324000">
              <a:spcBef>
                <a:spcPts val="1200"/>
              </a:spcBef>
              <a:buClr>
                <a:schemeClr val="accent1"/>
              </a:buClr>
              <a:buBlip>
                <a:blip r:embed="rId3"/>
              </a:buBlip>
            </a:pPr>
            <a:r>
              <a:rPr lang="en-GB" sz="1100" i="1" dirty="0">
                <a:solidFill>
                  <a:schemeClr val="tx2"/>
                </a:solidFill>
              </a:rPr>
              <a:t>Focusing on growth segments growing by </a:t>
            </a:r>
            <a:r>
              <a:rPr lang="en-GB" sz="1100" i="1" dirty="0" smtClean="0">
                <a:solidFill>
                  <a:schemeClr val="tx2"/>
                </a:solidFill>
              </a:rPr>
              <a:t>2-4</a:t>
            </a:r>
            <a:r>
              <a:rPr lang="en-GB" sz="1100" i="1" dirty="0">
                <a:solidFill>
                  <a:schemeClr val="tx2"/>
                </a:solidFill>
              </a:rPr>
              <a:t>% per year</a:t>
            </a:r>
          </a:p>
          <a:p>
            <a:pPr marL="324000" indent="-324000">
              <a:spcBef>
                <a:spcPts val="1200"/>
              </a:spcBef>
              <a:buClr>
                <a:schemeClr val="accent1"/>
              </a:buClr>
              <a:buBlip>
                <a:blip r:embed="rId3"/>
              </a:buBlip>
            </a:pPr>
            <a:r>
              <a:rPr lang="en-GB" sz="1100" i="1" dirty="0">
                <a:solidFill>
                  <a:schemeClr val="tx2"/>
                </a:solidFill>
              </a:rPr>
              <a:t>Decreasing volumes on oversupplied markets</a:t>
            </a:r>
          </a:p>
        </p:txBody>
      </p:sp>
      <p:sp>
        <p:nvSpPr>
          <p:cNvPr id="36" name="Rektangel 35"/>
          <p:cNvSpPr/>
          <p:nvPr/>
        </p:nvSpPr>
        <p:spPr>
          <a:xfrm>
            <a:off x="3254768" y="2580345"/>
            <a:ext cx="2620351" cy="1031859"/>
          </a:xfrm>
          <a:prstGeom prst="rect">
            <a:avLst/>
          </a:prstGeom>
          <a:ln>
            <a:solidFill>
              <a:schemeClr val="accent3"/>
            </a:solidFill>
          </a:ln>
        </p:spPr>
        <p:txBody>
          <a:bodyPr wrap="square" tIns="108000">
            <a:noAutofit/>
          </a:bodyPr>
          <a:lstStyle/>
          <a:p>
            <a:pPr marL="324000" indent="-324000">
              <a:spcBef>
                <a:spcPts val="1200"/>
              </a:spcBef>
              <a:buClr>
                <a:schemeClr val="accent1"/>
              </a:buClr>
              <a:buBlip>
                <a:blip r:embed="rId3"/>
              </a:buBlip>
            </a:pPr>
            <a:r>
              <a:rPr lang="en-GB" sz="1100" i="1" dirty="0">
                <a:solidFill>
                  <a:schemeClr val="tx2"/>
                </a:solidFill>
              </a:rPr>
              <a:t>Increasing volumes on growing Liquid Packaging Board and </a:t>
            </a:r>
            <a:r>
              <a:rPr lang="en-GB" sz="1100" i="1" dirty="0" err="1">
                <a:solidFill>
                  <a:schemeClr val="tx2"/>
                </a:solidFill>
              </a:rPr>
              <a:t>Cartonboard</a:t>
            </a:r>
            <a:r>
              <a:rPr lang="en-GB" sz="1100" i="1" dirty="0">
                <a:solidFill>
                  <a:schemeClr val="tx2"/>
                </a:solidFill>
              </a:rPr>
              <a:t> markets</a:t>
            </a:r>
          </a:p>
        </p:txBody>
      </p:sp>
      <p:sp>
        <p:nvSpPr>
          <p:cNvPr id="37" name="Rektangel 36"/>
          <p:cNvSpPr/>
          <p:nvPr/>
        </p:nvSpPr>
        <p:spPr>
          <a:xfrm>
            <a:off x="6056105" y="2575224"/>
            <a:ext cx="2620351" cy="1036980"/>
          </a:xfrm>
          <a:prstGeom prst="rect">
            <a:avLst/>
          </a:prstGeom>
          <a:ln>
            <a:solidFill>
              <a:schemeClr val="accent6"/>
            </a:solidFill>
          </a:ln>
        </p:spPr>
        <p:txBody>
          <a:bodyPr wrap="square" tIns="108000" bIns="46800">
            <a:noAutofit/>
          </a:bodyPr>
          <a:lstStyle/>
          <a:p>
            <a:pPr marL="324000" indent="-324000">
              <a:spcBef>
                <a:spcPts val="1200"/>
              </a:spcBef>
              <a:buClr>
                <a:schemeClr val="accent1"/>
              </a:buClr>
              <a:buBlip>
                <a:blip r:embed="rId3"/>
              </a:buBlip>
            </a:pPr>
            <a:r>
              <a:rPr lang="en-GB" sz="1100" i="1" dirty="0">
                <a:solidFill>
                  <a:schemeClr val="tx2"/>
                </a:solidFill>
              </a:rPr>
              <a:t>Expanding solution based sales to brand </a:t>
            </a:r>
            <a:r>
              <a:rPr lang="en-GB" sz="1100" i="1" dirty="0" smtClean="0">
                <a:solidFill>
                  <a:schemeClr val="tx2"/>
                </a:solidFill>
              </a:rPr>
              <a:t>owners</a:t>
            </a:r>
            <a:endParaRPr lang="en-GB" sz="1100" i="1" dirty="0">
              <a:solidFill>
                <a:schemeClr val="tx2"/>
              </a:solidFill>
            </a:endParaRPr>
          </a:p>
          <a:p>
            <a:pPr marL="324000" indent="-324000">
              <a:spcBef>
                <a:spcPts val="1200"/>
              </a:spcBef>
              <a:buClr>
                <a:schemeClr val="accent1"/>
              </a:buClr>
              <a:buBlip>
                <a:blip r:embed="rId3"/>
              </a:buBlip>
            </a:pPr>
            <a:r>
              <a:rPr lang="en-GB" sz="1100" i="1" dirty="0">
                <a:solidFill>
                  <a:schemeClr val="tx2"/>
                </a:solidFill>
              </a:rPr>
              <a:t>Exiting oversupplied white liner market</a:t>
            </a:r>
          </a:p>
        </p:txBody>
      </p:sp>
    </p:spTree>
    <p:extLst>
      <p:ext uri="{BB962C8B-B14F-4D97-AF65-F5344CB8AC3E}">
        <p14:creationId xmlns:p14="http://schemas.microsoft.com/office/powerpoint/2010/main" val="927826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p:txBody>
          <a:bodyPr/>
          <a:lstStyle/>
          <a:p>
            <a:r>
              <a:rPr lang="sv-SE" dirty="0" smtClean="0"/>
              <a:t>Clear </a:t>
            </a:r>
            <a:r>
              <a:rPr lang="sv-SE" dirty="0"/>
              <a:t>innovation </a:t>
            </a:r>
            <a:r>
              <a:rPr lang="sv-SE" dirty="0" smtClean="0"/>
              <a:t>focus </a:t>
            </a:r>
            <a:r>
              <a:rPr lang="sv-SE" dirty="0"/>
              <a:t>for a </a:t>
            </a:r>
            <a:r>
              <a:rPr lang="sv-SE" dirty="0" smtClean="0"/>
              <a:t/>
            </a:r>
            <a:br>
              <a:rPr lang="sv-SE" dirty="0" smtClean="0"/>
            </a:br>
            <a:r>
              <a:rPr lang="sv-SE" dirty="0" err="1" smtClean="0"/>
              <a:t>sustainable</a:t>
            </a:r>
            <a:r>
              <a:rPr lang="sv-SE" dirty="0" smtClean="0"/>
              <a:t>  </a:t>
            </a:r>
            <a:r>
              <a:rPr lang="sv-SE" dirty="0" err="1" smtClean="0"/>
              <a:t>future</a:t>
            </a:r>
            <a:endParaRPr lang="sv-SE" dirty="0"/>
          </a:p>
        </p:txBody>
      </p:sp>
      <p:sp>
        <p:nvSpPr>
          <p:cNvPr id="9" name="Platshållare för innehåll 8"/>
          <p:cNvSpPr>
            <a:spLocks noGrp="1"/>
          </p:cNvSpPr>
          <p:nvPr>
            <p:ph idx="1"/>
          </p:nvPr>
        </p:nvSpPr>
        <p:spPr>
          <a:xfrm>
            <a:off x="539552" y="2533033"/>
            <a:ext cx="5364396" cy="3420000"/>
          </a:xfrm>
        </p:spPr>
        <p:txBody>
          <a:bodyPr/>
          <a:lstStyle/>
          <a:p>
            <a:r>
              <a:rPr lang="sv-SE" dirty="0"/>
              <a:t>Long </a:t>
            </a:r>
            <a:r>
              <a:rPr lang="sv-SE" dirty="0" err="1"/>
              <a:t>history</a:t>
            </a:r>
            <a:r>
              <a:rPr lang="sv-SE" dirty="0"/>
              <a:t> </a:t>
            </a:r>
            <a:r>
              <a:rPr lang="sv-SE" dirty="0" err="1"/>
              <a:t>of</a:t>
            </a:r>
            <a:r>
              <a:rPr lang="sv-SE" dirty="0"/>
              <a:t> </a:t>
            </a:r>
            <a:r>
              <a:rPr lang="sv-SE" dirty="0" err="1"/>
              <a:t>award</a:t>
            </a:r>
            <a:r>
              <a:rPr lang="sv-SE" dirty="0"/>
              <a:t> </a:t>
            </a:r>
            <a:r>
              <a:rPr lang="sv-SE" dirty="0" err="1"/>
              <a:t>winning</a:t>
            </a:r>
            <a:r>
              <a:rPr lang="sv-SE" dirty="0"/>
              <a:t> </a:t>
            </a:r>
            <a:r>
              <a:rPr lang="sv-SE" dirty="0" err="1"/>
              <a:t>packaging</a:t>
            </a:r>
            <a:r>
              <a:rPr lang="sv-SE" dirty="0"/>
              <a:t> </a:t>
            </a:r>
            <a:r>
              <a:rPr lang="sv-SE" dirty="0" smtClean="0"/>
              <a:t>innovations</a:t>
            </a:r>
          </a:p>
          <a:p>
            <a:r>
              <a:rPr lang="sv-SE" dirty="0" err="1" smtClean="0"/>
              <a:t>Challenging</a:t>
            </a:r>
            <a:r>
              <a:rPr lang="sv-SE" dirty="0" smtClean="0"/>
              <a:t> </a:t>
            </a:r>
            <a:r>
              <a:rPr lang="sv-SE" dirty="0" err="1"/>
              <a:t>boundaries</a:t>
            </a:r>
            <a:r>
              <a:rPr lang="sv-SE" dirty="0"/>
              <a:t> </a:t>
            </a:r>
            <a:r>
              <a:rPr lang="sv-SE" dirty="0" err="1"/>
              <a:t>of</a:t>
            </a:r>
            <a:r>
              <a:rPr lang="sv-SE" dirty="0"/>
              <a:t> </a:t>
            </a:r>
            <a:r>
              <a:rPr lang="sv-SE" dirty="0" err="1"/>
              <a:t>fibre</a:t>
            </a:r>
            <a:r>
              <a:rPr lang="sv-SE" dirty="0"/>
              <a:t> </a:t>
            </a:r>
            <a:r>
              <a:rPr lang="sv-SE" dirty="0" err="1"/>
              <a:t>based</a:t>
            </a:r>
            <a:r>
              <a:rPr lang="sv-SE" dirty="0"/>
              <a:t> </a:t>
            </a:r>
            <a:r>
              <a:rPr lang="sv-SE" dirty="0" err="1"/>
              <a:t>packaging</a:t>
            </a:r>
            <a:r>
              <a:rPr lang="sv-SE" dirty="0"/>
              <a:t> in order to </a:t>
            </a:r>
            <a:r>
              <a:rPr lang="sv-SE" dirty="0" err="1"/>
              <a:t>reduce</a:t>
            </a:r>
            <a:r>
              <a:rPr lang="sv-SE" dirty="0"/>
              <a:t> </a:t>
            </a:r>
            <a:r>
              <a:rPr lang="sv-SE" dirty="0" err="1"/>
              <a:t>usage</a:t>
            </a:r>
            <a:r>
              <a:rPr lang="sv-SE" dirty="0"/>
              <a:t> </a:t>
            </a:r>
            <a:r>
              <a:rPr lang="sv-SE" dirty="0" err="1"/>
              <a:t>of</a:t>
            </a:r>
            <a:r>
              <a:rPr lang="sv-SE" dirty="0"/>
              <a:t> fossil </a:t>
            </a:r>
            <a:r>
              <a:rPr lang="sv-SE" dirty="0" smtClean="0"/>
              <a:t>materials</a:t>
            </a:r>
          </a:p>
          <a:p>
            <a:r>
              <a:rPr lang="sv-SE" dirty="0" smtClean="0"/>
              <a:t>Innovation </a:t>
            </a:r>
            <a:r>
              <a:rPr lang="sv-SE" dirty="0" err="1" smtClean="0"/>
              <a:t>will</a:t>
            </a:r>
            <a:r>
              <a:rPr lang="sv-SE" dirty="0" smtClean="0"/>
              <a:t> </a:t>
            </a:r>
            <a:r>
              <a:rPr lang="sv-SE" dirty="0" err="1" smtClean="0"/>
              <a:t>strengthen</a:t>
            </a:r>
            <a:r>
              <a:rPr lang="sv-SE" dirty="0" smtClean="0"/>
              <a:t> </a:t>
            </a:r>
            <a:r>
              <a:rPr lang="sv-SE" dirty="0" err="1" smtClean="0"/>
              <a:t>top</a:t>
            </a:r>
            <a:r>
              <a:rPr lang="sv-SE" dirty="0" smtClean="0"/>
              <a:t> </a:t>
            </a:r>
            <a:r>
              <a:rPr lang="sv-SE" dirty="0" err="1" smtClean="0"/>
              <a:t>line</a:t>
            </a:r>
            <a:r>
              <a:rPr lang="sv-SE" dirty="0" smtClean="0"/>
              <a:t> and </a:t>
            </a:r>
            <a:r>
              <a:rPr lang="sv-SE" dirty="0" err="1" smtClean="0"/>
              <a:t>margins</a:t>
            </a:r>
            <a:endParaRPr lang="sv-SE" dirty="0" smtClean="0"/>
          </a:p>
          <a:p>
            <a:endParaRPr lang="sv-SE" dirty="0"/>
          </a:p>
        </p:txBody>
      </p:sp>
      <p:sp>
        <p:nvSpPr>
          <p:cNvPr id="3" name="Platshållare för bildnummer 2"/>
          <p:cNvSpPr>
            <a:spLocks noGrp="1"/>
          </p:cNvSpPr>
          <p:nvPr>
            <p:ph type="sldNum" sz="quarter" idx="16"/>
          </p:nvPr>
        </p:nvSpPr>
        <p:spPr/>
        <p:txBody>
          <a:bodyPr/>
          <a:lstStyle/>
          <a:p>
            <a:pPr>
              <a:defRPr/>
            </a:pPr>
            <a:fld id="{EEBED197-2FEF-4D25-BC9D-8E0E135E52C3}" type="slidenum">
              <a:rPr lang="sv-SE" smtClean="0"/>
              <a:pPr>
                <a:defRPr/>
              </a:pPr>
              <a:t>13</a:t>
            </a:fld>
            <a:endParaRPr lang="sv-SE"/>
          </a:p>
        </p:txBody>
      </p:sp>
      <p:grpSp>
        <p:nvGrpSpPr>
          <p:cNvPr id="28" name="Grupp 27"/>
          <p:cNvGrpSpPr/>
          <p:nvPr/>
        </p:nvGrpSpPr>
        <p:grpSpPr>
          <a:xfrm>
            <a:off x="6228184" y="2595014"/>
            <a:ext cx="2370669" cy="1879558"/>
            <a:chOff x="6404302" y="1457941"/>
            <a:chExt cx="2370669" cy="1879558"/>
          </a:xfrm>
        </p:grpSpPr>
        <p:graphicFrame>
          <p:nvGraphicFramePr>
            <p:cNvPr id="29" name="Diagram 28"/>
            <p:cNvGraphicFramePr>
              <a:graphicFrameLocks/>
            </p:cNvGraphicFramePr>
            <p:nvPr>
              <p:extLst>
                <p:ext uri="{D42A27DB-BD31-4B8C-83A1-F6EECF244321}">
                  <p14:modId xmlns:p14="http://schemas.microsoft.com/office/powerpoint/2010/main" val="778149041"/>
                </p:ext>
              </p:extLst>
            </p:nvPr>
          </p:nvGraphicFramePr>
          <p:xfrm>
            <a:off x="6424171" y="2423099"/>
            <a:ext cx="2350800" cy="914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Diagram 29"/>
            <p:cNvGraphicFramePr>
              <a:graphicFrameLocks/>
            </p:cNvGraphicFramePr>
            <p:nvPr>
              <p:extLst>
                <p:ext uri="{D42A27DB-BD31-4B8C-83A1-F6EECF244321}">
                  <p14:modId xmlns:p14="http://schemas.microsoft.com/office/powerpoint/2010/main" val="23129355"/>
                </p:ext>
              </p:extLst>
            </p:nvPr>
          </p:nvGraphicFramePr>
          <p:xfrm>
            <a:off x="6404302" y="1457941"/>
            <a:ext cx="2350800" cy="91440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31" name="Grupp 30"/>
          <p:cNvGrpSpPr/>
          <p:nvPr/>
        </p:nvGrpSpPr>
        <p:grpSpPr>
          <a:xfrm>
            <a:off x="6484787" y="2061821"/>
            <a:ext cx="3013559" cy="2037196"/>
            <a:chOff x="5830787" y="-236380"/>
            <a:chExt cx="3013559" cy="2037194"/>
          </a:xfrm>
        </p:grpSpPr>
        <p:sp>
          <p:nvSpPr>
            <p:cNvPr id="32" name="textruta 31"/>
            <p:cNvSpPr txBox="1"/>
            <p:nvPr/>
          </p:nvSpPr>
          <p:spPr>
            <a:xfrm>
              <a:off x="7330034" y="1554593"/>
              <a:ext cx="1514312" cy="246221"/>
            </a:xfrm>
            <a:prstGeom prst="rect">
              <a:avLst/>
            </a:prstGeom>
            <a:noFill/>
          </p:spPr>
          <p:txBody>
            <a:bodyPr wrap="square" rtlCol="0">
              <a:spAutoFit/>
            </a:bodyPr>
            <a:lstStyle/>
            <a:p>
              <a:r>
                <a:rPr lang="sv-SE" sz="1000" b="1" dirty="0">
                  <a:solidFill>
                    <a:prstClr val="black"/>
                  </a:solidFill>
                </a:rPr>
                <a:t>2020 Target</a:t>
              </a:r>
            </a:p>
          </p:txBody>
        </p:sp>
        <p:sp>
          <p:nvSpPr>
            <p:cNvPr id="33" name="textruta 32"/>
            <p:cNvSpPr txBox="1"/>
            <p:nvPr/>
          </p:nvSpPr>
          <p:spPr>
            <a:xfrm>
              <a:off x="5830787" y="-236380"/>
              <a:ext cx="2303115" cy="415755"/>
            </a:xfrm>
            <a:prstGeom prst="rect">
              <a:avLst/>
            </a:prstGeom>
            <a:noFill/>
          </p:spPr>
          <p:txBody>
            <a:bodyPr wrap="square" rtlCol="0">
              <a:spAutoFit/>
            </a:bodyPr>
            <a:lstStyle/>
            <a:p>
              <a:pPr algn="ctr"/>
              <a:r>
                <a:rPr lang="en-GB" sz="1051" b="1" dirty="0">
                  <a:solidFill>
                    <a:prstClr val="black"/>
                  </a:solidFill>
                </a:rPr>
                <a:t>Proportion of sales accounted for by new products</a:t>
              </a:r>
            </a:p>
          </p:txBody>
        </p:sp>
        <p:sp>
          <p:nvSpPr>
            <p:cNvPr id="34" name="textruta 33"/>
            <p:cNvSpPr txBox="1"/>
            <p:nvPr/>
          </p:nvSpPr>
          <p:spPr>
            <a:xfrm>
              <a:off x="6580014" y="1211212"/>
              <a:ext cx="792088" cy="246221"/>
            </a:xfrm>
            <a:prstGeom prst="rect">
              <a:avLst/>
            </a:prstGeom>
            <a:noFill/>
          </p:spPr>
          <p:txBody>
            <a:bodyPr wrap="square" rtlCol="0">
              <a:spAutoFit/>
            </a:bodyPr>
            <a:lstStyle/>
            <a:p>
              <a:r>
                <a:rPr lang="sv-SE" sz="1000" dirty="0">
                  <a:solidFill>
                    <a:prstClr val="black"/>
                  </a:solidFill>
                </a:rPr>
                <a:t>20%</a:t>
              </a:r>
            </a:p>
          </p:txBody>
        </p:sp>
      </p:grpSp>
      <p:sp>
        <p:nvSpPr>
          <p:cNvPr id="35" name="textruta 34"/>
          <p:cNvSpPr txBox="1"/>
          <p:nvPr/>
        </p:nvSpPr>
        <p:spPr>
          <a:xfrm>
            <a:off x="8093996" y="2847458"/>
            <a:ext cx="1080119" cy="246221"/>
          </a:xfrm>
          <a:prstGeom prst="rect">
            <a:avLst/>
          </a:prstGeom>
          <a:noFill/>
        </p:spPr>
        <p:txBody>
          <a:bodyPr wrap="square" rtlCol="0">
            <a:spAutoFit/>
          </a:bodyPr>
          <a:lstStyle/>
          <a:p>
            <a:r>
              <a:rPr lang="sv-SE" sz="1000" b="1" dirty="0" smtClean="0">
                <a:solidFill>
                  <a:prstClr val="black"/>
                </a:solidFill>
              </a:rPr>
              <a:t>2016</a:t>
            </a:r>
            <a:endParaRPr lang="sv-SE" sz="1000" b="1" dirty="0">
              <a:solidFill>
                <a:prstClr val="black"/>
              </a:solidFill>
            </a:endParaRPr>
          </a:p>
        </p:txBody>
      </p:sp>
      <p:sp>
        <p:nvSpPr>
          <p:cNvPr id="36" name="textruta 35"/>
          <p:cNvSpPr txBox="1"/>
          <p:nvPr/>
        </p:nvSpPr>
        <p:spPr>
          <a:xfrm>
            <a:off x="7191946" y="2552625"/>
            <a:ext cx="792088" cy="246221"/>
          </a:xfrm>
          <a:prstGeom prst="rect">
            <a:avLst/>
          </a:prstGeom>
          <a:noFill/>
        </p:spPr>
        <p:txBody>
          <a:bodyPr wrap="square" rtlCol="0">
            <a:spAutoFit/>
          </a:bodyPr>
          <a:lstStyle/>
          <a:p>
            <a:r>
              <a:rPr lang="sv-SE" sz="1000" dirty="0" smtClean="0">
                <a:solidFill>
                  <a:prstClr val="black"/>
                </a:solidFill>
              </a:rPr>
              <a:t>13%</a:t>
            </a:r>
            <a:endParaRPr lang="sv-SE" sz="1000" dirty="0">
              <a:solidFill>
                <a:prstClr val="black"/>
              </a:solidFill>
            </a:endParaRPr>
          </a:p>
        </p:txBody>
      </p:sp>
      <p:pic>
        <p:nvPicPr>
          <p:cNvPr id="37" name="Bildobjekt 36"/>
          <p:cNvPicPr>
            <a:picLocks noChangeAspect="1"/>
          </p:cNvPicPr>
          <p:nvPr/>
        </p:nvPicPr>
        <p:blipFill>
          <a:blip r:embed="rId4"/>
          <a:stretch>
            <a:fillRect/>
          </a:stretch>
        </p:blipFill>
        <p:spPr>
          <a:xfrm>
            <a:off x="6540351" y="4787857"/>
            <a:ext cx="1067445" cy="1221229"/>
          </a:xfrm>
          <a:prstGeom prst="rect">
            <a:avLst/>
          </a:prstGeom>
        </p:spPr>
      </p:pic>
      <p:sp>
        <p:nvSpPr>
          <p:cNvPr id="38" name="textruta 37"/>
          <p:cNvSpPr txBox="1"/>
          <p:nvPr/>
        </p:nvSpPr>
        <p:spPr>
          <a:xfrm>
            <a:off x="6445518" y="5957528"/>
            <a:ext cx="1798890" cy="276999"/>
          </a:xfrm>
          <a:prstGeom prst="rect">
            <a:avLst/>
          </a:prstGeom>
          <a:noFill/>
        </p:spPr>
        <p:txBody>
          <a:bodyPr wrap="none" rtlCol="0">
            <a:spAutoFit/>
          </a:bodyPr>
          <a:lstStyle/>
          <a:p>
            <a:r>
              <a:rPr lang="sv-SE" sz="1200" i="1" dirty="0" smtClean="0"/>
              <a:t>2016: </a:t>
            </a:r>
            <a:r>
              <a:rPr lang="sv-SE" sz="1200" i="1" dirty="0" err="1" smtClean="0"/>
              <a:t>QuickFill</a:t>
            </a:r>
            <a:r>
              <a:rPr lang="sv-SE" sz="1200" dirty="0" smtClean="0"/>
              <a:t>®</a:t>
            </a:r>
            <a:r>
              <a:rPr lang="sv-SE" sz="1200" i="1" dirty="0" smtClean="0"/>
              <a:t> Clean</a:t>
            </a:r>
            <a:endParaRPr lang="sv-SE" sz="1200" i="1" dirty="0"/>
          </a:p>
        </p:txBody>
      </p:sp>
      <p:sp>
        <p:nvSpPr>
          <p:cNvPr id="39" name="textruta 38"/>
          <p:cNvSpPr txBox="1"/>
          <p:nvPr/>
        </p:nvSpPr>
        <p:spPr>
          <a:xfrm>
            <a:off x="4342843" y="5954078"/>
            <a:ext cx="1784463" cy="276999"/>
          </a:xfrm>
          <a:prstGeom prst="rect">
            <a:avLst/>
          </a:prstGeom>
          <a:noFill/>
        </p:spPr>
        <p:txBody>
          <a:bodyPr wrap="none" rtlCol="0">
            <a:spAutoFit/>
          </a:bodyPr>
          <a:lstStyle/>
          <a:p>
            <a:r>
              <a:rPr lang="sv-SE" sz="1200" i="1" dirty="0" smtClean="0"/>
              <a:t>2015: </a:t>
            </a:r>
            <a:r>
              <a:rPr lang="sv-SE" sz="1200" i="1" dirty="0" err="1" smtClean="0"/>
              <a:t>FreeFormPack</a:t>
            </a:r>
            <a:r>
              <a:rPr lang="sv-SE" sz="1200" dirty="0" smtClean="0"/>
              <a:t>®</a:t>
            </a:r>
            <a:endParaRPr lang="sv-SE" sz="1200" i="1" dirty="0"/>
          </a:p>
        </p:txBody>
      </p:sp>
      <p:sp>
        <p:nvSpPr>
          <p:cNvPr id="40" name="textruta 39"/>
          <p:cNvSpPr txBox="1"/>
          <p:nvPr/>
        </p:nvSpPr>
        <p:spPr>
          <a:xfrm>
            <a:off x="2643607" y="5960313"/>
            <a:ext cx="1114408" cy="276999"/>
          </a:xfrm>
          <a:prstGeom prst="rect">
            <a:avLst/>
          </a:prstGeom>
          <a:noFill/>
        </p:spPr>
        <p:txBody>
          <a:bodyPr wrap="none" rtlCol="0">
            <a:spAutoFit/>
          </a:bodyPr>
          <a:lstStyle/>
          <a:p>
            <a:r>
              <a:rPr lang="sv-SE" sz="1200" i="1" dirty="0" smtClean="0"/>
              <a:t>2014: D-</a:t>
            </a:r>
            <a:r>
              <a:rPr lang="sv-SE" sz="1200" i="1" dirty="0" err="1" smtClean="0"/>
              <a:t>Sack</a:t>
            </a:r>
            <a:endParaRPr lang="sv-SE" sz="1200" i="1" dirty="0"/>
          </a:p>
        </p:txBody>
      </p:sp>
      <p:sp>
        <p:nvSpPr>
          <p:cNvPr id="43" name="textruta 42"/>
          <p:cNvSpPr txBox="1"/>
          <p:nvPr/>
        </p:nvSpPr>
        <p:spPr>
          <a:xfrm>
            <a:off x="799926" y="5954077"/>
            <a:ext cx="1522276" cy="276999"/>
          </a:xfrm>
          <a:prstGeom prst="rect">
            <a:avLst/>
          </a:prstGeom>
          <a:noFill/>
        </p:spPr>
        <p:txBody>
          <a:bodyPr wrap="none" rtlCol="0">
            <a:spAutoFit/>
          </a:bodyPr>
          <a:lstStyle/>
          <a:p>
            <a:r>
              <a:rPr lang="sv-SE" sz="1200" i="1" dirty="0" smtClean="0"/>
              <a:t>2013: </a:t>
            </a:r>
            <a:r>
              <a:rPr lang="sv-SE" sz="1200" i="1" dirty="0" err="1" smtClean="0"/>
              <a:t>Axello</a:t>
            </a:r>
            <a:r>
              <a:rPr lang="sv-SE" sz="1200" i="1" dirty="0" smtClean="0"/>
              <a:t>® ZAP</a:t>
            </a:r>
            <a:r>
              <a:rPr lang="sv-SE" sz="1200" dirty="0" smtClean="0"/>
              <a:t> </a:t>
            </a:r>
            <a:endParaRPr lang="sv-SE" sz="1200" i="1" dirty="0"/>
          </a:p>
        </p:txBody>
      </p:sp>
      <p:pic>
        <p:nvPicPr>
          <p:cNvPr id="44" name="Bildobjekt 43"/>
          <p:cNvPicPr>
            <a:picLocks noChangeAspect="1"/>
          </p:cNvPicPr>
          <p:nvPr/>
        </p:nvPicPr>
        <p:blipFill>
          <a:blip r:embed="rId5"/>
          <a:stretch>
            <a:fillRect/>
          </a:stretch>
        </p:blipFill>
        <p:spPr>
          <a:xfrm>
            <a:off x="868907" y="4928606"/>
            <a:ext cx="1224967" cy="933425"/>
          </a:xfrm>
          <a:prstGeom prst="rect">
            <a:avLst/>
          </a:prstGeom>
        </p:spPr>
      </p:pic>
      <p:pic>
        <p:nvPicPr>
          <p:cNvPr id="45" name="Bildobjekt 44"/>
          <p:cNvPicPr>
            <a:picLocks noChangeAspect="1"/>
          </p:cNvPicPr>
          <p:nvPr/>
        </p:nvPicPr>
        <p:blipFill>
          <a:blip r:embed="rId6"/>
          <a:stretch>
            <a:fillRect/>
          </a:stretch>
        </p:blipFill>
        <p:spPr>
          <a:xfrm>
            <a:off x="2686955" y="4787857"/>
            <a:ext cx="1027713" cy="1027713"/>
          </a:xfrm>
          <a:prstGeom prst="rect">
            <a:avLst/>
          </a:prstGeom>
        </p:spPr>
      </p:pic>
      <p:pic>
        <p:nvPicPr>
          <p:cNvPr id="46" name="Bildobjekt 45"/>
          <p:cNvPicPr>
            <a:picLocks noChangeAspect="1"/>
          </p:cNvPicPr>
          <p:nvPr/>
        </p:nvPicPr>
        <p:blipFill>
          <a:blip r:embed="rId7"/>
          <a:stretch>
            <a:fillRect/>
          </a:stretch>
        </p:blipFill>
        <p:spPr>
          <a:xfrm>
            <a:off x="4543242" y="4939706"/>
            <a:ext cx="1088366" cy="875105"/>
          </a:xfrm>
          <a:prstGeom prst="rect">
            <a:avLst/>
          </a:prstGeom>
        </p:spPr>
      </p:pic>
      <p:sp>
        <p:nvSpPr>
          <p:cNvPr id="25" name="Rektangel 24"/>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4. Clear innovation focus </a:t>
            </a:r>
            <a:br>
              <a:rPr lang="en-GB" sz="1000" b="1" dirty="0" smtClean="0">
                <a:solidFill>
                  <a:schemeClr val="tx2"/>
                </a:solidFill>
              </a:rPr>
            </a:br>
            <a:r>
              <a:rPr lang="en-GB" sz="1000" b="1" dirty="0" smtClean="0">
                <a:solidFill>
                  <a:schemeClr val="tx2"/>
                </a:solidFill>
              </a:rPr>
              <a:t>for a sustainable future</a:t>
            </a:r>
          </a:p>
        </p:txBody>
      </p:sp>
    </p:spTree>
    <p:extLst>
      <p:ext uri="{BB962C8B-B14F-4D97-AF65-F5344CB8AC3E}">
        <p14:creationId xmlns:p14="http://schemas.microsoft.com/office/powerpoint/2010/main" val="2005457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379" y="1833793"/>
            <a:ext cx="3938630" cy="1384003"/>
          </a:xfrm>
          <a:prstGeom prst="rect">
            <a:avLst/>
          </a:prstGeom>
        </p:spPr>
      </p:pic>
      <p:sp>
        <p:nvSpPr>
          <p:cNvPr id="3" name="Platshållare för text 2"/>
          <p:cNvSpPr>
            <a:spLocks noGrp="1"/>
          </p:cNvSpPr>
          <p:nvPr>
            <p:ph type="body" sz="quarter" idx="13"/>
          </p:nvPr>
        </p:nvSpPr>
        <p:spPr>
          <a:xfrm>
            <a:off x="4467195" y="4854769"/>
            <a:ext cx="2790679" cy="248242"/>
          </a:xfrm>
        </p:spPr>
        <p:txBody>
          <a:bodyPr/>
          <a:lstStyle/>
          <a:p>
            <a:r>
              <a:rPr lang="sv-SE" sz="1000" b="1" cap="none" dirty="0" smtClean="0">
                <a:solidFill>
                  <a:prstClr val="black"/>
                </a:solidFill>
              </a:rPr>
              <a:t>Towards </a:t>
            </a:r>
            <a:r>
              <a:rPr lang="sv-SE" sz="1000" b="1" cap="none" dirty="0">
                <a:solidFill>
                  <a:prstClr val="black"/>
                </a:solidFill>
              </a:rPr>
              <a:t>fossil-</a:t>
            </a:r>
            <a:r>
              <a:rPr lang="sv-SE" sz="1000" b="1" cap="none" dirty="0" err="1">
                <a:solidFill>
                  <a:prstClr val="black"/>
                </a:solidFill>
              </a:rPr>
              <a:t>free</a:t>
            </a:r>
            <a:r>
              <a:rPr lang="sv-SE" sz="1000" b="1" cap="none" dirty="0">
                <a:solidFill>
                  <a:prstClr val="black"/>
                </a:solidFill>
              </a:rPr>
              <a:t> </a:t>
            </a:r>
            <a:r>
              <a:rPr lang="sv-SE" sz="1000" b="1" cap="none" dirty="0" err="1">
                <a:solidFill>
                  <a:prstClr val="black"/>
                </a:solidFill>
              </a:rPr>
              <a:t>production</a:t>
            </a:r>
            <a:endParaRPr lang="sv-SE" sz="1000" b="1" cap="none" dirty="0">
              <a:solidFill>
                <a:prstClr val="black"/>
              </a:solidFill>
            </a:endParaRPr>
          </a:p>
          <a:p>
            <a:endParaRPr lang="sv-SE" dirty="0"/>
          </a:p>
        </p:txBody>
      </p:sp>
      <p:sp>
        <p:nvSpPr>
          <p:cNvPr id="5" name="Platshållare för bildnummer 4"/>
          <p:cNvSpPr>
            <a:spLocks noGrp="1"/>
          </p:cNvSpPr>
          <p:nvPr>
            <p:ph type="sldNum" sz="quarter" idx="16"/>
          </p:nvPr>
        </p:nvSpPr>
        <p:spPr/>
        <p:txBody>
          <a:bodyPr/>
          <a:lstStyle/>
          <a:p>
            <a:fld id="{9E4FE655-A398-48B5-8790-4515CCC5A856}" type="slidenum">
              <a:rPr lang="sv-SE" smtClean="0"/>
              <a:t>14</a:t>
            </a:fld>
            <a:endParaRPr lang="sv-SE" dirty="0"/>
          </a:p>
        </p:txBody>
      </p:sp>
      <p:sp>
        <p:nvSpPr>
          <p:cNvPr id="11" name="textruta 10"/>
          <p:cNvSpPr txBox="1"/>
          <p:nvPr/>
        </p:nvSpPr>
        <p:spPr>
          <a:xfrm>
            <a:off x="4379053" y="1657508"/>
            <a:ext cx="3157208" cy="246221"/>
          </a:xfrm>
          <a:prstGeom prst="rect">
            <a:avLst/>
          </a:prstGeom>
          <a:noFill/>
        </p:spPr>
        <p:txBody>
          <a:bodyPr wrap="square" rtlCol="0">
            <a:spAutoFit/>
          </a:bodyPr>
          <a:lstStyle/>
          <a:p>
            <a:r>
              <a:rPr lang="en-GB" sz="1000" b="1" dirty="0" smtClean="0">
                <a:solidFill>
                  <a:prstClr val="black"/>
                </a:solidFill>
              </a:rPr>
              <a:t>Paper bag* - Best choice for the climate</a:t>
            </a:r>
            <a:endParaRPr lang="en-GB" sz="1000" b="1" baseline="30000" dirty="0">
              <a:solidFill>
                <a:prstClr val="black"/>
              </a:solidFill>
            </a:endParaRPr>
          </a:p>
        </p:txBody>
      </p:sp>
      <p:sp>
        <p:nvSpPr>
          <p:cNvPr id="27" name="Rubrik 1"/>
          <p:cNvSpPr>
            <a:spLocks noGrp="1"/>
          </p:cNvSpPr>
          <p:nvPr>
            <p:ph type="title"/>
          </p:nvPr>
        </p:nvSpPr>
        <p:spPr>
          <a:xfrm>
            <a:off x="539751" y="1111998"/>
            <a:ext cx="8269288" cy="358775"/>
          </a:xfrm>
        </p:spPr>
        <p:txBody>
          <a:bodyPr/>
          <a:lstStyle/>
          <a:p>
            <a:r>
              <a:rPr lang="en-US" dirty="0"/>
              <a:t>We PROVIDE Sustainable Solutions</a:t>
            </a:r>
          </a:p>
        </p:txBody>
      </p:sp>
      <p:sp>
        <p:nvSpPr>
          <p:cNvPr id="4" name="textruta 3"/>
          <p:cNvSpPr txBox="1"/>
          <p:nvPr/>
        </p:nvSpPr>
        <p:spPr>
          <a:xfrm>
            <a:off x="408821" y="6425634"/>
            <a:ext cx="4032448" cy="215444"/>
          </a:xfrm>
          <a:prstGeom prst="rect">
            <a:avLst/>
          </a:prstGeom>
          <a:noFill/>
        </p:spPr>
        <p:txBody>
          <a:bodyPr wrap="square" rtlCol="0">
            <a:spAutoFit/>
          </a:bodyPr>
          <a:lstStyle/>
          <a:p>
            <a:r>
              <a:rPr lang="sv-SE" sz="800" dirty="0" smtClean="0"/>
              <a:t>*BillerudKorsnäs paper bag from </a:t>
            </a:r>
            <a:r>
              <a:rPr lang="sv-SE" sz="800" dirty="0" err="1" smtClean="0"/>
              <a:t>primary</a:t>
            </a:r>
            <a:r>
              <a:rPr lang="sv-SE" sz="800" dirty="0" smtClean="0"/>
              <a:t> </a:t>
            </a:r>
            <a:r>
              <a:rPr lang="sv-SE" sz="800" dirty="0" err="1" smtClean="0"/>
              <a:t>fibre</a:t>
            </a:r>
            <a:r>
              <a:rPr lang="sv-SE" sz="800" dirty="0" smtClean="0"/>
              <a:t>, </a:t>
            </a:r>
            <a:r>
              <a:rPr lang="sv-SE" sz="800" dirty="0" err="1" smtClean="0"/>
              <a:t>produced</a:t>
            </a:r>
            <a:r>
              <a:rPr lang="sv-SE" sz="800" dirty="0" smtClean="0"/>
              <a:t> in Sweden</a:t>
            </a:r>
            <a:endParaRPr lang="sv-SE" sz="800" dirty="0"/>
          </a:p>
        </p:txBody>
      </p:sp>
      <p:sp>
        <p:nvSpPr>
          <p:cNvPr id="29" name="Platshållare för innehåll 8"/>
          <p:cNvSpPr txBox="1">
            <a:spLocks/>
          </p:cNvSpPr>
          <p:nvPr/>
        </p:nvSpPr>
        <p:spPr>
          <a:xfrm>
            <a:off x="6374078" y="5545988"/>
            <a:ext cx="1767591" cy="230303"/>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sz="1000" dirty="0" err="1" smtClean="0"/>
              <a:t>Biofuels</a:t>
            </a:r>
            <a:r>
              <a:rPr lang="sv-SE" sz="1000" dirty="0" smtClean="0"/>
              <a:t> </a:t>
            </a:r>
            <a:r>
              <a:rPr lang="sv-SE" sz="1000" dirty="0" err="1" smtClean="0"/>
              <a:t>used</a:t>
            </a:r>
            <a:r>
              <a:rPr lang="sv-SE" sz="1000" dirty="0" smtClean="0"/>
              <a:t> in 2016</a:t>
            </a:r>
          </a:p>
        </p:txBody>
      </p:sp>
      <p:grpSp>
        <p:nvGrpSpPr>
          <p:cNvPr id="30" name="Grupp 29"/>
          <p:cNvGrpSpPr/>
          <p:nvPr/>
        </p:nvGrpSpPr>
        <p:grpSpPr>
          <a:xfrm>
            <a:off x="5253442" y="5222881"/>
            <a:ext cx="1120636" cy="775739"/>
            <a:chOff x="107504" y="2276944"/>
            <a:chExt cx="1872208" cy="1296000"/>
          </a:xfrm>
        </p:grpSpPr>
        <p:sp>
          <p:nvSpPr>
            <p:cNvPr id="31" name="Ellips 30"/>
            <p:cNvSpPr>
              <a:spLocks/>
            </p:cNvSpPr>
            <p:nvPr/>
          </p:nvSpPr>
          <p:spPr bwMode="auto">
            <a:xfrm>
              <a:off x="395608" y="2276944"/>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32" name="Rektangel 31"/>
            <p:cNvSpPr/>
            <p:nvPr/>
          </p:nvSpPr>
          <p:spPr>
            <a:xfrm>
              <a:off x="107504" y="2628413"/>
              <a:ext cx="1872208" cy="514192"/>
            </a:xfrm>
            <a:prstGeom prst="rect">
              <a:avLst/>
            </a:prstGeom>
          </p:spPr>
          <p:txBody>
            <a:bodyPr wrap="square">
              <a:spAutoFit/>
            </a:bodyPr>
            <a:lstStyle/>
            <a:p>
              <a:pPr lvl="0" algn="ctr"/>
              <a:r>
                <a:rPr lang="en-GB" sz="1400" b="1" dirty="0" smtClean="0">
                  <a:solidFill>
                    <a:prstClr val="white"/>
                  </a:solidFill>
                </a:rPr>
                <a:t>97.5% </a:t>
              </a:r>
              <a:endParaRPr lang="en-GB" sz="1400" b="1" dirty="0">
                <a:solidFill>
                  <a:prstClr val="white"/>
                </a:solidFill>
              </a:endParaRPr>
            </a:p>
          </p:txBody>
        </p:sp>
      </p:grpSp>
      <p:pic>
        <p:nvPicPr>
          <p:cNvPr id="33" name="Bildobjekt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9271" y="3692599"/>
            <a:ext cx="437207" cy="746710"/>
          </a:xfrm>
          <a:prstGeom prst="rect">
            <a:avLst/>
          </a:prstGeom>
        </p:spPr>
      </p:pic>
      <p:grpSp>
        <p:nvGrpSpPr>
          <p:cNvPr id="34" name="Grupp 33"/>
          <p:cNvGrpSpPr/>
          <p:nvPr/>
        </p:nvGrpSpPr>
        <p:grpSpPr>
          <a:xfrm>
            <a:off x="6962922" y="3684862"/>
            <a:ext cx="1090509" cy="869007"/>
            <a:chOff x="6003181" y="2474477"/>
            <a:chExt cx="1852725" cy="1476403"/>
          </a:xfrm>
        </p:grpSpPr>
        <p:sp>
          <p:nvSpPr>
            <p:cNvPr id="35" name="Rektangel med rundade hörn 34"/>
            <p:cNvSpPr/>
            <p:nvPr/>
          </p:nvSpPr>
          <p:spPr>
            <a:xfrm>
              <a:off x="6003181" y="2474477"/>
              <a:ext cx="1437633" cy="1437633"/>
            </a:xfrm>
            <a:prstGeom prst="roundRect">
              <a:avLst/>
            </a:prstGeom>
            <a:solidFill>
              <a:sysClr val="window" lastClr="FFFFFF"/>
            </a:solidFill>
            <a:ln w="3175" cap="flat" cmpd="sng" algn="ctr">
              <a:solidFill>
                <a:sysClr val="window" lastClr="FFFFFF">
                  <a:lumMod val="95000"/>
                </a:sys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defTabSz="914377" fontAlgn="base">
                <a:spcBef>
                  <a:spcPct val="0"/>
                </a:spcBef>
                <a:spcAft>
                  <a:spcPct val="0"/>
                </a:spcAft>
                <a:defRPr/>
              </a:pPr>
              <a:endParaRPr lang="en-GB" sz="2800" kern="0" dirty="0">
                <a:solidFill>
                  <a:prstClr val="white"/>
                </a:solidFill>
              </a:endParaRPr>
            </a:p>
          </p:txBody>
        </p:sp>
        <p:sp>
          <p:nvSpPr>
            <p:cNvPr id="36" name="textruta 35"/>
            <p:cNvSpPr txBox="1"/>
            <p:nvPr/>
          </p:nvSpPr>
          <p:spPr>
            <a:xfrm>
              <a:off x="6046024" y="3663286"/>
              <a:ext cx="1809882" cy="287594"/>
            </a:xfrm>
            <a:prstGeom prst="rect">
              <a:avLst/>
            </a:prstGeom>
            <a:noFill/>
          </p:spPr>
          <p:txBody>
            <a:bodyPr wrap="square" rtlCol="0">
              <a:spAutoFit/>
            </a:bodyPr>
            <a:lstStyle/>
            <a:p>
              <a:pPr fontAlgn="base">
                <a:spcBef>
                  <a:spcPct val="0"/>
                </a:spcBef>
                <a:spcAft>
                  <a:spcPct val="0"/>
                </a:spcAft>
              </a:pPr>
              <a:r>
                <a:rPr lang="en-GB" sz="500" b="1" dirty="0">
                  <a:solidFill>
                    <a:prstClr val="black"/>
                  </a:solidFill>
                  <a:cs typeface="Arial" charset="0"/>
                </a:rPr>
                <a:t>ADVANCED LEVEL</a:t>
              </a:r>
            </a:p>
          </p:txBody>
        </p:sp>
        <p:pic>
          <p:nvPicPr>
            <p:cNvPr id="37" name="Bildobjekt 36"/>
            <p:cNvPicPr>
              <a:picLocks noChangeAspect="1"/>
            </p:cNvPicPr>
            <p:nvPr/>
          </p:nvPicPr>
          <p:blipFill>
            <a:blip r:embed="rId6"/>
            <a:stretch>
              <a:fillRect/>
            </a:stretch>
          </p:blipFill>
          <p:spPr>
            <a:xfrm>
              <a:off x="6147518" y="2535687"/>
              <a:ext cx="1183229" cy="1224313"/>
            </a:xfrm>
            <a:prstGeom prst="rect">
              <a:avLst/>
            </a:prstGeom>
          </p:spPr>
        </p:pic>
      </p:grpSp>
      <p:pic>
        <p:nvPicPr>
          <p:cNvPr id="3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5878" y="3685872"/>
            <a:ext cx="789696" cy="79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descr="H:\COMMUNICATION&amp;SUSTAINABILITY\Extern rapportering\Dow Jones\2016\DJSI_Member_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17575" y="3793458"/>
            <a:ext cx="1663175" cy="563152"/>
          </a:xfrm>
          <a:prstGeom prst="rect">
            <a:avLst/>
          </a:prstGeom>
          <a:noFill/>
          <a:extLst>
            <a:ext uri="{909E8E84-426E-40DD-AFC4-6F175D3DCCD1}">
              <a14:hiddenFill xmlns:a14="http://schemas.microsoft.com/office/drawing/2010/main">
                <a:solidFill>
                  <a:srgbClr val="FFFFFF"/>
                </a:solidFill>
              </a14:hiddenFill>
            </a:ext>
          </a:extLst>
        </p:spPr>
      </p:pic>
      <p:sp>
        <p:nvSpPr>
          <p:cNvPr id="40" name="Rektangel 39"/>
          <p:cNvSpPr/>
          <p:nvPr/>
        </p:nvSpPr>
        <p:spPr>
          <a:xfrm>
            <a:off x="4381575" y="3365002"/>
            <a:ext cx="3603071" cy="246221"/>
          </a:xfrm>
          <a:prstGeom prst="rect">
            <a:avLst/>
          </a:prstGeom>
        </p:spPr>
        <p:txBody>
          <a:bodyPr wrap="square">
            <a:spAutoFit/>
          </a:bodyPr>
          <a:lstStyle/>
          <a:p>
            <a:r>
              <a:rPr lang="en-GB" sz="1000" b="1" dirty="0" smtClean="0">
                <a:solidFill>
                  <a:prstClr val="black"/>
                </a:solidFill>
              </a:rPr>
              <a:t>Walk the talk</a:t>
            </a:r>
            <a:endParaRPr lang="en-GB" sz="1000" b="1" dirty="0">
              <a:solidFill>
                <a:prstClr val="black"/>
              </a:solidFill>
            </a:endParaRPr>
          </a:p>
        </p:txBody>
      </p:sp>
      <p:cxnSp>
        <p:nvCxnSpPr>
          <p:cNvPr id="25" name="Rak 24"/>
          <p:cNvCxnSpPr/>
          <p:nvPr/>
        </p:nvCxnSpPr>
        <p:spPr>
          <a:xfrm>
            <a:off x="4379053" y="1651221"/>
            <a:ext cx="0" cy="4564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Rak 25"/>
          <p:cNvCxnSpPr/>
          <p:nvPr/>
        </p:nvCxnSpPr>
        <p:spPr>
          <a:xfrm flipV="1">
            <a:off x="4379053" y="3311848"/>
            <a:ext cx="4238076" cy="15076"/>
          </a:xfrm>
          <a:prstGeom prst="line">
            <a:avLst/>
          </a:prstGeom>
        </p:spPr>
        <p:style>
          <a:lnRef idx="1">
            <a:schemeClr val="accent1"/>
          </a:lnRef>
          <a:fillRef idx="0">
            <a:schemeClr val="accent1"/>
          </a:fillRef>
          <a:effectRef idx="0">
            <a:schemeClr val="accent1"/>
          </a:effectRef>
          <a:fontRef idx="minor">
            <a:schemeClr val="tx1"/>
          </a:fontRef>
        </p:style>
      </p:cxnSp>
      <p:sp>
        <p:nvSpPr>
          <p:cNvPr id="64" name="Rektangel 63"/>
          <p:cNvSpPr/>
          <p:nvPr/>
        </p:nvSpPr>
        <p:spPr>
          <a:xfrm>
            <a:off x="575563" y="2775629"/>
            <a:ext cx="1723238" cy="647742"/>
          </a:xfrm>
          <a:prstGeom prst="rect">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prstTxWarp prst="textNoShape">
              <a:avLst/>
            </a:prstTxWarp>
            <a:normAutofit/>
          </a:bodyPr>
          <a:lstStyle/>
          <a:p>
            <a:pPr algn="ctr"/>
            <a:endParaRPr lang="sv-SE" sz="1200" dirty="0">
              <a:solidFill>
                <a:schemeClr val="bg1"/>
              </a:solidFill>
              <a:latin typeface="Arial Black" pitchFamily="34" charset="0"/>
            </a:endParaRPr>
          </a:p>
        </p:txBody>
      </p:sp>
      <p:sp>
        <p:nvSpPr>
          <p:cNvPr id="65" name="Rektangel 64"/>
          <p:cNvSpPr/>
          <p:nvPr/>
        </p:nvSpPr>
        <p:spPr>
          <a:xfrm>
            <a:off x="2365093" y="2775629"/>
            <a:ext cx="1723238" cy="647742"/>
          </a:xfrm>
          <a:prstGeom prst="rect">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prstTxWarp prst="textNoShape">
              <a:avLst/>
            </a:prstTxWarp>
            <a:normAutofit/>
          </a:bodyPr>
          <a:lstStyle/>
          <a:p>
            <a:pPr algn="ctr"/>
            <a:endParaRPr lang="sv-SE" sz="1200" dirty="0">
              <a:solidFill>
                <a:schemeClr val="bg1"/>
              </a:solidFill>
              <a:latin typeface="Arial Black" pitchFamily="34" charset="0"/>
            </a:endParaRPr>
          </a:p>
        </p:txBody>
      </p:sp>
      <p:sp>
        <p:nvSpPr>
          <p:cNvPr id="66" name="Rektangel 65"/>
          <p:cNvSpPr/>
          <p:nvPr/>
        </p:nvSpPr>
        <p:spPr>
          <a:xfrm>
            <a:off x="558523" y="4212911"/>
            <a:ext cx="3529808" cy="649583"/>
          </a:xfrm>
          <a:prstGeom prst="rect">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prstTxWarp prst="textNoShape">
              <a:avLst/>
            </a:prstTxWarp>
            <a:normAutofit/>
          </a:bodyPr>
          <a:lstStyle/>
          <a:p>
            <a:pPr algn="ctr"/>
            <a:endParaRPr lang="sv-SE" sz="1200" dirty="0">
              <a:solidFill>
                <a:schemeClr val="bg1"/>
              </a:solidFill>
              <a:latin typeface="Arial Black" pitchFamily="34" charset="0"/>
            </a:endParaRPr>
          </a:p>
        </p:txBody>
      </p:sp>
      <p:pic>
        <p:nvPicPr>
          <p:cNvPr id="67" name="Bildobjekt 66" descr="LOGO_HIGHRES.jpg"/>
          <p:cNvPicPr>
            <a:picLocks noChangeAspect="1"/>
          </p:cNvPicPr>
          <p:nvPr/>
        </p:nvPicPr>
        <p:blipFill>
          <a:blip r:embed="rId9" cstate="print"/>
          <a:stretch>
            <a:fillRect/>
          </a:stretch>
        </p:blipFill>
        <p:spPr>
          <a:xfrm>
            <a:off x="1231805" y="3469243"/>
            <a:ext cx="2212500" cy="698113"/>
          </a:xfrm>
          <a:prstGeom prst="rect">
            <a:avLst/>
          </a:prstGeom>
        </p:spPr>
      </p:pic>
      <p:sp>
        <p:nvSpPr>
          <p:cNvPr id="68" name="Likbent triangel 45"/>
          <p:cNvSpPr/>
          <p:nvPr/>
        </p:nvSpPr>
        <p:spPr>
          <a:xfrm>
            <a:off x="558523" y="2136698"/>
            <a:ext cx="3529809" cy="563789"/>
          </a:xfrm>
          <a:prstGeom prst="triangle">
            <a:avLst/>
          </a:prstGeom>
          <a:solidFill>
            <a:schemeClr val="accent2"/>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prstTxWarp prst="textNoShape">
              <a:avLst/>
            </a:prstTxWarp>
            <a:noAutofit/>
          </a:bodyPr>
          <a:lstStyle/>
          <a:p>
            <a:pPr algn="ctr"/>
            <a:endParaRPr lang="sv-SE" sz="1200" dirty="0">
              <a:solidFill>
                <a:schemeClr val="bg1"/>
              </a:solidFill>
              <a:latin typeface="Arial Black" pitchFamily="34" charset="0"/>
            </a:endParaRPr>
          </a:p>
        </p:txBody>
      </p:sp>
      <p:sp>
        <p:nvSpPr>
          <p:cNvPr id="69" name="Rektangel 68"/>
          <p:cNvSpPr/>
          <p:nvPr/>
        </p:nvSpPr>
        <p:spPr>
          <a:xfrm>
            <a:off x="37427" y="2276872"/>
            <a:ext cx="4572000" cy="400077"/>
          </a:xfrm>
          <a:prstGeom prst="rect">
            <a:avLst/>
          </a:prstGeom>
        </p:spPr>
        <p:txBody>
          <a:bodyPr lIns="91410" tIns="45704" rIns="91410" bIns="45704">
            <a:spAutoFit/>
          </a:bodyPr>
          <a:lstStyle/>
          <a:p>
            <a:pPr algn="ctr"/>
            <a:r>
              <a:rPr lang="sv-SE" sz="1000" dirty="0">
                <a:solidFill>
                  <a:schemeClr val="bg1"/>
                </a:solidFill>
                <a:latin typeface="Arial Black" pitchFamily="34" charset="0"/>
              </a:rPr>
              <a:t>MAXIMIZING</a:t>
            </a:r>
            <a:br>
              <a:rPr lang="sv-SE" sz="1000" dirty="0">
                <a:solidFill>
                  <a:schemeClr val="bg1"/>
                </a:solidFill>
                <a:latin typeface="Arial Black" pitchFamily="34" charset="0"/>
              </a:rPr>
            </a:br>
            <a:r>
              <a:rPr lang="sv-SE" sz="1000" dirty="0">
                <a:solidFill>
                  <a:schemeClr val="bg1"/>
                </a:solidFill>
                <a:latin typeface="Arial Black" pitchFamily="34" charset="0"/>
              </a:rPr>
              <a:t>POSITIVE IMPACT</a:t>
            </a:r>
            <a:endParaRPr lang="sv-SE" sz="1000" dirty="0"/>
          </a:p>
        </p:txBody>
      </p:sp>
      <p:sp>
        <p:nvSpPr>
          <p:cNvPr id="70" name="Rektangel 69"/>
          <p:cNvSpPr/>
          <p:nvPr/>
        </p:nvSpPr>
        <p:spPr>
          <a:xfrm>
            <a:off x="169774" y="2899462"/>
            <a:ext cx="2534816" cy="400077"/>
          </a:xfrm>
          <a:prstGeom prst="rect">
            <a:avLst/>
          </a:prstGeom>
        </p:spPr>
        <p:txBody>
          <a:bodyPr wrap="square" lIns="91410" tIns="45704" rIns="91410" bIns="45704" anchor="ctr">
            <a:spAutoFit/>
          </a:bodyPr>
          <a:lstStyle/>
          <a:p>
            <a:pPr algn="ctr"/>
            <a:r>
              <a:rPr lang="sv-SE" sz="1000" dirty="0">
                <a:solidFill>
                  <a:schemeClr val="bg1"/>
                </a:solidFill>
                <a:latin typeface="Arial Black" pitchFamily="34" charset="0"/>
              </a:rPr>
              <a:t>INCREASED</a:t>
            </a:r>
            <a:br>
              <a:rPr lang="sv-SE" sz="1000" dirty="0">
                <a:solidFill>
                  <a:schemeClr val="bg1"/>
                </a:solidFill>
                <a:latin typeface="Arial Black" pitchFamily="34" charset="0"/>
              </a:rPr>
            </a:br>
            <a:r>
              <a:rPr lang="sv-SE" sz="1000" dirty="0">
                <a:solidFill>
                  <a:schemeClr val="bg1"/>
                </a:solidFill>
                <a:latin typeface="Arial Black" pitchFamily="34" charset="0"/>
              </a:rPr>
              <a:t>CUSTOMER VALUE</a:t>
            </a:r>
          </a:p>
        </p:txBody>
      </p:sp>
      <p:sp>
        <p:nvSpPr>
          <p:cNvPr id="71" name="Rektangel 70"/>
          <p:cNvSpPr/>
          <p:nvPr/>
        </p:nvSpPr>
        <p:spPr>
          <a:xfrm>
            <a:off x="1952230" y="2831068"/>
            <a:ext cx="2548963" cy="553966"/>
          </a:xfrm>
          <a:prstGeom prst="rect">
            <a:avLst/>
          </a:prstGeom>
        </p:spPr>
        <p:txBody>
          <a:bodyPr wrap="square" lIns="91410" tIns="45704" rIns="91410" bIns="45704" anchor="ctr">
            <a:spAutoFit/>
          </a:bodyPr>
          <a:lstStyle/>
          <a:p>
            <a:pPr algn="ctr"/>
            <a:r>
              <a:rPr lang="sv-SE" sz="1000" dirty="0" smtClean="0">
                <a:solidFill>
                  <a:schemeClr val="bg1"/>
                </a:solidFill>
                <a:latin typeface="Arial Black" pitchFamily="34" charset="0"/>
              </a:rPr>
              <a:t>SUSTAINABLE </a:t>
            </a:r>
            <a:br>
              <a:rPr lang="sv-SE" sz="1000" dirty="0" smtClean="0">
                <a:solidFill>
                  <a:schemeClr val="bg1"/>
                </a:solidFill>
                <a:latin typeface="Arial Black" pitchFamily="34" charset="0"/>
              </a:rPr>
            </a:br>
            <a:r>
              <a:rPr lang="sv-SE" sz="1000" dirty="0" smtClean="0">
                <a:solidFill>
                  <a:schemeClr val="bg1"/>
                </a:solidFill>
                <a:latin typeface="Arial Black" pitchFamily="34" charset="0"/>
              </a:rPr>
              <a:t>AND BIO-BASED </a:t>
            </a:r>
            <a:br>
              <a:rPr lang="sv-SE" sz="1000" dirty="0" smtClean="0">
                <a:solidFill>
                  <a:schemeClr val="bg1"/>
                </a:solidFill>
                <a:latin typeface="Arial Black" pitchFamily="34" charset="0"/>
              </a:rPr>
            </a:br>
            <a:r>
              <a:rPr lang="sv-SE" sz="1000" dirty="0" smtClean="0">
                <a:solidFill>
                  <a:schemeClr val="bg1"/>
                </a:solidFill>
                <a:latin typeface="Arial Black" pitchFamily="34" charset="0"/>
              </a:rPr>
              <a:t>SOCIETY</a:t>
            </a:r>
            <a:endParaRPr lang="sv-SE" sz="1000" dirty="0">
              <a:solidFill>
                <a:schemeClr val="bg1"/>
              </a:solidFill>
              <a:latin typeface="Arial Black" pitchFamily="34" charset="0"/>
            </a:endParaRPr>
          </a:p>
        </p:txBody>
      </p:sp>
      <p:sp>
        <p:nvSpPr>
          <p:cNvPr id="72" name="Rektangel 71"/>
          <p:cNvSpPr/>
          <p:nvPr/>
        </p:nvSpPr>
        <p:spPr>
          <a:xfrm>
            <a:off x="-298073" y="4414720"/>
            <a:ext cx="5193748" cy="246189"/>
          </a:xfrm>
          <a:prstGeom prst="rect">
            <a:avLst/>
          </a:prstGeom>
        </p:spPr>
        <p:txBody>
          <a:bodyPr wrap="square" lIns="91410" tIns="45704" rIns="91410" bIns="45704" anchor="ctr">
            <a:spAutoFit/>
          </a:bodyPr>
          <a:lstStyle/>
          <a:p>
            <a:pPr algn="ctr"/>
            <a:r>
              <a:rPr lang="sv-SE" sz="1000" dirty="0">
                <a:solidFill>
                  <a:schemeClr val="bg1"/>
                </a:solidFill>
                <a:latin typeface="Arial Black" pitchFamily="34" charset="0"/>
              </a:rPr>
              <a:t>RESPONSIBLE VALUE CHAIN</a:t>
            </a:r>
            <a:endParaRPr lang="sv-SE" sz="1000" dirty="0"/>
          </a:p>
        </p:txBody>
      </p:sp>
      <p:sp>
        <p:nvSpPr>
          <p:cNvPr id="73" name="Likbent triangel 45"/>
          <p:cNvSpPr/>
          <p:nvPr/>
        </p:nvSpPr>
        <p:spPr>
          <a:xfrm rot="10800000">
            <a:off x="533896" y="4933551"/>
            <a:ext cx="3529809" cy="563789"/>
          </a:xfrm>
          <a:prstGeom prst="triangle">
            <a:avLst/>
          </a:prstGeom>
          <a:solidFill>
            <a:schemeClr val="accent2"/>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prstTxWarp prst="textNoShape">
              <a:avLst/>
            </a:prstTxWarp>
            <a:noAutofit/>
          </a:bodyPr>
          <a:lstStyle/>
          <a:p>
            <a:pPr algn="ctr"/>
            <a:endParaRPr lang="sv-SE" sz="1200" dirty="0">
              <a:solidFill>
                <a:schemeClr val="bg1"/>
              </a:solidFill>
              <a:latin typeface="Arial Black" pitchFamily="34" charset="0"/>
            </a:endParaRPr>
          </a:p>
        </p:txBody>
      </p:sp>
      <p:sp>
        <p:nvSpPr>
          <p:cNvPr id="74" name="Rektangel 73"/>
          <p:cNvSpPr/>
          <p:nvPr/>
        </p:nvSpPr>
        <p:spPr>
          <a:xfrm>
            <a:off x="-298073" y="4963266"/>
            <a:ext cx="5184576" cy="553966"/>
          </a:xfrm>
          <a:prstGeom prst="rect">
            <a:avLst/>
          </a:prstGeom>
        </p:spPr>
        <p:txBody>
          <a:bodyPr wrap="square" lIns="91410" tIns="45704" rIns="91410" bIns="45704">
            <a:spAutoFit/>
          </a:bodyPr>
          <a:lstStyle/>
          <a:p>
            <a:pPr algn="ctr"/>
            <a:r>
              <a:rPr lang="sv-SE" sz="1000" dirty="0">
                <a:solidFill>
                  <a:schemeClr val="bg1"/>
                </a:solidFill>
                <a:latin typeface="Arial Black" pitchFamily="34" charset="0"/>
              </a:rPr>
              <a:t>MINIMIZING NEGATIVE</a:t>
            </a:r>
            <a:br>
              <a:rPr lang="sv-SE" sz="1000" dirty="0">
                <a:solidFill>
                  <a:schemeClr val="bg1"/>
                </a:solidFill>
                <a:latin typeface="Arial Black" pitchFamily="34" charset="0"/>
              </a:rPr>
            </a:br>
            <a:r>
              <a:rPr lang="sv-SE" sz="1000" dirty="0">
                <a:solidFill>
                  <a:schemeClr val="bg1"/>
                </a:solidFill>
                <a:latin typeface="Arial Black" pitchFamily="34" charset="0"/>
              </a:rPr>
              <a:t> IMPACT</a:t>
            </a:r>
            <a:r>
              <a:rPr lang="sv-SE" sz="1000" dirty="0" smtClean="0">
                <a:solidFill>
                  <a:schemeClr val="bg1"/>
                </a:solidFill>
                <a:latin typeface="Arial Black" pitchFamily="34" charset="0"/>
              </a:rPr>
              <a:t/>
            </a:r>
            <a:br>
              <a:rPr lang="sv-SE" sz="1000" dirty="0" smtClean="0">
                <a:solidFill>
                  <a:schemeClr val="bg1"/>
                </a:solidFill>
                <a:latin typeface="Arial Black" pitchFamily="34" charset="0"/>
              </a:rPr>
            </a:br>
            <a:endParaRPr lang="sv-SE" sz="1000" dirty="0" smtClean="0">
              <a:solidFill>
                <a:schemeClr val="bg1"/>
              </a:solidFill>
              <a:latin typeface="Arial Black" pitchFamily="34" charset="0"/>
            </a:endParaRPr>
          </a:p>
        </p:txBody>
      </p:sp>
      <p:cxnSp>
        <p:nvCxnSpPr>
          <p:cNvPr id="75" name="Rak 74"/>
          <p:cNvCxnSpPr/>
          <p:nvPr/>
        </p:nvCxnSpPr>
        <p:spPr>
          <a:xfrm flipV="1">
            <a:off x="4379053" y="4746605"/>
            <a:ext cx="4238076" cy="15076"/>
          </a:xfrm>
          <a:prstGeom prst="line">
            <a:avLst/>
          </a:prstGeom>
        </p:spPr>
        <p:style>
          <a:lnRef idx="1">
            <a:schemeClr val="accent1"/>
          </a:lnRef>
          <a:fillRef idx="0">
            <a:schemeClr val="accent1"/>
          </a:fillRef>
          <a:effectRef idx="0">
            <a:schemeClr val="accent1"/>
          </a:effectRef>
          <a:fontRef idx="minor">
            <a:schemeClr val="tx1"/>
          </a:fontRef>
        </p:style>
      </p:cxnSp>
      <p:sp>
        <p:nvSpPr>
          <p:cNvPr id="76" name="Rektangel 75"/>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4. </a:t>
            </a:r>
            <a:r>
              <a:rPr lang="en-GB" sz="1000" b="1" smtClean="0">
                <a:solidFill>
                  <a:schemeClr val="tx2"/>
                </a:solidFill>
              </a:rPr>
              <a:t>Clear innovation focus </a:t>
            </a:r>
            <a:br>
              <a:rPr lang="en-GB" sz="1000" b="1" smtClean="0">
                <a:solidFill>
                  <a:schemeClr val="tx2"/>
                </a:solidFill>
              </a:rPr>
            </a:br>
            <a:r>
              <a:rPr lang="en-GB" sz="1000" b="1" smtClean="0">
                <a:solidFill>
                  <a:schemeClr val="tx2"/>
                </a:solidFill>
              </a:rPr>
              <a:t>for a sustainable future</a:t>
            </a:r>
            <a:endParaRPr lang="en-GB" sz="1000" b="1" dirty="0" smtClean="0">
              <a:solidFill>
                <a:schemeClr val="tx2"/>
              </a:solidFill>
            </a:endParaRPr>
          </a:p>
        </p:txBody>
      </p:sp>
    </p:spTree>
    <p:extLst>
      <p:ext uri="{BB962C8B-B14F-4D97-AF65-F5344CB8AC3E}">
        <p14:creationId xmlns:p14="http://schemas.microsoft.com/office/powerpoint/2010/main" val="267237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p:cNvPicPr>
            <a:picLocks noChangeAspect="1"/>
          </p:cNvPicPr>
          <p:nvPr/>
        </p:nvPicPr>
        <p:blipFill rotWithShape="1">
          <a:blip r:embed="rId3">
            <a:extLst>
              <a:ext uri="{28A0092B-C50C-407E-A947-70E740481C1C}">
                <a14:useLocalDpi xmlns:a14="http://schemas.microsoft.com/office/drawing/2010/main" val="0"/>
              </a:ext>
            </a:extLst>
          </a:blip>
          <a:srcRect l="2590" r="24428"/>
          <a:stretch/>
        </p:blipFill>
        <p:spPr>
          <a:xfrm>
            <a:off x="5071" y="1710673"/>
            <a:ext cx="9144002" cy="5157192"/>
          </a:xfrm>
          <a:prstGeom prst="rect">
            <a:avLst/>
          </a:prstGeom>
        </p:spPr>
      </p:pic>
      <p:sp>
        <p:nvSpPr>
          <p:cNvPr id="12" name="Rectangle 11"/>
          <p:cNvSpPr/>
          <p:nvPr/>
        </p:nvSpPr>
        <p:spPr>
          <a:xfrm>
            <a:off x="-36512" y="1683289"/>
            <a:ext cx="9144001" cy="5184576"/>
          </a:xfrm>
          <a:prstGeom prst="rect">
            <a:avLst/>
          </a:prstGeom>
          <a:solidFill>
            <a:schemeClr val="bg1">
              <a:alpha val="7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smtClean="0">
              <a:solidFill>
                <a:schemeClr val="bg1"/>
              </a:solidFill>
            </a:endParaRPr>
          </a:p>
        </p:txBody>
      </p:sp>
      <p:sp>
        <p:nvSpPr>
          <p:cNvPr id="8" name="Rubrik 7"/>
          <p:cNvSpPr>
            <a:spLocks noGrp="1"/>
          </p:cNvSpPr>
          <p:nvPr>
            <p:ph type="title"/>
          </p:nvPr>
        </p:nvSpPr>
        <p:spPr/>
        <p:txBody>
          <a:bodyPr/>
          <a:lstStyle/>
          <a:p>
            <a:r>
              <a:rPr lang="sv-SE" dirty="0" smtClean="0"/>
              <a:t>STABLE EARNINGS AND SHAREHOLDER RETURNS</a:t>
            </a:r>
            <a:endParaRPr lang="sv-SE" dirty="0"/>
          </a:p>
        </p:txBody>
      </p:sp>
      <p:sp>
        <p:nvSpPr>
          <p:cNvPr id="9" name="Platshållare för innehåll 8"/>
          <p:cNvSpPr>
            <a:spLocks noGrp="1"/>
          </p:cNvSpPr>
          <p:nvPr>
            <p:ph idx="1"/>
          </p:nvPr>
        </p:nvSpPr>
        <p:spPr>
          <a:xfrm>
            <a:off x="539750" y="2348880"/>
            <a:ext cx="3672210" cy="3420000"/>
          </a:xfrm>
        </p:spPr>
        <p:txBody>
          <a:bodyPr/>
          <a:lstStyle/>
          <a:p>
            <a:r>
              <a:rPr lang="sv-SE" dirty="0" err="1" smtClean="0"/>
              <a:t>Stable</a:t>
            </a:r>
            <a:r>
              <a:rPr lang="sv-SE" dirty="0" smtClean="0"/>
              <a:t> </a:t>
            </a:r>
            <a:r>
              <a:rPr lang="sv-SE" dirty="0" err="1" smtClean="0"/>
              <a:t>underlying</a:t>
            </a:r>
            <a:r>
              <a:rPr lang="sv-SE" dirty="0" smtClean="0"/>
              <a:t> </a:t>
            </a:r>
            <a:r>
              <a:rPr lang="sv-SE" dirty="0" err="1" smtClean="0"/>
              <a:t>earnings</a:t>
            </a:r>
            <a:r>
              <a:rPr lang="sv-SE" dirty="0" smtClean="0"/>
              <a:t> over recent </a:t>
            </a:r>
            <a:r>
              <a:rPr lang="sv-SE" dirty="0" err="1" smtClean="0"/>
              <a:t>years</a:t>
            </a:r>
            <a:endParaRPr lang="sv-SE" dirty="0" smtClean="0"/>
          </a:p>
          <a:p>
            <a:r>
              <a:rPr lang="sv-SE" dirty="0" err="1" smtClean="0"/>
              <a:t>Average</a:t>
            </a:r>
            <a:r>
              <a:rPr lang="sv-SE" dirty="0" smtClean="0"/>
              <a:t> </a:t>
            </a:r>
            <a:r>
              <a:rPr lang="sv-SE" dirty="0"/>
              <a:t>ROCE </a:t>
            </a:r>
            <a:r>
              <a:rPr lang="sv-SE" dirty="0" err="1"/>
              <a:t>of</a:t>
            </a:r>
            <a:r>
              <a:rPr lang="sv-SE" dirty="0"/>
              <a:t> 13% </a:t>
            </a:r>
            <a:r>
              <a:rPr lang="sv-SE" dirty="0" err="1"/>
              <a:t>during</a:t>
            </a:r>
            <a:r>
              <a:rPr lang="sv-SE" dirty="0"/>
              <a:t> the </a:t>
            </a:r>
            <a:r>
              <a:rPr lang="sv-SE" dirty="0" err="1"/>
              <a:t>history</a:t>
            </a:r>
            <a:r>
              <a:rPr lang="sv-SE" dirty="0"/>
              <a:t> </a:t>
            </a:r>
            <a:r>
              <a:rPr lang="sv-SE" dirty="0" err="1"/>
              <a:t>of</a:t>
            </a:r>
            <a:r>
              <a:rPr lang="sv-SE" dirty="0"/>
              <a:t> the </a:t>
            </a:r>
            <a:r>
              <a:rPr lang="sv-SE" dirty="0" err="1"/>
              <a:t>company</a:t>
            </a:r>
            <a:endParaRPr lang="sv-SE" dirty="0"/>
          </a:p>
          <a:p>
            <a:r>
              <a:rPr lang="sv-SE" dirty="0" err="1"/>
              <a:t>Average</a:t>
            </a:r>
            <a:r>
              <a:rPr lang="sv-SE" dirty="0"/>
              <a:t> TSR </a:t>
            </a:r>
            <a:r>
              <a:rPr lang="sv-SE" dirty="0" err="1"/>
              <a:t>of</a:t>
            </a:r>
            <a:r>
              <a:rPr lang="sv-SE" dirty="0"/>
              <a:t> 23% per </a:t>
            </a:r>
            <a:r>
              <a:rPr lang="sv-SE" dirty="0" err="1"/>
              <a:t>year</a:t>
            </a:r>
            <a:r>
              <a:rPr lang="sv-SE" dirty="0"/>
              <a:t> for </a:t>
            </a:r>
            <a:r>
              <a:rPr lang="sv-SE" dirty="0" err="1"/>
              <a:t>past</a:t>
            </a:r>
            <a:r>
              <a:rPr lang="sv-SE" dirty="0"/>
              <a:t> 5 </a:t>
            </a:r>
            <a:r>
              <a:rPr lang="sv-SE" dirty="0" err="1"/>
              <a:t>years</a:t>
            </a:r>
            <a:endParaRPr lang="sv-SE" dirty="0"/>
          </a:p>
          <a:p>
            <a:r>
              <a:rPr lang="sv-SE" dirty="0"/>
              <a:t>Proven </a:t>
            </a:r>
            <a:r>
              <a:rPr lang="sv-SE" dirty="0" err="1"/>
              <a:t>track</a:t>
            </a:r>
            <a:r>
              <a:rPr lang="sv-SE" dirty="0"/>
              <a:t> record </a:t>
            </a:r>
            <a:r>
              <a:rPr lang="sv-SE" dirty="0" err="1"/>
              <a:t>of</a:t>
            </a:r>
            <a:r>
              <a:rPr lang="sv-SE" dirty="0"/>
              <a:t> </a:t>
            </a:r>
            <a:r>
              <a:rPr lang="sv-SE" dirty="0" err="1"/>
              <a:t>accretive</a:t>
            </a:r>
            <a:r>
              <a:rPr lang="sv-SE" dirty="0"/>
              <a:t> </a:t>
            </a:r>
            <a:r>
              <a:rPr lang="sv-SE" dirty="0" err="1" smtClean="0"/>
              <a:t>investments</a:t>
            </a:r>
            <a:endParaRPr lang="sv-SE" dirty="0"/>
          </a:p>
        </p:txBody>
      </p:sp>
      <p:sp>
        <p:nvSpPr>
          <p:cNvPr id="3" name="Platshållare för bildnummer 2"/>
          <p:cNvSpPr>
            <a:spLocks noGrp="1"/>
          </p:cNvSpPr>
          <p:nvPr>
            <p:ph type="sldNum" sz="quarter" idx="16"/>
          </p:nvPr>
        </p:nvSpPr>
        <p:spPr/>
        <p:txBody>
          <a:bodyPr/>
          <a:lstStyle/>
          <a:p>
            <a:pPr>
              <a:defRPr/>
            </a:pPr>
            <a:fld id="{EEBED197-2FEF-4D25-BC9D-8E0E135E52C3}" type="slidenum">
              <a:rPr lang="sv-SE" smtClean="0"/>
              <a:pPr>
                <a:defRPr/>
              </a:pPr>
              <a:t>15</a:t>
            </a:fld>
            <a:endParaRPr lang="sv-SE"/>
          </a:p>
        </p:txBody>
      </p:sp>
      <p:graphicFrame>
        <p:nvGraphicFramePr>
          <p:cNvPr id="10" name="Diagram 9"/>
          <p:cNvGraphicFramePr/>
          <p:nvPr>
            <p:extLst>
              <p:ext uri="{D42A27DB-BD31-4B8C-83A1-F6EECF244321}">
                <p14:modId xmlns:p14="http://schemas.microsoft.com/office/powerpoint/2010/main" val="1860630775"/>
              </p:ext>
            </p:extLst>
          </p:nvPr>
        </p:nvGraphicFramePr>
        <p:xfrm>
          <a:off x="4788024" y="1935656"/>
          <a:ext cx="3744416" cy="2376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Diagram 12"/>
          <p:cNvGraphicFramePr/>
          <p:nvPr>
            <p:extLst/>
          </p:nvPr>
        </p:nvGraphicFramePr>
        <p:xfrm>
          <a:off x="5035019" y="4258365"/>
          <a:ext cx="3236029" cy="2075614"/>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ruta 1"/>
          <p:cNvSpPr txBox="1"/>
          <p:nvPr/>
        </p:nvSpPr>
        <p:spPr>
          <a:xfrm>
            <a:off x="6382752" y="6257990"/>
            <a:ext cx="554960" cy="246221"/>
          </a:xfrm>
          <a:prstGeom prst="rect">
            <a:avLst/>
          </a:prstGeom>
          <a:noFill/>
        </p:spPr>
        <p:txBody>
          <a:bodyPr wrap="none" rtlCol="0">
            <a:spAutoFit/>
          </a:bodyPr>
          <a:lstStyle/>
          <a:p>
            <a:r>
              <a:rPr lang="sv-SE" sz="1000" dirty="0" smtClean="0"/>
              <a:t>ROCE</a:t>
            </a:r>
            <a:endParaRPr lang="sv-SE" sz="1000" dirty="0"/>
          </a:p>
        </p:txBody>
      </p:sp>
      <p:sp>
        <p:nvSpPr>
          <p:cNvPr id="14" name="Rektangel 13"/>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5. Stable earnings and</a:t>
            </a:r>
            <a:br>
              <a:rPr lang="en-GB" sz="1000" b="1" dirty="0" smtClean="0">
                <a:solidFill>
                  <a:schemeClr val="tx2"/>
                </a:solidFill>
              </a:rPr>
            </a:br>
            <a:r>
              <a:rPr lang="en-GB" sz="1000" b="1" dirty="0" smtClean="0">
                <a:solidFill>
                  <a:schemeClr val="tx2"/>
                </a:solidFill>
              </a:rPr>
              <a:t>shareholder returns</a:t>
            </a:r>
          </a:p>
        </p:txBody>
      </p:sp>
    </p:spTree>
    <p:extLst>
      <p:ext uri="{BB962C8B-B14F-4D97-AF65-F5344CB8AC3E}">
        <p14:creationId xmlns:p14="http://schemas.microsoft.com/office/powerpoint/2010/main" val="3619266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p:cNvPicPr>
            <a:picLocks noChangeAspect="1"/>
          </p:cNvPicPr>
          <p:nvPr/>
        </p:nvPicPr>
        <p:blipFill rotWithShape="1">
          <a:blip r:embed="rId3">
            <a:extLst>
              <a:ext uri="{28A0092B-C50C-407E-A947-70E740481C1C}">
                <a14:useLocalDpi xmlns:a14="http://schemas.microsoft.com/office/drawing/2010/main" val="0"/>
              </a:ext>
            </a:extLst>
          </a:blip>
          <a:srcRect l="2590" r="24428"/>
          <a:stretch/>
        </p:blipFill>
        <p:spPr>
          <a:xfrm>
            <a:off x="5071" y="1710673"/>
            <a:ext cx="9144002" cy="5157192"/>
          </a:xfrm>
          <a:prstGeom prst="rect">
            <a:avLst/>
          </a:prstGeom>
        </p:spPr>
      </p:pic>
      <p:sp>
        <p:nvSpPr>
          <p:cNvPr id="11" name="Rectangle 11"/>
          <p:cNvSpPr/>
          <p:nvPr/>
        </p:nvSpPr>
        <p:spPr>
          <a:xfrm>
            <a:off x="-36512" y="1673424"/>
            <a:ext cx="9144001" cy="5184576"/>
          </a:xfrm>
          <a:prstGeom prst="rect">
            <a:avLst/>
          </a:prstGeom>
          <a:solidFill>
            <a:schemeClr val="bg1">
              <a:alpha val="7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smtClean="0">
              <a:solidFill>
                <a:schemeClr val="bg1"/>
              </a:solidFill>
            </a:endParaRPr>
          </a:p>
        </p:txBody>
      </p:sp>
      <p:sp>
        <p:nvSpPr>
          <p:cNvPr id="8" name="Rubrik 7"/>
          <p:cNvSpPr>
            <a:spLocks noGrp="1"/>
          </p:cNvSpPr>
          <p:nvPr>
            <p:ph type="title"/>
          </p:nvPr>
        </p:nvSpPr>
        <p:spPr/>
        <p:txBody>
          <a:bodyPr/>
          <a:lstStyle/>
          <a:p>
            <a:r>
              <a:rPr lang="sv-SE" dirty="0" smtClean="0"/>
              <a:t>SELECTIVE M&amp;A TO SUPPORT LONG-TERM GROWTH</a:t>
            </a:r>
            <a:endParaRPr lang="sv-SE" dirty="0"/>
          </a:p>
        </p:txBody>
      </p:sp>
      <p:sp>
        <p:nvSpPr>
          <p:cNvPr id="9" name="Platshållare för innehåll 8"/>
          <p:cNvSpPr>
            <a:spLocks noGrp="1"/>
          </p:cNvSpPr>
          <p:nvPr>
            <p:ph idx="1"/>
          </p:nvPr>
        </p:nvSpPr>
        <p:spPr/>
        <p:txBody>
          <a:bodyPr/>
          <a:lstStyle/>
          <a:p>
            <a:r>
              <a:rPr lang="sv-SE" dirty="0" err="1"/>
              <a:t>We</a:t>
            </a:r>
            <a:r>
              <a:rPr lang="sv-SE" dirty="0"/>
              <a:t> </a:t>
            </a:r>
            <a:r>
              <a:rPr lang="sv-SE" dirty="0" err="1"/>
              <a:t>have</a:t>
            </a:r>
            <a:r>
              <a:rPr lang="sv-SE" dirty="0"/>
              <a:t> the </a:t>
            </a:r>
            <a:r>
              <a:rPr lang="sv-SE" dirty="0" err="1"/>
              <a:t>financial</a:t>
            </a:r>
            <a:r>
              <a:rPr lang="sv-SE" dirty="0"/>
              <a:t> </a:t>
            </a:r>
            <a:r>
              <a:rPr lang="sv-SE" dirty="0" err="1"/>
              <a:t>capacity</a:t>
            </a:r>
            <a:r>
              <a:rPr lang="sv-SE" dirty="0"/>
              <a:t> to </a:t>
            </a:r>
            <a:r>
              <a:rPr lang="sv-SE" dirty="0" err="1"/>
              <a:t>add</a:t>
            </a:r>
            <a:r>
              <a:rPr lang="sv-SE" dirty="0"/>
              <a:t> M&amp;A </a:t>
            </a:r>
            <a:r>
              <a:rPr lang="sv-SE" dirty="0" err="1"/>
              <a:t>growth</a:t>
            </a:r>
            <a:r>
              <a:rPr lang="sv-SE" dirty="0"/>
              <a:t> to </a:t>
            </a:r>
            <a:r>
              <a:rPr lang="sv-SE" dirty="0" err="1"/>
              <a:t>organic</a:t>
            </a:r>
            <a:r>
              <a:rPr lang="sv-SE" dirty="0"/>
              <a:t> </a:t>
            </a:r>
            <a:r>
              <a:rPr lang="sv-SE" dirty="0" err="1" smtClean="0"/>
              <a:t>growth</a:t>
            </a:r>
            <a:endParaRPr lang="sv-SE" dirty="0"/>
          </a:p>
          <a:p>
            <a:endParaRPr lang="sv-SE" dirty="0"/>
          </a:p>
          <a:p>
            <a:r>
              <a:rPr lang="sv-SE" dirty="0" err="1"/>
              <a:t>We</a:t>
            </a:r>
            <a:r>
              <a:rPr lang="sv-SE" dirty="0"/>
              <a:t> </a:t>
            </a:r>
            <a:r>
              <a:rPr lang="sv-SE" dirty="0" err="1"/>
              <a:t>have</a:t>
            </a:r>
            <a:r>
              <a:rPr lang="sv-SE" dirty="0"/>
              <a:t> proven </a:t>
            </a:r>
            <a:r>
              <a:rPr lang="sv-SE" dirty="0" err="1"/>
              <a:t>experience</a:t>
            </a:r>
            <a:r>
              <a:rPr lang="sv-SE" dirty="0"/>
              <a:t> in </a:t>
            </a:r>
            <a:r>
              <a:rPr lang="sv-SE" dirty="0" err="1"/>
              <a:t>merging</a:t>
            </a:r>
            <a:r>
              <a:rPr lang="sv-SE" dirty="0"/>
              <a:t> </a:t>
            </a:r>
            <a:r>
              <a:rPr lang="sv-SE" dirty="0" err="1"/>
              <a:t>businesses</a:t>
            </a:r>
            <a:r>
              <a:rPr lang="sv-SE" dirty="0"/>
              <a:t> and </a:t>
            </a:r>
            <a:r>
              <a:rPr lang="sv-SE" dirty="0" err="1" smtClean="0"/>
              <a:t>extracting</a:t>
            </a:r>
            <a:r>
              <a:rPr lang="sv-SE" dirty="0" smtClean="0"/>
              <a:t> </a:t>
            </a:r>
            <a:r>
              <a:rPr lang="sv-SE" dirty="0" err="1" smtClean="0"/>
              <a:t>synergies</a:t>
            </a:r>
            <a:endParaRPr lang="sv-SE" dirty="0" smtClean="0"/>
          </a:p>
          <a:p>
            <a:endParaRPr lang="sv-SE" dirty="0"/>
          </a:p>
          <a:p>
            <a:r>
              <a:rPr lang="sv-SE" dirty="0"/>
              <a:t>Bolt-on </a:t>
            </a:r>
            <a:r>
              <a:rPr lang="sv-SE" dirty="0" err="1"/>
              <a:t>acquisitions</a:t>
            </a:r>
            <a:r>
              <a:rPr lang="sv-SE" dirty="0"/>
              <a:t> </a:t>
            </a:r>
            <a:r>
              <a:rPr lang="sv-SE" dirty="0" err="1"/>
              <a:t>with</a:t>
            </a:r>
            <a:r>
              <a:rPr lang="sv-SE" dirty="0"/>
              <a:t> </a:t>
            </a:r>
            <a:r>
              <a:rPr lang="sv-SE" dirty="0" err="1"/>
              <a:t>synergy</a:t>
            </a:r>
            <a:r>
              <a:rPr lang="sv-SE" dirty="0"/>
              <a:t> potentials </a:t>
            </a:r>
            <a:r>
              <a:rPr lang="sv-SE" dirty="0" err="1"/>
              <a:t>are</a:t>
            </a:r>
            <a:r>
              <a:rPr lang="sv-SE" dirty="0"/>
              <a:t> </a:t>
            </a:r>
            <a:r>
              <a:rPr lang="sv-SE" dirty="0" err="1"/>
              <a:t>currently</a:t>
            </a:r>
            <a:r>
              <a:rPr lang="sv-SE" dirty="0"/>
              <a:t> the </a:t>
            </a:r>
            <a:r>
              <a:rPr lang="sv-SE" dirty="0" err="1"/>
              <a:t>most</a:t>
            </a:r>
            <a:r>
              <a:rPr lang="sv-SE" dirty="0"/>
              <a:t> </a:t>
            </a:r>
            <a:r>
              <a:rPr lang="sv-SE" dirty="0" err="1"/>
              <a:t>interesting</a:t>
            </a:r>
            <a:r>
              <a:rPr lang="sv-SE" dirty="0"/>
              <a:t> </a:t>
            </a:r>
            <a:r>
              <a:rPr lang="sv-SE" dirty="0" err="1"/>
              <a:t>candidates</a:t>
            </a:r>
            <a:endParaRPr lang="sv-SE" dirty="0"/>
          </a:p>
        </p:txBody>
      </p:sp>
      <p:sp>
        <p:nvSpPr>
          <p:cNvPr id="3" name="Platshållare för bildnummer 2"/>
          <p:cNvSpPr>
            <a:spLocks noGrp="1"/>
          </p:cNvSpPr>
          <p:nvPr>
            <p:ph type="sldNum" sz="quarter" idx="16"/>
          </p:nvPr>
        </p:nvSpPr>
        <p:spPr/>
        <p:txBody>
          <a:bodyPr/>
          <a:lstStyle/>
          <a:p>
            <a:pPr>
              <a:defRPr/>
            </a:pPr>
            <a:fld id="{EEBED197-2FEF-4D25-BC9D-8E0E135E52C3}" type="slidenum">
              <a:rPr lang="sv-SE" smtClean="0"/>
              <a:pPr>
                <a:defRPr/>
              </a:pPr>
              <a:t>16</a:t>
            </a:fld>
            <a:endParaRPr lang="sv-SE"/>
          </a:p>
        </p:txBody>
      </p:sp>
      <p:sp>
        <p:nvSpPr>
          <p:cNvPr id="15" name="Rektangel 14"/>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5. Stable earnings and</a:t>
            </a:r>
            <a:br>
              <a:rPr lang="en-GB" sz="1000" b="1" dirty="0" smtClean="0">
                <a:solidFill>
                  <a:schemeClr val="tx2"/>
                </a:solidFill>
              </a:rPr>
            </a:br>
            <a:r>
              <a:rPr lang="en-GB" sz="1000" b="1" dirty="0" smtClean="0">
                <a:solidFill>
                  <a:schemeClr val="tx2"/>
                </a:solidFill>
              </a:rPr>
              <a:t>shareholder returns</a:t>
            </a:r>
          </a:p>
        </p:txBody>
      </p:sp>
    </p:spTree>
    <p:extLst>
      <p:ext uri="{BB962C8B-B14F-4D97-AF65-F5344CB8AC3E}">
        <p14:creationId xmlns:p14="http://schemas.microsoft.com/office/powerpoint/2010/main" val="350848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p:cNvSpPr>
          <p:nvPr>
            <p:ph type="title"/>
          </p:nvPr>
        </p:nvSpPr>
        <p:spPr bwMode="auto">
          <a:noFill/>
          <a:extLst>
            <a:ext uri="{909E8E84-426E-40DD-AFC4-6F175D3DCCD1}">
              <a14:hiddenFill xmlns:a14="http://schemas.microsoft.com/office/drawing/2010/main">
                <a:solidFill>
                  <a:srgbClr val="FFFFFF"/>
                </a:solidFill>
              </a14:hiddenFill>
            </a:ext>
          </a:extLst>
        </p:spPr>
        <p:txBody>
          <a:bodyPr/>
          <a:lstStyle/>
          <a:p>
            <a:r>
              <a:rPr lang="en-GB" altLang="sv-SE" cap="none" dirty="0"/>
              <a:t>FINANCIAL TARGETS </a:t>
            </a:r>
            <a:r>
              <a:rPr lang="en-GB" altLang="sv-SE" cap="none" dirty="0" smtClean="0"/>
              <a:t>AND TARGET FULFILLMENT </a:t>
            </a:r>
          </a:p>
        </p:txBody>
      </p:sp>
      <p:sp>
        <p:nvSpPr>
          <p:cNvPr id="23556" name="Text Placeholder 3"/>
          <p:cNvSpPr>
            <a:spLocks/>
          </p:cNvSpPr>
          <p:nvPr/>
        </p:nvSpPr>
        <p:spPr bwMode="auto">
          <a:xfrm>
            <a:off x="539750" y="1412875"/>
            <a:ext cx="82692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1200"/>
              </a:spcBef>
              <a:buClr>
                <a:schemeClr val="accent1"/>
              </a:buClr>
              <a:buBlip>
                <a:blip r:embed="rId3"/>
              </a:buBlip>
              <a:defRPr>
                <a:solidFill>
                  <a:schemeClr val="tx1"/>
                </a:solidFill>
                <a:latin typeface="Arial" pitchFamily="34" charset="0"/>
              </a:defRPr>
            </a:lvl1pPr>
            <a:lvl2pPr marL="742950" indent="-285750" eaLnBrk="0" hangingPunct="0">
              <a:spcBef>
                <a:spcPts val="100"/>
              </a:spcBef>
              <a:buClr>
                <a:schemeClr val="accent1"/>
              </a:buClr>
              <a:buBlip>
                <a:blip r:embed="rId4"/>
              </a:buBlip>
              <a:defRPr sz="1600">
                <a:solidFill>
                  <a:schemeClr val="tx1"/>
                </a:solidFill>
                <a:latin typeface="Arial" pitchFamily="34" charset="0"/>
              </a:defRPr>
            </a:lvl2pPr>
            <a:lvl3pPr marL="1143000" indent="-228600" eaLnBrk="0" hangingPunct="0">
              <a:spcBef>
                <a:spcPts val="100"/>
              </a:spcBef>
              <a:buClr>
                <a:schemeClr val="accent1"/>
              </a:buClr>
              <a:buFont typeface="Symbol" pitchFamily="18" charset="2"/>
              <a:buChar char="-"/>
              <a:defRPr sz="1400">
                <a:solidFill>
                  <a:schemeClr val="tx1"/>
                </a:solidFill>
                <a:latin typeface="Arial" pitchFamily="34" charset="0"/>
              </a:defRPr>
            </a:lvl3pPr>
            <a:lvl4pPr marL="1600200" indent="-228600" eaLnBrk="0" hangingPunct="0">
              <a:spcBef>
                <a:spcPts val="100"/>
              </a:spcBef>
              <a:buClr>
                <a:schemeClr val="accent1"/>
              </a:buClr>
              <a:buFont typeface="Symbol" pitchFamily="18" charset="2"/>
              <a:buChar char="-"/>
              <a:defRPr sz="1400">
                <a:solidFill>
                  <a:schemeClr val="tx1"/>
                </a:solidFill>
                <a:latin typeface="Arial" pitchFamily="34" charset="0"/>
              </a:defRPr>
            </a:lvl4pPr>
            <a:lvl5pPr marL="2057400" indent="-228600" eaLnBrk="0" hangingPunct="0">
              <a:spcBef>
                <a:spcPts val="100"/>
              </a:spcBef>
              <a:buClr>
                <a:schemeClr val="accent1"/>
              </a:buClr>
              <a:buFont typeface="Symbol" pitchFamily="18" charset="2"/>
              <a:buChar char="-"/>
              <a:defRPr sz="1400">
                <a:solidFill>
                  <a:schemeClr val="tx1"/>
                </a:solidFill>
                <a:latin typeface="Arial" pitchFamily="34" charset="0"/>
              </a:defRPr>
            </a:lvl5pPr>
            <a:lvl6pPr marL="25146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6pPr>
            <a:lvl7pPr marL="29718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7pPr>
            <a:lvl8pPr marL="34290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8pPr>
            <a:lvl9pPr marL="38862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9pPr>
          </a:lstStyle>
          <a:p>
            <a:pPr eaLnBrk="1" hangingPunct="1">
              <a:spcBef>
                <a:spcPct val="0"/>
              </a:spcBef>
              <a:buFontTx/>
              <a:buNone/>
            </a:pPr>
            <a:endParaRPr lang="sv-SE" altLang="sv-SE" sz="1600">
              <a:solidFill>
                <a:srgbClr val="404040"/>
              </a:solidFill>
            </a:endParaRPr>
          </a:p>
        </p:txBody>
      </p:sp>
      <p:sp>
        <p:nvSpPr>
          <p:cNvPr id="23557" name="Slide Number Placeholder 6"/>
          <p:cNvSpPr txBox="1">
            <a:spLocks noGrp="1"/>
          </p:cNvSpPr>
          <p:nvPr/>
        </p:nvSpPr>
        <p:spPr bwMode="auto">
          <a:xfrm>
            <a:off x="8279134" y="6309320"/>
            <a:ext cx="54133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spcBef>
                <a:spcPts val="1200"/>
              </a:spcBef>
              <a:buClr>
                <a:schemeClr val="accent1"/>
              </a:buClr>
              <a:buBlip>
                <a:blip r:embed="rId3"/>
              </a:buBlip>
              <a:defRPr>
                <a:solidFill>
                  <a:schemeClr val="tx1"/>
                </a:solidFill>
                <a:latin typeface="Arial" pitchFamily="34" charset="0"/>
              </a:defRPr>
            </a:lvl1pPr>
            <a:lvl2pPr marL="742950" indent="-285750" eaLnBrk="0" hangingPunct="0">
              <a:spcBef>
                <a:spcPts val="100"/>
              </a:spcBef>
              <a:buClr>
                <a:schemeClr val="accent1"/>
              </a:buClr>
              <a:buBlip>
                <a:blip r:embed="rId4"/>
              </a:buBlip>
              <a:defRPr sz="1600">
                <a:solidFill>
                  <a:schemeClr val="tx1"/>
                </a:solidFill>
                <a:latin typeface="Arial" pitchFamily="34" charset="0"/>
              </a:defRPr>
            </a:lvl2pPr>
            <a:lvl3pPr marL="1143000" indent="-228600" eaLnBrk="0" hangingPunct="0">
              <a:spcBef>
                <a:spcPts val="100"/>
              </a:spcBef>
              <a:buClr>
                <a:schemeClr val="accent1"/>
              </a:buClr>
              <a:buFont typeface="Symbol" pitchFamily="18" charset="2"/>
              <a:buChar char="-"/>
              <a:defRPr sz="1400">
                <a:solidFill>
                  <a:schemeClr val="tx1"/>
                </a:solidFill>
                <a:latin typeface="Arial" pitchFamily="34" charset="0"/>
              </a:defRPr>
            </a:lvl3pPr>
            <a:lvl4pPr marL="1600200" indent="-228600" eaLnBrk="0" hangingPunct="0">
              <a:spcBef>
                <a:spcPts val="100"/>
              </a:spcBef>
              <a:buClr>
                <a:schemeClr val="accent1"/>
              </a:buClr>
              <a:buFont typeface="Symbol" pitchFamily="18" charset="2"/>
              <a:buChar char="-"/>
              <a:defRPr sz="1400">
                <a:solidFill>
                  <a:schemeClr val="tx1"/>
                </a:solidFill>
                <a:latin typeface="Arial" pitchFamily="34" charset="0"/>
              </a:defRPr>
            </a:lvl4pPr>
            <a:lvl5pPr marL="2057400" indent="-228600" eaLnBrk="0" hangingPunct="0">
              <a:spcBef>
                <a:spcPts val="100"/>
              </a:spcBef>
              <a:buClr>
                <a:schemeClr val="accent1"/>
              </a:buClr>
              <a:buFont typeface="Symbol" pitchFamily="18" charset="2"/>
              <a:buChar char="-"/>
              <a:defRPr sz="1400">
                <a:solidFill>
                  <a:schemeClr val="tx1"/>
                </a:solidFill>
                <a:latin typeface="Arial" pitchFamily="34" charset="0"/>
              </a:defRPr>
            </a:lvl5pPr>
            <a:lvl6pPr marL="25146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6pPr>
            <a:lvl7pPr marL="29718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7pPr>
            <a:lvl8pPr marL="34290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8pPr>
            <a:lvl9pPr marL="38862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9pPr>
          </a:lstStyle>
          <a:p>
            <a:pPr algn="r" eaLnBrk="1" hangingPunct="1">
              <a:spcBef>
                <a:spcPct val="0"/>
              </a:spcBef>
              <a:buClrTx/>
              <a:buFontTx/>
              <a:buNone/>
            </a:pPr>
            <a:fld id="{6FB8CAFA-87F6-4601-806F-14EDE43A4AEB}" type="slidenum">
              <a:rPr lang="sv-SE" altLang="sv-SE" sz="800">
                <a:solidFill>
                  <a:schemeClr val="tx2"/>
                </a:solidFill>
              </a:rPr>
              <a:pPr algn="r" eaLnBrk="1" hangingPunct="1">
                <a:spcBef>
                  <a:spcPct val="0"/>
                </a:spcBef>
                <a:buClrTx/>
                <a:buFontTx/>
                <a:buNone/>
              </a:pPr>
              <a:t>17</a:t>
            </a:fld>
            <a:endParaRPr lang="sv-SE" altLang="sv-SE" sz="800" dirty="0">
              <a:solidFill>
                <a:schemeClr val="tx2"/>
              </a:solidFill>
            </a:endParaRPr>
          </a:p>
        </p:txBody>
      </p:sp>
      <p:sp>
        <p:nvSpPr>
          <p:cNvPr id="16" name="Text Placeholder 2"/>
          <p:cNvSpPr txBox="1">
            <a:spLocks/>
          </p:cNvSpPr>
          <p:nvPr/>
        </p:nvSpPr>
        <p:spPr>
          <a:xfrm>
            <a:off x="467544" y="1340768"/>
            <a:ext cx="8312898" cy="577011"/>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sz="1600" dirty="0" smtClean="0">
                <a:solidFill>
                  <a:schemeClr val="tx2"/>
                </a:solidFill>
              </a:rPr>
              <a:t>FULL YEAR 2016</a:t>
            </a:r>
            <a:endParaRPr lang="en-US" sz="1600" dirty="0">
              <a:solidFill>
                <a:schemeClr val="tx2"/>
              </a:solidFill>
            </a:endParaRPr>
          </a:p>
        </p:txBody>
      </p:sp>
      <p:sp>
        <p:nvSpPr>
          <p:cNvPr id="14" name="TextBox 59"/>
          <p:cNvSpPr txBox="1"/>
          <p:nvPr/>
        </p:nvSpPr>
        <p:spPr>
          <a:xfrm>
            <a:off x="152077" y="6525344"/>
            <a:ext cx="6292131" cy="338554"/>
          </a:xfrm>
          <a:prstGeom prst="rect">
            <a:avLst/>
          </a:prstGeom>
          <a:noFill/>
        </p:spPr>
        <p:txBody>
          <a:bodyPr wrap="square" rtlCol="0">
            <a:spAutoFit/>
          </a:bodyPr>
          <a:lstStyle>
            <a:defPPr>
              <a:defRPr lang="sv-SE"/>
            </a:defPPr>
            <a:lvl1pPr marL="0" algn="l" defTabSz="913755" rtl="0" eaLnBrk="1" latinLnBrk="0" hangingPunct="1">
              <a:defRPr sz="1800" kern="1200">
                <a:solidFill>
                  <a:schemeClr val="tx1"/>
                </a:solidFill>
                <a:latin typeface="+mn-lt"/>
                <a:ea typeface="+mn-ea"/>
                <a:cs typeface="+mn-cs"/>
              </a:defRPr>
            </a:lvl1pPr>
            <a:lvl2pPr marL="456877" algn="l" defTabSz="913755" rtl="0" eaLnBrk="1" latinLnBrk="0" hangingPunct="1">
              <a:defRPr sz="1800" kern="1200">
                <a:solidFill>
                  <a:schemeClr val="tx1"/>
                </a:solidFill>
                <a:latin typeface="+mn-lt"/>
                <a:ea typeface="+mn-ea"/>
                <a:cs typeface="+mn-cs"/>
              </a:defRPr>
            </a:lvl2pPr>
            <a:lvl3pPr marL="913755" algn="l" defTabSz="913755" rtl="0" eaLnBrk="1" latinLnBrk="0" hangingPunct="1">
              <a:defRPr sz="1800" kern="1200">
                <a:solidFill>
                  <a:schemeClr val="tx1"/>
                </a:solidFill>
                <a:latin typeface="+mn-lt"/>
                <a:ea typeface="+mn-ea"/>
                <a:cs typeface="+mn-cs"/>
              </a:defRPr>
            </a:lvl3pPr>
            <a:lvl4pPr marL="1370632" algn="l" defTabSz="913755" rtl="0" eaLnBrk="1" latinLnBrk="0" hangingPunct="1">
              <a:defRPr sz="1800" kern="1200">
                <a:solidFill>
                  <a:schemeClr val="tx1"/>
                </a:solidFill>
                <a:latin typeface="+mn-lt"/>
                <a:ea typeface="+mn-ea"/>
                <a:cs typeface="+mn-cs"/>
              </a:defRPr>
            </a:lvl4pPr>
            <a:lvl5pPr marL="1827510" algn="l" defTabSz="913755" rtl="0" eaLnBrk="1" latinLnBrk="0" hangingPunct="1">
              <a:defRPr sz="1800" kern="1200">
                <a:solidFill>
                  <a:schemeClr val="tx1"/>
                </a:solidFill>
                <a:latin typeface="+mn-lt"/>
                <a:ea typeface="+mn-ea"/>
                <a:cs typeface="+mn-cs"/>
              </a:defRPr>
            </a:lvl5pPr>
            <a:lvl6pPr marL="2284386" algn="l" defTabSz="913755" rtl="0" eaLnBrk="1" latinLnBrk="0" hangingPunct="1">
              <a:defRPr sz="1800" kern="1200">
                <a:solidFill>
                  <a:schemeClr val="tx1"/>
                </a:solidFill>
                <a:latin typeface="+mn-lt"/>
                <a:ea typeface="+mn-ea"/>
                <a:cs typeface="+mn-cs"/>
              </a:defRPr>
            </a:lvl6pPr>
            <a:lvl7pPr marL="2741264" algn="l" defTabSz="913755" rtl="0" eaLnBrk="1" latinLnBrk="0" hangingPunct="1">
              <a:defRPr sz="1800" kern="1200">
                <a:solidFill>
                  <a:schemeClr val="tx1"/>
                </a:solidFill>
                <a:latin typeface="+mn-lt"/>
                <a:ea typeface="+mn-ea"/>
                <a:cs typeface="+mn-cs"/>
              </a:defRPr>
            </a:lvl7pPr>
            <a:lvl8pPr marL="3198142" algn="l" defTabSz="913755" rtl="0" eaLnBrk="1" latinLnBrk="0" hangingPunct="1">
              <a:defRPr sz="1800" kern="1200">
                <a:solidFill>
                  <a:schemeClr val="tx1"/>
                </a:solidFill>
                <a:latin typeface="+mn-lt"/>
                <a:ea typeface="+mn-ea"/>
                <a:cs typeface="+mn-cs"/>
              </a:defRPr>
            </a:lvl8pPr>
            <a:lvl9pPr marL="3655018" algn="l" defTabSz="913755" rtl="0" eaLnBrk="1" latinLnBrk="0" hangingPunct="1">
              <a:defRPr sz="1800" kern="1200">
                <a:solidFill>
                  <a:schemeClr val="tx1"/>
                </a:solidFill>
                <a:latin typeface="+mn-lt"/>
                <a:ea typeface="+mn-ea"/>
                <a:cs typeface="+mn-cs"/>
              </a:defRPr>
            </a:lvl9pPr>
          </a:lstStyle>
          <a:p>
            <a:pPr marL="228600" indent="-228600">
              <a:buAutoNum type="arabicPeriod"/>
              <a:tabLst>
                <a:tab pos="95248" algn="l"/>
              </a:tabLst>
            </a:pPr>
            <a:r>
              <a:rPr lang="en-GB" sz="800" dirty="0" smtClean="0">
                <a:solidFill>
                  <a:srgbClr val="000000"/>
                </a:solidFill>
              </a:rPr>
              <a:t>For comparable units (excluding divested and acquired operations)</a:t>
            </a:r>
          </a:p>
          <a:p>
            <a:pPr marL="228600" indent="-228600">
              <a:buAutoNum type="arabicPeriod"/>
              <a:tabLst>
                <a:tab pos="95248" algn="l"/>
              </a:tabLst>
            </a:pPr>
            <a:r>
              <a:rPr lang="en-GB" sz="800" dirty="0" smtClean="0">
                <a:solidFill>
                  <a:srgbClr val="000000"/>
                </a:solidFill>
              </a:rPr>
              <a:t>Excluding non-recurring items</a:t>
            </a:r>
          </a:p>
        </p:txBody>
      </p:sp>
      <p:graphicFrame>
        <p:nvGraphicFramePr>
          <p:cNvPr id="29" name="Tabell 28"/>
          <p:cNvGraphicFramePr>
            <a:graphicFrameLocks noGrp="1"/>
          </p:cNvGraphicFramePr>
          <p:nvPr>
            <p:extLst>
              <p:ext uri="{D42A27DB-BD31-4B8C-83A1-F6EECF244321}">
                <p14:modId xmlns:p14="http://schemas.microsoft.com/office/powerpoint/2010/main" val="3199093242"/>
              </p:ext>
            </p:extLst>
          </p:nvPr>
        </p:nvGraphicFramePr>
        <p:xfrm>
          <a:off x="491978" y="1947452"/>
          <a:ext cx="8112470" cy="4001828"/>
        </p:xfrm>
        <a:graphic>
          <a:graphicData uri="http://schemas.openxmlformats.org/drawingml/2006/table">
            <a:tbl>
              <a:tblPr firstRow="1" bandRow="1">
                <a:tableStyleId>{2D5ABB26-0587-4C30-8999-92F81FD0307C}</a:tableStyleId>
              </a:tblPr>
              <a:tblGrid>
                <a:gridCol w="1864321">
                  <a:extLst>
                    <a:ext uri="{9D8B030D-6E8A-4147-A177-3AD203B41FA5}">
                      <a16:colId xmlns:a16="http://schemas.microsoft.com/office/drawing/2014/main" val="20000"/>
                    </a:ext>
                  </a:extLst>
                </a:gridCol>
                <a:gridCol w="1888975">
                  <a:extLst>
                    <a:ext uri="{9D8B030D-6E8A-4147-A177-3AD203B41FA5}">
                      <a16:colId xmlns:a16="http://schemas.microsoft.com/office/drawing/2014/main" val="20001"/>
                    </a:ext>
                  </a:extLst>
                </a:gridCol>
                <a:gridCol w="2179587">
                  <a:extLst>
                    <a:ext uri="{9D8B030D-6E8A-4147-A177-3AD203B41FA5}">
                      <a16:colId xmlns:a16="http://schemas.microsoft.com/office/drawing/2014/main" val="20002"/>
                    </a:ext>
                  </a:extLst>
                </a:gridCol>
                <a:gridCol w="2179587">
                  <a:extLst>
                    <a:ext uri="{9D8B030D-6E8A-4147-A177-3AD203B41FA5}">
                      <a16:colId xmlns:a16="http://schemas.microsoft.com/office/drawing/2014/main" val="20003"/>
                    </a:ext>
                  </a:extLst>
                </a:gridCol>
              </a:tblGrid>
              <a:tr h="432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b="1" kern="1200" dirty="0" smtClean="0">
                          <a:solidFill>
                            <a:schemeClr val="tx1"/>
                          </a:solidFill>
                          <a:latin typeface="+mn-lt"/>
                          <a:ea typeface="+mn-ea"/>
                          <a:cs typeface="+mn-cs"/>
                        </a:rPr>
                        <a:t>Area</a:t>
                      </a:r>
                      <a:endParaRPr lang="sv-SE" sz="1400" b="1" kern="1200" dirty="0">
                        <a:solidFill>
                          <a:schemeClr val="tx1"/>
                        </a:solidFill>
                        <a:latin typeface="+mn-lt"/>
                        <a:ea typeface="+mn-ea"/>
                        <a:cs typeface="+mn-cs"/>
                      </a:endParaRPr>
                    </a:p>
                  </a:txBody>
                  <a:tcPr anchor="ctr">
                    <a:lnR w="12700" cap="flat" cmpd="sng" algn="ctr">
                      <a:noFill/>
                      <a:prstDash val="solid"/>
                      <a:round/>
                      <a:headEnd type="none" w="med" len="med"/>
                      <a:tailEnd type="none" w="med" len="med"/>
                    </a:lnR>
                    <a:lnB w="12700" cap="flat" cmpd="sng" algn="ctr">
                      <a:solidFill>
                        <a:schemeClr val="tx2"/>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smtClean="0"/>
                        <a:t>Target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2"/>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chemeClr val="bg1"/>
                          </a:solidFill>
                        </a:rPr>
                        <a:t>Outcome 2016</a:t>
                      </a:r>
                    </a:p>
                  </a:txBody>
                  <a:tcPr anchor="ctr">
                    <a:lnL w="12700" cap="flat" cmpd="sng" algn="ctr">
                      <a:noFill/>
                      <a:prstDash val="solid"/>
                      <a:round/>
                      <a:headEnd type="none" w="med" len="med"/>
                      <a:tailEnd type="none" w="med" len="med"/>
                    </a:lnL>
                    <a:lnR>
                      <a:noFill/>
                    </a:lnR>
                    <a:lnB w="12700" cap="flat" cmpd="sng" algn="ctr">
                      <a:solidFill>
                        <a:schemeClr val="accent1"/>
                      </a:solidFill>
                      <a:prstDash val="sysDash"/>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dirty="0" smtClean="0">
                        <a:solidFill>
                          <a:schemeClr val="tx1"/>
                        </a:solidFill>
                      </a:endParaRPr>
                    </a:p>
                  </a:txBody>
                  <a:tcPr anchor="ctr">
                    <a:lnL w="12700" cap="flat" cmpd="sng" algn="ctr">
                      <a:noFill/>
                      <a:prstDash val="solid"/>
                      <a:round/>
                      <a:headEnd type="none" w="med" len="med"/>
                      <a:tailEnd type="none" w="med" len="med"/>
                    </a:lnL>
                    <a:lnB w="12700" cap="flat" cmpd="sng" algn="ctr">
                      <a:solidFill>
                        <a:schemeClr val="tx2"/>
                      </a:solidFill>
                      <a:prstDash val="sysDash"/>
                      <a:round/>
                      <a:headEnd type="none" w="med" len="med"/>
                      <a:tailEnd type="none" w="med" len="med"/>
                    </a:lnB>
                    <a:solidFill>
                      <a:schemeClr val="bg1"/>
                    </a:solidFill>
                  </a:tcPr>
                </a:tc>
                <a:extLst>
                  <a:ext uri="{0D108BD9-81ED-4DB2-BD59-A6C34878D82A}">
                    <a16:rowId xmlns:a16="http://schemas.microsoft.com/office/drawing/2014/main" val="10000"/>
                  </a:ext>
                </a:extLst>
              </a:tr>
              <a:tr h="720080">
                <a:tc>
                  <a:txBody>
                    <a:bodyPr/>
                    <a:lstStyle/>
                    <a:p>
                      <a:r>
                        <a:rPr lang="sv-SE" sz="1400" b="1" dirty="0" err="1" smtClean="0"/>
                        <a:t>Growth</a:t>
                      </a:r>
                      <a:endParaRPr lang="sv-SE" sz="1400" b="1" dirty="0"/>
                    </a:p>
                  </a:txBody>
                  <a:tcPr anchor="ctr">
                    <a:lnR w="12700" cap="flat" cmpd="sng" algn="ctr">
                      <a:noFill/>
                      <a:prstDash val="solid"/>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endParaRPr lang="sv-SE" sz="1400" dirty="0"/>
                    </a:p>
                  </a:txBody>
                  <a:tcPr anchor="ctr">
                    <a:lnL w="12700" cap="flat" cmpd="sng" algn="ctr">
                      <a:noFill/>
                      <a:prstDash val="solid"/>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accent1"/>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solidFill>
                          <a:schemeClr val="accent6"/>
                        </a:solidFill>
                      </a:endParaRPr>
                    </a:p>
                  </a:txBody>
                  <a:tcPr anchor="ctr">
                    <a:lnL w="12700" cap="flat" cmpd="sng" algn="ctr">
                      <a:solidFill>
                        <a:schemeClr val="accent1"/>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extLst>
                  <a:ext uri="{0D108BD9-81ED-4DB2-BD59-A6C34878D82A}">
                    <a16:rowId xmlns:a16="http://schemas.microsoft.com/office/drawing/2014/main" val="10001"/>
                  </a:ext>
                </a:extLst>
              </a:tr>
              <a:tr h="727312">
                <a:tc>
                  <a:txBody>
                    <a:bodyPr/>
                    <a:lstStyle/>
                    <a:p>
                      <a:r>
                        <a:rPr lang="sv-SE" sz="1400" b="1" dirty="0" smtClean="0"/>
                        <a:t>EBITDA</a:t>
                      </a:r>
                      <a:endParaRPr lang="sv-SE" sz="1400" b="1" dirty="0"/>
                    </a:p>
                  </a:txBody>
                  <a:tcPr anchor="ctr">
                    <a:lnR w="12700" cap="flat" cmpd="sng" algn="ctr">
                      <a:noFill/>
                      <a:prstDash val="solid"/>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noFill/>
                      <a:prstDash val="solid"/>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extLst>
                  <a:ext uri="{0D108BD9-81ED-4DB2-BD59-A6C34878D82A}">
                    <a16:rowId xmlns:a16="http://schemas.microsoft.com/office/drawing/2014/main" val="10002"/>
                  </a:ext>
                </a:extLst>
              </a:tr>
              <a:tr h="720080">
                <a:tc>
                  <a:txBody>
                    <a:bodyPr/>
                    <a:lstStyle/>
                    <a:p>
                      <a:r>
                        <a:rPr lang="sv-SE" sz="1400" b="1" dirty="0" smtClean="0"/>
                        <a:t>ROCE</a:t>
                      </a:r>
                      <a:endParaRPr lang="sv-SE" sz="1400" b="1" dirty="0"/>
                    </a:p>
                  </a:txBody>
                  <a:tcPr anchor="ctr">
                    <a:lnR w="12700" cap="flat" cmpd="sng" algn="ctr">
                      <a:noFill/>
                      <a:prstDash val="solid"/>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noFill/>
                      <a:prstDash val="solid"/>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extLst>
                  <a:ext uri="{0D108BD9-81ED-4DB2-BD59-A6C34878D82A}">
                    <a16:rowId xmlns:a16="http://schemas.microsoft.com/office/drawing/2014/main" val="10003"/>
                  </a:ext>
                </a:extLst>
              </a:tr>
              <a:tr h="720080">
                <a:tc>
                  <a:txBody>
                    <a:bodyPr/>
                    <a:lstStyle/>
                    <a:p>
                      <a:r>
                        <a:rPr lang="sv-SE" sz="1400" b="1" dirty="0" smtClean="0"/>
                        <a:t>Net </a:t>
                      </a:r>
                      <a:r>
                        <a:rPr lang="sv-SE" sz="1400" b="1" dirty="0" err="1" smtClean="0"/>
                        <a:t>debt</a:t>
                      </a:r>
                      <a:r>
                        <a:rPr lang="sv-SE" sz="1400" b="1" dirty="0" smtClean="0"/>
                        <a:t>/EBITDA</a:t>
                      </a:r>
                      <a:endParaRPr lang="sv-SE" sz="1400" b="1" dirty="0"/>
                    </a:p>
                  </a:txBody>
                  <a:tcPr anchor="ctr">
                    <a:lnR w="12700" cap="flat" cmpd="sng" algn="ctr">
                      <a:noFill/>
                      <a:prstDash val="solid"/>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noFill/>
                      <a:prstDash val="solid"/>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extLst>
                  <a:ext uri="{0D108BD9-81ED-4DB2-BD59-A6C34878D82A}">
                    <a16:rowId xmlns:a16="http://schemas.microsoft.com/office/drawing/2014/main" val="10004"/>
                  </a:ext>
                </a:extLst>
              </a:tr>
              <a:tr h="682228">
                <a:tc>
                  <a:txBody>
                    <a:bodyPr/>
                    <a:lstStyle/>
                    <a:p>
                      <a:r>
                        <a:rPr lang="sv-SE" sz="1400" b="1" dirty="0" smtClean="0"/>
                        <a:t>Dividend policy</a:t>
                      </a:r>
                      <a:endParaRPr lang="sv-SE" sz="1400" b="1" dirty="0"/>
                    </a:p>
                  </a:txBody>
                  <a:tcPr anchor="ctr">
                    <a:lnR w="12700" cap="flat" cmpd="sng" algn="ctr">
                      <a:noFill/>
                      <a:prstDash val="solid"/>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noFill/>
                      <a:prstDash val="solid"/>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extLst>
                  <a:ext uri="{0D108BD9-81ED-4DB2-BD59-A6C34878D82A}">
                    <a16:rowId xmlns:a16="http://schemas.microsoft.com/office/drawing/2014/main" val="10005"/>
                  </a:ext>
                </a:extLst>
              </a:tr>
            </a:tbl>
          </a:graphicData>
        </a:graphic>
      </p:graphicFrame>
      <p:grpSp>
        <p:nvGrpSpPr>
          <p:cNvPr id="33" name="Grupp 64"/>
          <p:cNvGrpSpPr/>
          <p:nvPr/>
        </p:nvGrpSpPr>
        <p:grpSpPr>
          <a:xfrm>
            <a:off x="2899401" y="2420888"/>
            <a:ext cx="862999" cy="597394"/>
            <a:chOff x="107504" y="2348880"/>
            <a:chExt cx="1872208" cy="1296000"/>
          </a:xfrm>
        </p:grpSpPr>
        <p:sp>
          <p:nvSpPr>
            <p:cNvPr id="34" name="Ellips 65"/>
            <p:cNvSpPr>
              <a:spLocks/>
            </p:cNvSpPr>
            <p:nvPr/>
          </p:nvSpPr>
          <p:spPr bwMode="auto">
            <a:xfrm>
              <a:off x="395608" y="2348880"/>
              <a:ext cx="1296000" cy="1296000"/>
            </a:xfrm>
            <a:prstGeom prst="ellipse">
              <a:avLst/>
            </a:prstGeom>
            <a:solidFill>
              <a:schemeClr val="bg2">
                <a:lumMod val="75000"/>
              </a:schemeClr>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schemeClr val="tx2"/>
                </a:solidFill>
              </a:endParaRPr>
            </a:p>
          </p:txBody>
        </p:sp>
        <p:sp>
          <p:nvSpPr>
            <p:cNvPr id="35" name="Rektangel 68"/>
            <p:cNvSpPr/>
            <p:nvPr/>
          </p:nvSpPr>
          <p:spPr>
            <a:xfrm>
              <a:off x="107504" y="2556893"/>
              <a:ext cx="1872208" cy="801237"/>
            </a:xfrm>
            <a:prstGeom prst="rect">
              <a:avLst/>
            </a:prstGeom>
          </p:spPr>
          <p:txBody>
            <a:bodyPr wrap="square">
              <a:spAutoFit/>
            </a:bodyPr>
            <a:lstStyle/>
            <a:p>
              <a:pPr lvl="0" algn="ctr"/>
              <a:r>
                <a:rPr lang="en-GB" b="1" dirty="0" smtClean="0">
                  <a:solidFill>
                    <a:schemeClr val="tx2"/>
                  </a:solidFill>
                </a:rPr>
                <a:t>3-4</a:t>
              </a:r>
              <a:r>
                <a:rPr lang="en-GB" sz="1200" b="1" dirty="0" smtClean="0">
                  <a:solidFill>
                    <a:schemeClr val="tx2"/>
                  </a:solidFill>
                </a:rPr>
                <a:t>%</a:t>
              </a:r>
              <a:endParaRPr lang="en-GB" sz="1200" b="1" dirty="0">
                <a:solidFill>
                  <a:schemeClr val="tx2"/>
                </a:solidFill>
              </a:endParaRPr>
            </a:p>
          </p:txBody>
        </p:sp>
      </p:grpSp>
      <p:grpSp>
        <p:nvGrpSpPr>
          <p:cNvPr id="36" name="Grupp 64"/>
          <p:cNvGrpSpPr/>
          <p:nvPr/>
        </p:nvGrpSpPr>
        <p:grpSpPr>
          <a:xfrm>
            <a:off x="4918280" y="3148224"/>
            <a:ext cx="862999" cy="597394"/>
            <a:chOff x="107504" y="2348880"/>
            <a:chExt cx="1872208" cy="1296000"/>
          </a:xfrm>
        </p:grpSpPr>
        <p:sp>
          <p:nvSpPr>
            <p:cNvPr id="37" name="Ellips 65"/>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38" name="Rektangel 68"/>
            <p:cNvSpPr/>
            <p:nvPr/>
          </p:nvSpPr>
          <p:spPr>
            <a:xfrm>
              <a:off x="107504" y="2556893"/>
              <a:ext cx="1872208" cy="801237"/>
            </a:xfrm>
            <a:prstGeom prst="rect">
              <a:avLst/>
            </a:prstGeom>
          </p:spPr>
          <p:txBody>
            <a:bodyPr wrap="square">
              <a:spAutoFit/>
            </a:bodyPr>
            <a:lstStyle/>
            <a:p>
              <a:pPr lvl="0" algn="ctr"/>
              <a:r>
                <a:rPr lang="en-GB" b="1" dirty="0" smtClean="0">
                  <a:solidFill>
                    <a:prstClr val="white"/>
                  </a:solidFill>
                </a:rPr>
                <a:t>18</a:t>
              </a:r>
              <a:r>
                <a:rPr lang="en-GB" sz="1200" b="1" dirty="0" smtClean="0">
                  <a:solidFill>
                    <a:prstClr val="white"/>
                  </a:solidFill>
                </a:rPr>
                <a:t>%</a:t>
              </a:r>
              <a:endParaRPr lang="en-GB" sz="1200" b="1" dirty="0">
                <a:solidFill>
                  <a:prstClr val="white"/>
                </a:solidFill>
              </a:endParaRPr>
            </a:p>
          </p:txBody>
        </p:sp>
      </p:grpSp>
      <p:grpSp>
        <p:nvGrpSpPr>
          <p:cNvPr id="39" name="Grupp 64"/>
          <p:cNvGrpSpPr/>
          <p:nvPr/>
        </p:nvGrpSpPr>
        <p:grpSpPr>
          <a:xfrm>
            <a:off x="2899401" y="3148224"/>
            <a:ext cx="862999" cy="597394"/>
            <a:chOff x="107504" y="2348880"/>
            <a:chExt cx="1872208" cy="1296000"/>
          </a:xfrm>
        </p:grpSpPr>
        <p:sp>
          <p:nvSpPr>
            <p:cNvPr id="40" name="Ellips 65"/>
            <p:cNvSpPr>
              <a:spLocks/>
            </p:cNvSpPr>
            <p:nvPr/>
          </p:nvSpPr>
          <p:spPr bwMode="auto">
            <a:xfrm>
              <a:off x="395608" y="2348880"/>
              <a:ext cx="1296000" cy="1296000"/>
            </a:xfrm>
            <a:prstGeom prst="ellipse">
              <a:avLst/>
            </a:prstGeom>
            <a:solidFill>
              <a:schemeClr val="bg2">
                <a:lumMod val="75000"/>
              </a:schemeClr>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schemeClr val="tx2"/>
                </a:solidFill>
              </a:endParaRPr>
            </a:p>
          </p:txBody>
        </p:sp>
        <p:sp>
          <p:nvSpPr>
            <p:cNvPr id="41" name="Rektangel 68"/>
            <p:cNvSpPr/>
            <p:nvPr/>
          </p:nvSpPr>
          <p:spPr>
            <a:xfrm>
              <a:off x="107504" y="2556893"/>
              <a:ext cx="1872208" cy="801237"/>
            </a:xfrm>
            <a:prstGeom prst="rect">
              <a:avLst/>
            </a:prstGeom>
          </p:spPr>
          <p:txBody>
            <a:bodyPr wrap="square">
              <a:spAutoFit/>
            </a:bodyPr>
            <a:lstStyle/>
            <a:p>
              <a:pPr lvl="0" algn="ctr"/>
              <a:r>
                <a:rPr lang="en-GB" sz="1200" b="1" dirty="0" smtClean="0">
                  <a:solidFill>
                    <a:schemeClr val="tx2"/>
                  </a:solidFill>
                </a:rPr>
                <a:t>&gt;</a:t>
              </a:r>
              <a:r>
                <a:rPr lang="en-GB" b="1" dirty="0" smtClean="0">
                  <a:solidFill>
                    <a:schemeClr val="tx2"/>
                  </a:solidFill>
                </a:rPr>
                <a:t>17</a:t>
              </a:r>
              <a:r>
                <a:rPr lang="en-GB" sz="1200" b="1" dirty="0" smtClean="0">
                  <a:solidFill>
                    <a:schemeClr val="tx2"/>
                  </a:solidFill>
                </a:rPr>
                <a:t>%</a:t>
              </a:r>
              <a:endParaRPr lang="en-GB" sz="1200" b="1" dirty="0">
                <a:solidFill>
                  <a:schemeClr val="tx2"/>
                </a:solidFill>
              </a:endParaRPr>
            </a:p>
          </p:txBody>
        </p:sp>
      </p:grpSp>
      <p:grpSp>
        <p:nvGrpSpPr>
          <p:cNvPr id="42" name="Grupp 64"/>
          <p:cNvGrpSpPr/>
          <p:nvPr/>
        </p:nvGrpSpPr>
        <p:grpSpPr>
          <a:xfrm>
            <a:off x="4918280" y="3875560"/>
            <a:ext cx="862999" cy="597394"/>
            <a:chOff x="107504" y="2348880"/>
            <a:chExt cx="1872208" cy="1296000"/>
          </a:xfrm>
        </p:grpSpPr>
        <p:sp>
          <p:nvSpPr>
            <p:cNvPr id="43" name="Ellips 65"/>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44" name="Rektangel 68"/>
            <p:cNvSpPr/>
            <p:nvPr/>
          </p:nvSpPr>
          <p:spPr>
            <a:xfrm>
              <a:off x="107504" y="2556893"/>
              <a:ext cx="1872208" cy="801237"/>
            </a:xfrm>
            <a:prstGeom prst="rect">
              <a:avLst/>
            </a:prstGeom>
          </p:spPr>
          <p:txBody>
            <a:bodyPr wrap="square">
              <a:spAutoFit/>
            </a:bodyPr>
            <a:lstStyle/>
            <a:p>
              <a:pPr lvl="0" algn="ctr"/>
              <a:r>
                <a:rPr lang="en-GB" b="1" dirty="0" smtClean="0">
                  <a:solidFill>
                    <a:prstClr val="white"/>
                  </a:solidFill>
                </a:rPr>
                <a:t>14</a:t>
              </a:r>
              <a:r>
                <a:rPr lang="en-GB" sz="1200" b="1" dirty="0" smtClean="0">
                  <a:solidFill>
                    <a:prstClr val="white"/>
                  </a:solidFill>
                </a:rPr>
                <a:t>%</a:t>
              </a:r>
              <a:endParaRPr lang="en-GB" sz="1200" b="1" dirty="0">
                <a:solidFill>
                  <a:prstClr val="white"/>
                </a:solidFill>
              </a:endParaRPr>
            </a:p>
          </p:txBody>
        </p:sp>
      </p:grpSp>
      <p:grpSp>
        <p:nvGrpSpPr>
          <p:cNvPr id="45" name="Grupp 64"/>
          <p:cNvGrpSpPr/>
          <p:nvPr/>
        </p:nvGrpSpPr>
        <p:grpSpPr>
          <a:xfrm>
            <a:off x="2899401" y="3875560"/>
            <a:ext cx="862999" cy="597394"/>
            <a:chOff x="107504" y="2348880"/>
            <a:chExt cx="1872208" cy="1296000"/>
          </a:xfrm>
        </p:grpSpPr>
        <p:sp>
          <p:nvSpPr>
            <p:cNvPr id="46" name="Ellips 65"/>
            <p:cNvSpPr>
              <a:spLocks/>
            </p:cNvSpPr>
            <p:nvPr/>
          </p:nvSpPr>
          <p:spPr bwMode="auto">
            <a:xfrm>
              <a:off x="395608" y="2348880"/>
              <a:ext cx="1296000" cy="1296000"/>
            </a:xfrm>
            <a:prstGeom prst="ellipse">
              <a:avLst/>
            </a:prstGeom>
            <a:solidFill>
              <a:schemeClr val="bg2">
                <a:lumMod val="75000"/>
              </a:schemeClr>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schemeClr val="tx2"/>
                </a:solidFill>
              </a:endParaRPr>
            </a:p>
          </p:txBody>
        </p:sp>
        <p:sp>
          <p:nvSpPr>
            <p:cNvPr id="47" name="Rektangel 68"/>
            <p:cNvSpPr/>
            <p:nvPr/>
          </p:nvSpPr>
          <p:spPr>
            <a:xfrm>
              <a:off x="107504" y="2556893"/>
              <a:ext cx="1872208" cy="801237"/>
            </a:xfrm>
            <a:prstGeom prst="rect">
              <a:avLst/>
            </a:prstGeom>
          </p:spPr>
          <p:txBody>
            <a:bodyPr wrap="square">
              <a:spAutoFit/>
            </a:bodyPr>
            <a:lstStyle/>
            <a:p>
              <a:pPr lvl="0" algn="ctr"/>
              <a:r>
                <a:rPr lang="en-GB" sz="1200" b="1" dirty="0" smtClean="0">
                  <a:solidFill>
                    <a:schemeClr val="tx2"/>
                  </a:solidFill>
                </a:rPr>
                <a:t>&gt;</a:t>
              </a:r>
              <a:r>
                <a:rPr lang="en-GB" b="1" dirty="0" smtClean="0">
                  <a:solidFill>
                    <a:schemeClr val="tx2"/>
                  </a:solidFill>
                </a:rPr>
                <a:t>13</a:t>
              </a:r>
              <a:r>
                <a:rPr lang="en-GB" sz="1200" b="1" dirty="0" smtClean="0">
                  <a:solidFill>
                    <a:schemeClr val="tx2"/>
                  </a:solidFill>
                </a:rPr>
                <a:t>%</a:t>
              </a:r>
              <a:endParaRPr lang="en-GB" sz="1200" b="1" dirty="0">
                <a:solidFill>
                  <a:schemeClr val="tx2"/>
                </a:solidFill>
              </a:endParaRPr>
            </a:p>
          </p:txBody>
        </p:sp>
      </p:grpSp>
      <p:grpSp>
        <p:nvGrpSpPr>
          <p:cNvPr id="48" name="Grupp 64"/>
          <p:cNvGrpSpPr/>
          <p:nvPr/>
        </p:nvGrpSpPr>
        <p:grpSpPr>
          <a:xfrm>
            <a:off x="4918280" y="4613723"/>
            <a:ext cx="862999" cy="597394"/>
            <a:chOff x="107504" y="2348880"/>
            <a:chExt cx="1872208" cy="1296000"/>
          </a:xfrm>
        </p:grpSpPr>
        <p:sp>
          <p:nvSpPr>
            <p:cNvPr id="49" name="Ellips 65"/>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50" name="Rektangel 68"/>
            <p:cNvSpPr/>
            <p:nvPr/>
          </p:nvSpPr>
          <p:spPr>
            <a:xfrm>
              <a:off x="107504" y="2556893"/>
              <a:ext cx="1872208" cy="801237"/>
            </a:xfrm>
            <a:prstGeom prst="rect">
              <a:avLst/>
            </a:prstGeom>
          </p:spPr>
          <p:txBody>
            <a:bodyPr wrap="square">
              <a:spAutoFit/>
            </a:bodyPr>
            <a:lstStyle/>
            <a:p>
              <a:pPr lvl="0" algn="ctr"/>
              <a:r>
                <a:rPr lang="en-GB" b="1" dirty="0" smtClean="0">
                  <a:solidFill>
                    <a:prstClr val="white"/>
                  </a:solidFill>
                </a:rPr>
                <a:t>1.1</a:t>
              </a:r>
              <a:endParaRPr lang="en-GB" sz="1200" b="1" dirty="0">
                <a:solidFill>
                  <a:prstClr val="white"/>
                </a:solidFill>
              </a:endParaRPr>
            </a:p>
          </p:txBody>
        </p:sp>
      </p:grpSp>
      <p:grpSp>
        <p:nvGrpSpPr>
          <p:cNvPr id="51" name="Grupp 64"/>
          <p:cNvGrpSpPr/>
          <p:nvPr/>
        </p:nvGrpSpPr>
        <p:grpSpPr>
          <a:xfrm>
            <a:off x="2899401" y="4613723"/>
            <a:ext cx="862999" cy="597394"/>
            <a:chOff x="107504" y="2348880"/>
            <a:chExt cx="1872208" cy="1296000"/>
          </a:xfrm>
        </p:grpSpPr>
        <p:sp>
          <p:nvSpPr>
            <p:cNvPr id="52" name="Ellips 65"/>
            <p:cNvSpPr>
              <a:spLocks/>
            </p:cNvSpPr>
            <p:nvPr/>
          </p:nvSpPr>
          <p:spPr bwMode="auto">
            <a:xfrm>
              <a:off x="395608" y="2348880"/>
              <a:ext cx="1296000" cy="1296000"/>
            </a:xfrm>
            <a:prstGeom prst="ellipse">
              <a:avLst/>
            </a:prstGeom>
            <a:solidFill>
              <a:schemeClr val="bg2">
                <a:lumMod val="75000"/>
              </a:schemeClr>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schemeClr val="tx2"/>
                </a:solidFill>
              </a:endParaRPr>
            </a:p>
          </p:txBody>
        </p:sp>
        <p:sp>
          <p:nvSpPr>
            <p:cNvPr id="53" name="Rektangel 68"/>
            <p:cNvSpPr/>
            <p:nvPr/>
          </p:nvSpPr>
          <p:spPr>
            <a:xfrm>
              <a:off x="107504" y="2556893"/>
              <a:ext cx="1872208" cy="801237"/>
            </a:xfrm>
            <a:prstGeom prst="rect">
              <a:avLst/>
            </a:prstGeom>
          </p:spPr>
          <p:txBody>
            <a:bodyPr wrap="square">
              <a:spAutoFit/>
            </a:bodyPr>
            <a:lstStyle/>
            <a:p>
              <a:pPr lvl="0" algn="ctr"/>
              <a:r>
                <a:rPr lang="en-GB" sz="1200" b="1" dirty="0" smtClean="0">
                  <a:solidFill>
                    <a:schemeClr val="tx2"/>
                  </a:solidFill>
                </a:rPr>
                <a:t>&lt;</a:t>
              </a:r>
              <a:r>
                <a:rPr lang="en-GB" b="1" dirty="0" smtClean="0">
                  <a:solidFill>
                    <a:schemeClr val="tx2"/>
                  </a:solidFill>
                </a:rPr>
                <a:t>2.5</a:t>
              </a:r>
              <a:endParaRPr lang="en-GB" sz="1200" b="1" dirty="0">
                <a:solidFill>
                  <a:schemeClr val="tx2"/>
                </a:solidFill>
              </a:endParaRPr>
            </a:p>
          </p:txBody>
        </p:sp>
      </p:grpSp>
      <p:grpSp>
        <p:nvGrpSpPr>
          <p:cNvPr id="54" name="Grupp 64"/>
          <p:cNvGrpSpPr/>
          <p:nvPr/>
        </p:nvGrpSpPr>
        <p:grpSpPr>
          <a:xfrm>
            <a:off x="4918280" y="5306448"/>
            <a:ext cx="862999" cy="597394"/>
            <a:chOff x="107504" y="2348880"/>
            <a:chExt cx="1872208" cy="1296000"/>
          </a:xfrm>
        </p:grpSpPr>
        <p:sp>
          <p:nvSpPr>
            <p:cNvPr id="55" name="Ellips 65"/>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56" name="Rektangel 68"/>
            <p:cNvSpPr/>
            <p:nvPr/>
          </p:nvSpPr>
          <p:spPr>
            <a:xfrm>
              <a:off x="107504" y="2556893"/>
              <a:ext cx="1872208" cy="801237"/>
            </a:xfrm>
            <a:prstGeom prst="rect">
              <a:avLst/>
            </a:prstGeom>
          </p:spPr>
          <p:txBody>
            <a:bodyPr wrap="square">
              <a:spAutoFit/>
            </a:bodyPr>
            <a:lstStyle/>
            <a:p>
              <a:pPr lvl="0" algn="ctr"/>
              <a:r>
                <a:rPr lang="en-GB" b="1" dirty="0" smtClean="0">
                  <a:solidFill>
                    <a:prstClr val="white"/>
                  </a:solidFill>
                </a:rPr>
                <a:t>59</a:t>
              </a:r>
              <a:r>
                <a:rPr lang="en-GB" sz="1200" b="1" dirty="0" smtClean="0">
                  <a:solidFill>
                    <a:prstClr val="white"/>
                  </a:solidFill>
                </a:rPr>
                <a:t>%</a:t>
              </a:r>
              <a:endParaRPr lang="en-GB" sz="1200" b="1" dirty="0">
                <a:solidFill>
                  <a:prstClr val="white"/>
                </a:solidFill>
              </a:endParaRPr>
            </a:p>
          </p:txBody>
        </p:sp>
      </p:grpSp>
      <p:grpSp>
        <p:nvGrpSpPr>
          <p:cNvPr id="57" name="Grupp 64"/>
          <p:cNvGrpSpPr/>
          <p:nvPr/>
        </p:nvGrpSpPr>
        <p:grpSpPr>
          <a:xfrm>
            <a:off x="2899401" y="5306448"/>
            <a:ext cx="862999" cy="597394"/>
            <a:chOff x="107504" y="2348880"/>
            <a:chExt cx="1872208" cy="1296000"/>
          </a:xfrm>
        </p:grpSpPr>
        <p:sp>
          <p:nvSpPr>
            <p:cNvPr id="58" name="Ellips 65"/>
            <p:cNvSpPr>
              <a:spLocks/>
            </p:cNvSpPr>
            <p:nvPr/>
          </p:nvSpPr>
          <p:spPr bwMode="auto">
            <a:xfrm>
              <a:off x="395608" y="2348880"/>
              <a:ext cx="1296000" cy="1296000"/>
            </a:xfrm>
            <a:prstGeom prst="ellipse">
              <a:avLst/>
            </a:prstGeom>
            <a:solidFill>
              <a:schemeClr val="bg2">
                <a:lumMod val="75000"/>
              </a:schemeClr>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schemeClr val="tx2"/>
                </a:solidFill>
              </a:endParaRPr>
            </a:p>
          </p:txBody>
        </p:sp>
        <p:sp>
          <p:nvSpPr>
            <p:cNvPr id="59" name="Rektangel 68"/>
            <p:cNvSpPr/>
            <p:nvPr/>
          </p:nvSpPr>
          <p:spPr>
            <a:xfrm>
              <a:off x="107504" y="2556893"/>
              <a:ext cx="1872208" cy="801237"/>
            </a:xfrm>
            <a:prstGeom prst="rect">
              <a:avLst/>
            </a:prstGeom>
          </p:spPr>
          <p:txBody>
            <a:bodyPr wrap="square">
              <a:spAutoFit/>
            </a:bodyPr>
            <a:lstStyle/>
            <a:p>
              <a:pPr lvl="0" algn="ctr"/>
              <a:r>
                <a:rPr lang="en-GB" b="1" dirty="0" smtClean="0">
                  <a:solidFill>
                    <a:schemeClr val="tx2"/>
                  </a:solidFill>
                </a:rPr>
                <a:t>50</a:t>
              </a:r>
              <a:r>
                <a:rPr lang="en-GB" sz="1200" b="1" dirty="0" smtClean="0">
                  <a:solidFill>
                    <a:schemeClr val="tx2"/>
                  </a:solidFill>
                </a:rPr>
                <a:t>%</a:t>
              </a:r>
              <a:endParaRPr lang="en-GB" sz="1200" b="1" dirty="0">
                <a:solidFill>
                  <a:schemeClr val="tx2"/>
                </a:solidFill>
              </a:endParaRPr>
            </a:p>
          </p:txBody>
        </p:sp>
      </p:grpSp>
      <p:sp>
        <p:nvSpPr>
          <p:cNvPr id="60" name="textruta 18"/>
          <p:cNvSpPr txBox="1"/>
          <p:nvPr/>
        </p:nvSpPr>
        <p:spPr>
          <a:xfrm>
            <a:off x="7379979" y="3224266"/>
            <a:ext cx="478005" cy="400110"/>
          </a:xfrm>
          <a:prstGeom prst="rect">
            <a:avLst/>
          </a:prstGeom>
          <a:noFill/>
        </p:spPr>
        <p:txBody>
          <a:bodyPr wrap="square" rtlCol="0" anchor="ctr">
            <a:spAutoFit/>
          </a:bodyPr>
          <a:lstStyle/>
          <a:p>
            <a:pPr algn="ctr"/>
            <a:r>
              <a:rPr lang="sv-SE" sz="2000" dirty="0">
                <a:solidFill>
                  <a:schemeClr val="accent1"/>
                </a:solidFill>
                <a:latin typeface="Zapf Dingbats"/>
                <a:ea typeface="Zapf Dingbats"/>
                <a:cs typeface="Zapf Dingbats"/>
              </a:rPr>
              <a:t>✔</a:t>
            </a:r>
            <a:endParaRPr lang="sv-SE" sz="2000" dirty="0">
              <a:solidFill>
                <a:schemeClr val="accent1"/>
              </a:solidFill>
            </a:endParaRPr>
          </a:p>
        </p:txBody>
      </p:sp>
      <p:sp>
        <p:nvSpPr>
          <p:cNvPr id="61" name="textruta 18"/>
          <p:cNvSpPr txBox="1"/>
          <p:nvPr/>
        </p:nvSpPr>
        <p:spPr>
          <a:xfrm>
            <a:off x="7379979" y="3982271"/>
            <a:ext cx="478005" cy="400110"/>
          </a:xfrm>
          <a:prstGeom prst="rect">
            <a:avLst/>
          </a:prstGeom>
          <a:noFill/>
        </p:spPr>
        <p:txBody>
          <a:bodyPr wrap="square" rtlCol="0" anchor="ctr">
            <a:spAutoFit/>
          </a:bodyPr>
          <a:lstStyle/>
          <a:p>
            <a:pPr algn="ctr"/>
            <a:r>
              <a:rPr lang="sv-SE" sz="2000" dirty="0">
                <a:solidFill>
                  <a:schemeClr val="accent1"/>
                </a:solidFill>
                <a:latin typeface="Zapf Dingbats"/>
                <a:ea typeface="Zapf Dingbats"/>
                <a:cs typeface="Zapf Dingbats"/>
              </a:rPr>
              <a:t>✔</a:t>
            </a:r>
            <a:endParaRPr lang="sv-SE" sz="2000" dirty="0">
              <a:solidFill>
                <a:schemeClr val="accent1"/>
              </a:solidFill>
            </a:endParaRPr>
          </a:p>
        </p:txBody>
      </p:sp>
      <p:sp>
        <p:nvSpPr>
          <p:cNvPr id="62" name="textruta 18"/>
          <p:cNvSpPr txBox="1"/>
          <p:nvPr/>
        </p:nvSpPr>
        <p:spPr>
          <a:xfrm>
            <a:off x="7379979" y="4706560"/>
            <a:ext cx="478005" cy="400110"/>
          </a:xfrm>
          <a:prstGeom prst="rect">
            <a:avLst/>
          </a:prstGeom>
          <a:noFill/>
        </p:spPr>
        <p:txBody>
          <a:bodyPr wrap="square" rtlCol="0" anchor="ctr">
            <a:spAutoFit/>
          </a:bodyPr>
          <a:lstStyle/>
          <a:p>
            <a:pPr algn="ctr"/>
            <a:r>
              <a:rPr lang="sv-SE" sz="2000" dirty="0">
                <a:solidFill>
                  <a:schemeClr val="accent1"/>
                </a:solidFill>
                <a:latin typeface="Zapf Dingbats"/>
                <a:ea typeface="Zapf Dingbats"/>
                <a:cs typeface="Zapf Dingbats"/>
              </a:rPr>
              <a:t>✔</a:t>
            </a:r>
            <a:endParaRPr lang="sv-SE" sz="2000" dirty="0">
              <a:solidFill>
                <a:schemeClr val="accent1"/>
              </a:solidFill>
            </a:endParaRPr>
          </a:p>
        </p:txBody>
      </p:sp>
      <p:sp>
        <p:nvSpPr>
          <p:cNvPr id="63" name="textruta 18"/>
          <p:cNvSpPr txBox="1"/>
          <p:nvPr/>
        </p:nvSpPr>
        <p:spPr>
          <a:xfrm>
            <a:off x="7381970" y="5403112"/>
            <a:ext cx="478005" cy="400110"/>
          </a:xfrm>
          <a:prstGeom prst="rect">
            <a:avLst/>
          </a:prstGeom>
          <a:noFill/>
        </p:spPr>
        <p:txBody>
          <a:bodyPr wrap="square" rtlCol="0" anchor="ctr">
            <a:spAutoFit/>
          </a:bodyPr>
          <a:lstStyle/>
          <a:p>
            <a:pPr algn="ctr"/>
            <a:r>
              <a:rPr lang="sv-SE" sz="2000" dirty="0">
                <a:solidFill>
                  <a:schemeClr val="accent1"/>
                </a:solidFill>
                <a:latin typeface="Zapf Dingbats"/>
                <a:ea typeface="Zapf Dingbats"/>
                <a:cs typeface="Zapf Dingbats"/>
              </a:rPr>
              <a:t>✔</a:t>
            </a:r>
            <a:endParaRPr lang="sv-SE" sz="2000" dirty="0">
              <a:solidFill>
                <a:schemeClr val="accent1"/>
              </a:solidFill>
            </a:endParaRPr>
          </a:p>
        </p:txBody>
      </p:sp>
      <p:grpSp>
        <p:nvGrpSpPr>
          <p:cNvPr id="64" name="Grupp 64"/>
          <p:cNvGrpSpPr/>
          <p:nvPr/>
        </p:nvGrpSpPr>
        <p:grpSpPr>
          <a:xfrm>
            <a:off x="4918280" y="2418652"/>
            <a:ext cx="862999" cy="597394"/>
            <a:chOff x="107504" y="2348880"/>
            <a:chExt cx="1872208" cy="1296000"/>
          </a:xfrm>
        </p:grpSpPr>
        <p:sp>
          <p:nvSpPr>
            <p:cNvPr id="65" name="Ellips 65"/>
            <p:cNvSpPr>
              <a:spLocks/>
            </p:cNvSpPr>
            <p:nvPr/>
          </p:nvSpPr>
          <p:spPr bwMode="auto">
            <a:xfrm>
              <a:off x="395608" y="2348880"/>
              <a:ext cx="1296000" cy="1296000"/>
            </a:xfrm>
            <a:prstGeom prst="ellipse">
              <a:avLst/>
            </a:prstGeom>
            <a:solidFill>
              <a:schemeClr val="bg2">
                <a:lumMod val="75000"/>
              </a:schemeClr>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schemeClr val="tx2"/>
                </a:solidFill>
              </a:endParaRPr>
            </a:p>
          </p:txBody>
        </p:sp>
        <p:sp>
          <p:nvSpPr>
            <p:cNvPr id="66" name="Rektangel 68"/>
            <p:cNvSpPr/>
            <p:nvPr/>
          </p:nvSpPr>
          <p:spPr>
            <a:xfrm>
              <a:off x="107504" y="2556893"/>
              <a:ext cx="1872208" cy="801237"/>
            </a:xfrm>
            <a:prstGeom prst="rect">
              <a:avLst/>
            </a:prstGeom>
          </p:spPr>
          <p:txBody>
            <a:bodyPr wrap="square">
              <a:spAutoFit/>
            </a:bodyPr>
            <a:lstStyle/>
            <a:p>
              <a:pPr lvl="0" algn="ctr"/>
              <a:r>
                <a:rPr lang="en-GB" b="1" dirty="0" smtClean="0">
                  <a:solidFill>
                    <a:schemeClr val="tx2"/>
                  </a:solidFill>
                </a:rPr>
                <a:t>0.3</a:t>
              </a:r>
              <a:r>
                <a:rPr lang="en-GB" sz="1200" b="1" dirty="0" smtClean="0">
                  <a:solidFill>
                    <a:schemeClr val="tx2"/>
                  </a:solidFill>
                </a:rPr>
                <a:t>%</a:t>
              </a:r>
              <a:endParaRPr lang="en-GB" sz="1200" b="1" dirty="0">
                <a:solidFill>
                  <a:schemeClr val="tx2"/>
                </a:solidFill>
              </a:endParaRPr>
            </a:p>
          </p:txBody>
        </p:sp>
      </p:grpSp>
      <p:sp>
        <p:nvSpPr>
          <p:cNvPr id="3" name="textruta 2"/>
          <p:cNvSpPr txBox="1"/>
          <p:nvPr/>
        </p:nvSpPr>
        <p:spPr>
          <a:xfrm>
            <a:off x="5578055" y="2357969"/>
            <a:ext cx="269626" cy="276999"/>
          </a:xfrm>
          <a:prstGeom prst="rect">
            <a:avLst/>
          </a:prstGeom>
          <a:noFill/>
        </p:spPr>
        <p:txBody>
          <a:bodyPr wrap="none" rtlCol="0">
            <a:spAutoFit/>
          </a:bodyPr>
          <a:lstStyle/>
          <a:p>
            <a:r>
              <a:rPr lang="sv-SE" sz="1200" dirty="0" smtClean="0"/>
              <a:t>1</a:t>
            </a:r>
            <a:endParaRPr lang="sv-SE" sz="1200" dirty="0"/>
          </a:p>
        </p:txBody>
      </p:sp>
      <p:sp>
        <p:nvSpPr>
          <p:cNvPr id="68" name="textruta 67"/>
          <p:cNvSpPr txBox="1"/>
          <p:nvPr/>
        </p:nvSpPr>
        <p:spPr>
          <a:xfrm>
            <a:off x="5582099" y="3108235"/>
            <a:ext cx="269626" cy="276999"/>
          </a:xfrm>
          <a:prstGeom prst="rect">
            <a:avLst/>
          </a:prstGeom>
          <a:noFill/>
        </p:spPr>
        <p:txBody>
          <a:bodyPr wrap="none" rtlCol="0">
            <a:spAutoFit/>
          </a:bodyPr>
          <a:lstStyle/>
          <a:p>
            <a:r>
              <a:rPr lang="sv-SE" sz="1200" dirty="0" smtClean="0"/>
              <a:t>2</a:t>
            </a:r>
            <a:endParaRPr lang="sv-SE" sz="1200" dirty="0"/>
          </a:p>
        </p:txBody>
      </p:sp>
      <p:sp>
        <p:nvSpPr>
          <p:cNvPr id="70" name="textruta 69"/>
          <p:cNvSpPr txBox="1"/>
          <p:nvPr/>
        </p:nvSpPr>
        <p:spPr>
          <a:xfrm>
            <a:off x="5585747" y="3821803"/>
            <a:ext cx="269626" cy="276999"/>
          </a:xfrm>
          <a:prstGeom prst="rect">
            <a:avLst/>
          </a:prstGeom>
          <a:noFill/>
        </p:spPr>
        <p:txBody>
          <a:bodyPr wrap="none" rtlCol="0">
            <a:spAutoFit/>
          </a:bodyPr>
          <a:lstStyle/>
          <a:p>
            <a:r>
              <a:rPr lang="sv-SE" sz="1200" dirty="0" smtClean="0"/>
              <a:t>2</a:t>
            </a:r>
            <a:endParaRPr lang="sv-SE" sz="1200" dirty="0"/>
          </a:p>
        </p:txBody>
      </p:sp>
      <p:sp>
        <p:nvSpPr>
          <p:cNvPr id="67" name="Rektangel 66"/>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5. Stable earnings and</a:t>
            </a:r>
            <a:br>
              <a:rPr lang="en-GB" sz="1000" b="1" dirty="0" smtClean="0">
                <a:solidFill>
                  <a:schemeClr val="tx2"/>
                </a:solidFill>
              </a:rPr>
            </a:br>
            <a:r>
              <a:rPr lang="en-GB" sz="1000" b="1" dirty="0" smtClean="0">
                <a:solidFill>
                  <a:schemeClr val="tx2"/>
                </a:solidFill>
              </a:rPr>
              <a:t>shareholder returns</a:t>
            </a:r>
          </a:p>
        </p:txBody>
      </p:sp>
    </p:spTree>
    <p:extLst>
      <p:ext uri="{BB962C8B-B14F-4D97-AF65-F5344CB8AC3E}">
        <p14:creationId xmlns:p14="http://schemas.microsoft.com/office/powerpoint/2010/main" val="922423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challenge14.jpg"/>
          <p:cNvPicPr>
            <a:picLocks noChangeAspect="1"/>
          </p:cNvPicPr>
          <p:nvPr/>
        </p:nvPicPr>
        <p:blipFill rotWithShape="1">
          <a:blip r:embed="rId3">
            <a:extLst>
              <a:ext uri="{28A0092B-C50C-407E-A947-70E740481C1C}">
                <a14:useLocalDpi xmlns:a14="http://schemas.microsoft.com/office/drawing/2010/main" val="0"/>
              </a:ext>
            </a:extLst>
          </a:blip>
          <a:srcRect r="21533"/>
          <a:stretch/>
        </p:blipFill>
        <p:spPr>
          <a:xfrm>
            <a:off x="-28356" y="1617408"/>
            <a:ext cx="9352884" cy="6204080"/>
          </a:xfrm>
          <a:prstGeom prst="rect">
            <a:avLst/>
          </a:prstGeom>
        </p:spPr>
      </p:pic>
      <p:sp>
        <p:nvSpPr>
          <p:cNvPr id="8" name="Rektangel 6"/>
          <p:cNvSpPr/>
          <p:nvPr/>
        </p:nvSpPr>
        <p:spPr>
          <a:xfrm>
            <a:off x="-28356" y="1617408"/>
            <a:ext cx="9352884" cy="5484000"/>
          </a:xfrm>
          <a:prstGeom prst="rect">
            <a:avLst/>
          </a:prstGeom>
          <a:solidFill>
            <a:schemeClr val="bg1">
              <a:alpha val="75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smtClean="0">
              <a:solidFill>
                <a:schemeClr val="bg1"/>
              </a:solidFill>
            </a:endParaRPr>
          </a:p>
        </p:txBody>
      </p:sp>
      <p:sp>
        <p:nvSpPr>
          <p:cNvPr id="2" name="Rubrik 1"/>
          <p:cNvSpPr>
            <a:spLocks noGrp="1"/>
          </p:cNvSpPr>
          <p:nvPr>
            <p:ph type="title"/>
          </p:nvPr>
        </p:nvSpPr>
        <p:spPr/>
        <p:txBody>
          <a:bodyPr/>
          <a:lstStyle/>
          <a:p>
            <a:r>
              <a:rPr lang="sv-SE" dirty="0" err="1" smtClean="0"/>
              <a:t>summary</a:t>
            </a:r>
            <a:endParaRPr lang="sv-SE" dirty="0"/>
          </a:p>
        </p:txBody>
      </p:sp>
      <p:sp>
        <p:nvSpPr>
          <p:cNvPr id="3" name="Platshållare för innehåll 2"/>
          <p:cNvSpPr>
            <a:spLocks noGrp="1"/>
          </p:cNvSpPr>
          <p:nvPr>
            <p:ph idx="1"/>
          </p:nvPr>
        </p:nvSpPr>
        <p:spPr>
          <a:xfrm>
            <a:off x="539750" y="2057400"/>
            <a:ext cx="8451850" cy="4267200"/>
          </a:xfrm>
        </p:spPr>
        <p:txBody>
          <a:bodyPr/>
          <a:lstStyle/>
          <a:p>
            <a:r>
              <a:rPr lang="en-US" dirty="0" smtClean="0"/>
              <a:t>Focused product portfolio with leading global and regional positions </a:t>
            </a:r>
            <a:br>
              <a:rPr lang="en-US" dirty="0" smtClean="0"/>
            </a:br>
            <a:r>
              <a:rPr lang="en-US" dirty="0" smtClean="0"/>
              <a:t>in growing markets</a:t>
            </a:r>
          </a:p>
          <a:p>
            <a:r>
              <a:rPr lang="en-US" dirty="0" smtClean="0"/>
              <a:t>Global trends imply growth opportunities</a:t>
            </a:r>
          </a:p>
          <a:p>
            <a:pPr lvl="1"/>
            <a:r>
              <a:rPr lang="en-US" dirty="0" smtClean="0"/>
              <a:t>Sustainability</a:t>
            </a:r>
            <a:r>
              <a:rPr lang="en-US" dirty="0"/>
              <a:t>, demographic shifts, digitalization and changed consumer behavior</a:t>
            </a:r>
            <a:endParaRPr lang="en-US" dirty="0" smtClean="0"/>
          </a:p>
          <a:p>
            <a:r>
              <a:rPr lang="en-US" dirty="0" smtClean="0"/>
              <a:t>We invest in all of our four strategic pillars: </a:t>
            </a:r>
            <a:endParaRPr lang="en-US" dirty="0"/>
          </a:p>
          <a:p>
            <a:pPr lvl="1"/>
            <a:r>
              <a:rPr lang="en-US" dirty="0"/>
              <a:t>Position expansion, Innovation, Sustainability and Efficiency</a:t>
            </a:r>
          </a:p>
          <a:p>
            <a:r>
              <a:rPr lang="en-US" dirty="0" smtClean="0"/>
              <a:t>Two major restructuring projects to </a:t>
            </a:r>
            <a:r>
              <a:rPr lang="en-US" dirty="0"/>
              <a:t>increase profitability </a:t>
            </a:r>
            <a:r>
              <a:rPr lang="en-US" dirty="0" smtClean="0"/>
              <a:t>and </a:t>
            </a:r>
            <a:r>
              <a:rPr lang="en-US" dirty="0"/>
              <a:t>secure </a:t>
            </a:r>
            <a:r>
              <a:rPr lang="en-US" dirty="0" smtClean="0"/>
              <a:t>long-term growth </a:t>
            </a:r>
            <a:endParaRPr lang="en-US" dirty="0"/>
          </a:p>
          <a:p>
            <a:r>
              <a:rPr lang="en-US" dirty="0" smtClean="0"/>
              <a:t>Strong financial position with low leverage and a well-balanced leverage policy</a:t>
            </a:r>
          </a:p>
          <a:p>
            <a:endParaRPr lang="en-US" dirty="0" smtClean="0"/>
          </a:p>
          <a:p>
            <a:pPr marL="0" indent="0">
              <a:buNone/>
            </a:pPr>
            <a:endParaRPr lang="en-US" dirty="0"/>
          </a:p>
        </p:txBody>
      </p:sp>
      <p:sp>
        <p:nvSpPr>
          <p:cNvPr id="4" name="Platshållare för bildnummer 3"/>
          <p:cNvSpPr>
            <a:spLocks noGrp="1"/>
          </p:cNvSpPr>
          <p:nvPr>
            <p:ph type="sldNum" sz="quarter" idx="12"/>
          </p:nvPr>
        </p:nvSpPr>
        <p:spPr/>
        <p:txBody>
          <a:bodyPr/>
          <a:lstStyle/>
          <a:p>
            <a:pPr>
              <a:defRPr/>
            </a:pPr>
            <a:fld id="{CD9F1196-AC56-42C6-A4E8-3E1E76AF4ED9}" type="slidenum">
              <a:rPr lang="sv-SE" smtClean="0"/>
              <a:pPr>
                <a:defRPr/>
              </a:pPr>
              <a:t>18</a:t>
            </a:fld>
            <a:endParaRPr lang="sv-SE"/>
          </a:p>
        </p:txBody>
      </p:sp>
    </p:spTree>
    <p:extLst>
      <p:ext uri="{BB962C8B-B14F-4D97-AF65-F5344CB8AC3E}">
        <p14:creationId xmlns:p14="http://schemas.microsoft.com/office/powerpoint/2010/main" val="3633884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sv-SE" dirty="0" smtClean="0"/>
              <a:t>Q2 DEVELOPMENT</a:t>
            </a:r>
            <a:endParaRPr lang="sv-SE" dirty="0"/>
          </a:p>
        </p:txBody>
      </p:sp>
      <p:sp>
        <p:nvSpPr>
          <p:cNvPr id="5" name="Slide Number Placeholder 4"/>
          <p:cNvSpPr>
            <a:spLocks noGrp="1"/>
          </p:cNvSpPr>
          <p:nvPr>
            <p:ph type="sldNum" sz="quarter" idx="12"/>
          </p:nvPr>
        </p:nvSpPr>
        <p:spPr/>
        <p:txBody>
          <a:bodyPr/>
          <a:lstStyle/>
          <a:p>
            <a:fld id="{9E4FE655-A398-48B5-8790-4515CCC5A856}" type="slidenum">
              <a:rPr lang="sv-SE" smtClean="0"/>
              <a:t>19</a:t>
            </a:fld>
            <a:endParaRPr lang="sv-SE"/>
          </a:p>
        </p:txBody>
      </p:sp>
    </p:spTree>
    <p:extLst>
      <p:ext uri="{BB962C8B-B14F-4D97-AF65-F5344CB8AC3E}">
        <p14:creationId xmlns:p14="http://schemas.microsoft.com/office/powerpoint/2010/main" val="2741629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Bildobjekt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977" y="1837155"/>
            <a:ext cx="9957114" cy="459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Rektangel 96"/>
          <p:cNvSpPr/>
          <p:nvPr/>
        </p:nvSpPr>
        <p:spPr>
          <a:xfrm>
            <a:off x="-864604" y="1789868"/>
            <a:ext cx="10729192" cy="4663468"/>
          </a:xfrm>
          <a:prstGeom prst="rect">
            <a:avLst/>
          </a:prstGeom>
          <a:solidFill>
            <a:schemeClr val="bg1">
              <a:alpha val="75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smtClean="0">
              <a:solidFill>
                <a:schemeClr val="bg1"/>
              </a:solidFill>
            </a:endParaRPr>
          </a:p>
        </p:txBody>
      </p:sp>
      <p:cxnSp>
        <p:nvCxnSpPr>
          <p:cNvPr id="7" name="Rak 6"/>
          <p:cNvCxnSpPr/>
          <p:nvPr/>
        </p:nvCxnSpPr>
        <p:spPr>
          <a:xfrm>
            <a:off x="1475656" y="2249109"/>
            <a:ext cx="21795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Rak 50"/>
          <p:cNvCxnSpPr/>
          <p:nvPr/>
        </p:nvCxnSpPr>
        <p:spPr>
          <a:xfrm>
            <a:off x="1475656" y="3501821"/>
            <a:ext cx="21795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Rak 51"/>
          <p:cNvCxnSpPr/>
          <p:nvPr/>
        </p:nvCxnSpPr>
        <p:spPr>
          <a:xfrm>
            <a:off x="1475656" y="3242932"/>
            <a:ext cx="21795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Rak 49"/>
          <p:cNvCxnSpPr/>
          <p:nvPr/>
        </p:nvCxnSpPr>
        <p:spPr>
          <a:xfrm>
            <a:off x="1475656" y="2993004"/>
            <a:ext cx="21795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Rak 47"/>
          <p:cNvCxnSpPr/>
          <p:nvPr/>
        </p:nvCxnSpPr>
        <p:spPr>
          <a:xfrm>
            <a:off x="1475656" y="2738876"/>
            <a:ext cx="2179538"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ubrik 1"/>
          <p:cNvSpPr>
            <a:spLocks noGrp="1"/>
          </p:cNvSpPr>
          <p:nvPr>
            <p:ph type="title"/>
          </p:nvPr>
        </p:nvSpPr>
        <p:spPr/>
        <p:txBody>
          <a:bodyPr/>
          <a:lstStyle/>
          <a:p>
            <a:pPr eaLnBrk="1" hangingPunct="1">
              <a:defRPr/>
            </a:pPr>
            <a:r>
              <a:rPr lang="en-GB" dirty="0" smtClean="0"/>
              <a:t>BILLERUDKORSNÄS in brief</a:t>
            </a:r>
            <a:endParaRPr lang="en-GB" dirty="0"/>
          </a:p>
        </p:txBody>
      </p:sp>
      <p:sp>
        <p:nvSpPr>
          <p:cNvPr id="5" name="Platshållare för bildnummer 4"/>
          <p:cNvSpPr>
            <a:spLocks noGrp="1"/>
          </p:cNvSpPr>
          <p:nvPr>
            <p:ph type="sldNum" sz="quarter" idx="12"/>
          </p:nvPr>
        </p:nvSpPr>
        <p:spPr/>
        <p:txBody>
          <a:bodyPr/>
          <a:lstStyle/>
          <a:p>
            <a:pPr>
              <a:defRPr/>
            </a:pPr>
            <a:fld id="{5693E78D-6859-4739-B71A-C738FB6D6CD7}" type="slidenum">
              <a:rPr lang="en-GB" smtClean="0"/>
              <a:pPr>
                <a:defRPr/>
              </a:pPr>
              <a:t>2</a:t>
            </a:fld>
            <a:endParaRPr lang="en-GB" dirty="0"/>
          </a:p>
        </p:txBody>
      </p:sp>
      <p:sp>
        <p:nvSpPr>
          <p:cNvPr id="33" name="textruta 32"/>
          <p:cNvSpPr txBox="1"/>
          <p:nvPr/>
        </p:nvSpPr>
        <p:spPr>
          <a:xfrm>
            <a:off x="611560" y="1884070"/>
            <a:ext cx="1828800" cy="248786"/>
          </a:xfrm>
          <a:prstGeom prst="rect">
            <a:avLst/>
          </a:prstGeom>
          <a:noFill/>
        </p:spPr>
        <p:txBody>
          <a:bodyPr wrap="square">
            <a:spAutoFit/>
          </a:bodyPr>
          <a:lstStyle/>
          <a:p>
            <a:pPr algn="ctr">
              <a:lnSpc>
                <a:spcPts val="1160"/>
              </a:lnSpc>
              <a:defRPr/>
            </a:pPr>
            <a:r>
              <a:rPr lang="en-GB" sz="1100" b="1" dirty="0" smtClean="0">
                <a:solidFill>
                  <a:srgbClr val="404040"/>
                </a:solidFill>
                <a:latin typeface="Arial" charset="0"/>
                <a:cs typeface="Arial" charset="0"/>
              </a:rPr>
              <a:t>NET SALES</a:t>
            </a:r>
            <a:endParaRPr lang="en-GB" sz="1100" b="1" dirty="0">
              <a:solidFill>
                <a:srgbClr val="404040"/>
              </a:solidFill>
              <a:latin typeface="Arial" charset="0"/>
              <a:cs typeface="Arial" charset="0"/>
            </a:endParaRPr>
          </a:p>
        </p:txBody>
      </p:sp>
      <p:grpSp>
        <p:nvGrpSpPr>
          <p:cNvPr id="4" name="Grupp 3"/>
          <p:cNvGrpSpPr/>
          <p:nvPr/>
        </p:nvGrpSpPr>
        <p:grpSpPr>
          <a:xfrm>
            <a:off x="539552" y="2234820"/>
            <a:ext cx="1872208" cy="1296000"/>
            <a:chOff x="107504" y="2348880"/>
            <a:chExt cx="1872208" cy="1296000"/>
          </a:xfrm>
        </p:grpSpPr>
        <p:sp>
          <p:nvSpPr>
            <p:cNvPr id="27" name="Ellips 26"/>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37" name="Rektangel 36"/>
            <p:cNvSpPr/>
            <p:nvPr/>
          </p:nvSpPr>
          <p:spPr>
            <a:xfrm>
              <a:off x="107504" y="2556894"/>
              <a:ext cx="1872208" cy="830997"/>
            </a:xfrm>
            <a:prstGeom prst="rect">
              <a:avLst/>
            </a:prstGeom>
          </p:spPr>
          <p:txBody>
            <a:bodyPr wrap="square">
              <a:spAutoFit/>
            </a:bodyPr>
            <a:lstStyle/>
            <a:p>
              <a:pPr lvl="0" algn="ctr"/>
              <a:r>
                <a:rPr lang="en-GB" sz="3600" b="1" dirty="0" smtClean="0">
                  <a:solidFill>
                    <a:prstClr val="white"/>
                  </a:solidFill>
                </a:rPr>
                <a:t>21.7 </a:t>
              </a:r>
              <a:r>
                <a:rPr lang="en-GB" sz="1200" b="1" dirty="0" smtClean="0">
                  <a:solidFill>
                    <a:prstClr val="white"/>
                  </a:solidFill>
                </a:rPr>
                <a:t/>
              </a:r>
              <a:br>
                <a:rPr lang="en-GB" sz="1200" b="1" dirty="0" smtClean="0">
                  <a:solidFill>
                    <a:prstClr val="white"/>
                  </a:solidFill>
                </a:rPr>
              </a:br>
              <a:r>
                <a:rPr lang="en-GB" sz="1200" b="1" dirty="0" err="1" smtClean="0">
                  <a:solidFill>
                    <a:prstClr val="white"/>
                  </a:solidFill>
                </a:rPr>
                <a:t>SEKbn</a:t>
              </a:r>
              <a:endParaRPr lang="en-GB" sz="1200" b="1" dirty="0">
                <a:solidFill>
                  <a:prstClr val="white"/>
                </a:solidFill>
              </a:endParaRPr>
            </a:p>
          </p:txBody>
        </p:sp>
      </p:grpSp>
      <p:sp>
        <p:nvSpPr>
          <p:cNvPr id="39" name="textruta 38"/>
          <p:cNvSpPr txBox="1"/>
          <p:nvPr/>
        </p:nvSpPr>
        <p:spPr>
          <a:xfrm>
            <a:off x="611560" y="3717687"/>
            <a:ext cx="1828800" cy="246221"/>
          </a:xfrm>
          <a:prstGeom prst="rect">
            <a:avLst/>
          </a:prstGeom>
          <a:noFill/>
        </p:spPr>
        <p:txBody>
          <a:bodyPr wrap="square">
            <a:spAutoFit/>
          </a:bodyPr>
          <a:lstStyle/>
          <a:p>
            <a:pPr algn="ctr">
              <a:lnSpc>
                <a:spcPts val="1160"/>
              </a:lnSpc>
              <a:defRPr/>
            </a:pPr>
            <a:r>
              <a:rPr lang="en-GB" sz="1100" b="1" dirty="0" smtClean="0">
                <a:solidFill>
                  <a:srgbClr val="404040"/>
                </a:solidFill>
                <a:latin typeface="Arial" charset="0"/>
                <a:cs typeface="Arial" charset="0"/>
              </a:rPr>
              <a:t>EBITDA</a:t>
            </a:r>
            <a:endParaRPr lang="en-GB" sz="1100" b="1" dirty="0">
              <a:solidFill>
                <a:srgbClr val="404040"/>
              </a:solidFill>
              <a:latin typeface="Arial" charset="0"/>
              <a:cs typeface="Arial" charset="0"/>
            </a:endParaRPr>
          </a:p>
        </p:txBody>
      </p:sp>
      <p:grpSp>
        <p:nvGrpSpPr>
          <p:cNvPr id="41" name="Grupp 40"/>
          <p:cNvGrpSpPr/>
          <p:nvPr/>
        </p:nvGrpSpPr>
        <p:grpSpPr>
          <a:xfrm>
            <a:off x="539552" y="3924345"/>
            <a:ext cx="1872208" cy="1296000"/>
            <a:chOff x="107504" y="2348880"/>
            <a:chExt cx="1872208" cy="1296000"/>
          </a:xfrm>
        </p:grpSpPr>
        <p:sp>
          <p:nvSpPr>
            <p:cNvPr id="43" name="Ellips 42"/>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44" name="Rektangel 43"/>
            <p:cNvSpPr/>
            <p:nvPr/>
          </p:nvSpPr>
          <p:spPr>
            <a:xfrm>
              <a:off x="107504" y="2556894"/>
              <a:ext cx="1872208" cy="830997"/>
            </a:xfrm>
            <a:prstGeom prst="rect">
              <a:avLst/>
            </a:prstGeom>
          </p:spPr>
          <p:txBody>
            <a:bodyPr wrap="square">
              <a:spAutoFit/>
            </a:bodyPr>
            <a:lstStyle/>
            <a:p>
              <a:pPr lvl="0" algn="ctr"/>
              <a:r>
                <a:rPr lang="en-GB" sz="3600" b="1" dirty="0" smtClean="0">
                  <a:solidFill>
                    <a:prstClr val="white"/>
                  </a:solidFill>
                </a:rPr>
                <a:t>3.6</a:t>
              </a:r>
              <a:r>
                <a:rPr lang="en-GB" sz="1200" b="1" dirty="0" smtClean="0">
                  <a:solidFill>
                    <a:prstClr val="white"/>
                  </a:solidFill>
                </a:rPr>
                <a:t/>
              </a:r>
              <a:br>
                <a:rPr lang="en-GB" sz="1200" b="1" dirty="0" smtClean="0">
                  <a:solidFill>
                    <a:prstClr val="white"/>
                  </a:solidFill>
                </a:rPr>
              </a:br>
              <a:r>
                <a:rPr lang="en-GB" sz="1200" b="1" dirty="0" err="1" smtClean="0">
                  <a:solidFill>
                    <a:prstClr val="white"/>
                  </a:solidFill>
                </a:rPr>
                <a:t>SEKbn</a:t>
              </a:r>
              <a:endParaRPr lang="en-GB" sz="1200" b="1" dirty="0">
                <a:solidFill>
                  <a:prstClr val="white"/>
                </a:solidFill>
              </a:endParaRPr>
            </a:p>
          </p:txBody>
        </p:sp>
      </p:grpSp>
      <p:sp>
        <p:nvSpPr>
          <p:cNvPr id="45" name="textruta 44"/>
          <p:cNvSpPr txBox="1"/>
          <p:nvPr/>
        </p:nvSpPr>
        <p:spPr>
          <a:xfrm>
            <a:off x="468000" y="6597352"/>
            <a:ext cx="3671952" cy="215444"/>
          </a:xfrm>
          <a:prstGeom prst="rect">
            <a:avLst/>
          </a:prstGeom>
          <a:noFill/>
        </p:spPr>
        <p:txBody>
          <a:bodyPr wrap="square" rtlCol="0">
            <a:spAutoFit/>
          </a:bodyPr>
          <a:lstStyle/>
          <a:p>
            <a:r>
              <a:rPr lang="en-GB" sz="800" dirty="0" smtClean="0"/>
              <a:t>Full year 2016</a:t>
            </a:r>
            <a:endParaRPr lang="en-GB" sz="800" dirty="0"/>
          </a:p>
        </p:txBody>
      </p:sp>
      <p:sp>
        <p:nvSpPr>
          <p:cNvPr id="46" name="textruta 45"/>
          <p:cNvSpPr txBox="1"/>
          <p:nvPr/>
        </p:nvSpPr>
        <p:spPr>
          <a:xfrm>
            <a:off x="2195736" y="1980129"/>
            <a:ext cx="1459458" cy="1846659"/>
          </a:xfrm>
          <a:prstGeom prst="rect">
            <a:avLst/>
          </a:prstGeom>
          <a:noFill/>
        </p:spPr>
        <p:txBody>
          <a:bodyPr wrap="square">
            <a:spAutoFit/>
          </a:bodyPr>
          <a:lstStyle/>
          <a:p>
            <a:pPr>
              <a:lnSpc>
                <a:spcPct val="150000"/>
              </a:lnSpc>
              <a:defRPr/>
            </a:pPr>
            <a:r>
              <a:rPr lang="en-GB" sz="1100" b="1" dirty="0" smtClean="0">
                <a:solidFill>
                  <a:schemeClr val="tx2"/>
                </a:solidFill>
                <a:latin typeface="Arial" charset="0"/>
                <a:cs typeface="Arial" charset="0"/>
              </a:rPr>
              <a:t>Europe 73%</a:t>
            </a:r>
          </a:p>
          <a:p>
            <a:pPr>
              <a:lnSpc>
                <a:spcPct val="150000"/>
              </a:lnSpc>
              <a:defRPr/>
            </a:pPr>
            <a:r>
              <a:rPr lang="en-GB" sz="1100" b="1" dirty="0" smtClean="0">
                <a:solidFill>
                  <a:schemeClr val="tx2"/>
                </a:solidFill>
                <a:latin typeface="Arial" charset="0"/>
                <a:cs typeface="Arial" charset="0"/>
              </a:rPr>
              <a:t>Asia 17%</a:t>
            </a:r>
          </a:p>
          <a:p>
            <a:pPr>
              <a:lnSpc>
                <a:spcPct val="150000"/>
              </a:lnSpc>
              <a:defRPr/>
            </a:pPr>
            <a:r>
              <a:rPr lang="en-GB" sz="1100" b="1" dirty="0" smtClean="0">
                <a:solidFill>
                  <a:schemeClr val="tx2"/>
                </a:solidFill>
                <a:latin typeface="Arial" charset="0"/>
                <a:cs typeface="Arial" charset="0"/>
              </a:rPr>
              <a:t>Africa 4%</a:t>
            </a:r>
          </a:p>
          <a:p>
            <a:pPr>
              <a:lnSpc>
                <a:spcPct val="150000"/>
              </a:lnSpc>
              <a:defRPr/>
            </a:pPr>
            <a:r>
              <a:rPr lang="en-GB" sz="1100" b="1" dirty="0" smtClean="0">
                <a:solidFill>
                  <a:schemeClr val="tx2"/>
                </a:solidFill>
                <a:latin typeface="Arial" charset="0"/>
                <a:cs typeface="Arial" charset="0"/>
              </a:rPr>
              <a:t>South America 3%</a:t>
            </a:r>
          </a:p>
          <a:p>
            <a:pPr>
              <a:lnSpc>
                <a:spcPct val="150000"/>
              </a:lnSpc>
              <a:defRPr/>
            </a:pPr>
            <a:r>
              <a:rPr lang="en-GB" sz="1100" b="1" dirty="0" smtClean="0">
                <a:solidFill>
                  <a:schemeClr val="tx2"/>
                </a:solidFill>
                <a:latin typeface="Arial" charset="0"/>
                <a:cs typeface="Arial" charset="0"/>
              </a:rPr>
              <a:t>Middle East 2%</a:t>
            </a:r>
          </a:p>
          <a:p>
            <a:pPr>
              <a:lnSpc>
                <a:spcPct val="150000"/>
              </a:lnSpc>
              <a:defRPr/>
            </a:pPr>
            <a:r>
              <a:rPr lang="en-GB" sz="1100" b="1" dirty="0" smtClean="0">
                <a:solidFill>
                  <a:schemeClr val="tx2"/>
                </a:solidFill>
                <a:latin typeface="Arial" charset="0"/>
                <a:cs typeface="Arial" charset="0"/>
              </a:rPr>
              <a:t>Other 1%</a:t>
            </a:r>
            <a:endParaRPr lang="en-GB" sz="1000" b="1" dirty="0" smtClean="0">
              <a:solidFill>
                <a:schemeClr val="tx2"/>
              </a:solidFill>
              <a:latin typeface="Arial" charset="0"/>
              <a:cs typeface="Arial" charset="0"/>
            </a:endParaRPr>
          </a:p>
          <a:p>
            <a:pPr>
              <a:lnSpc>
                <a:spcPct val="150000"/>
              </a:lnSpc>
              <a:defRPr/>
            </a:pPr>
            <a:endParaRPr lang="en-GB" sz="1000" b="1" dirty="0">
              <a:solidFill>
                <a:schemeClr val="tx2"/>
              </a:solidFill>
              <a:latin typeface="Arial" charset="0"/>
              <a:cs typeface="Arial" charset="0"/>
            </a:endParaRPr>
          </a:p>
        </p:txBody>
      </p:sp>
      <p:cxnSp>
        <p:nvCxnSpPr>
          <p:cNvPr id="47" name="Rak 46"/>
          <p:cNvCxnSpPr/>
          <p:nvPr/>
        </p:nvCxnSpPr>
        <p:spPr>
          <a:xfrm>
            <a:off x="1475656" y="2489511"/>
            <a:ext cx="21795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Rak 52"/>
          <p:cNvCxnSpPr/>
          <p:nvPr/>
        </p:nvCxnSpPr>
        <p:spPr>
          <a:xfrm rot="10800000" flipV="1">
            <a:off x="228600" y="5290907"/>
            <a:ext cx="8763000" cy="15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 name="textruta 9"/>
          <p:cNvSpPr txBox="1"/>
          <p:nvPr/>
        </p:nvSpPr>
        <p:spPr>
          <a:xfrm>
            <a:off x="6510990" y="5283786"/>
            <a:ext cx="2093458" cy="830997"/>
          </a:xfrm>
          <a:prstGeom prst="rect">
            <a:avLst/>
          </a:prstGeom>
          <a:noFill/>
        </p:spPr>
        <p:txBody>
          <a:bodyPr wrap="square" rtlCol="0">
            <a:spAutoFit/>
          </a:bodyPr>
          <a:lstStyle/>
          <a:p>
            <a:r>
              <a:rPr lang="en-GB" sz="4800" b="1" dirty="0" smtClean="0">
                <a:solidFill>
                  <a:schemeClr val="accent1"/>
                </a:solidFill>
              </a:rPr>
              <a:t>4,300</a:t>
            </a:r>
            <a:endParaRPr lang="en-GB" sz="3200" b="1" dirty="0">
              <a:solidFill>
                <a:schemeClr val="accent1"/>
              </a:solidFill>
            </a:endParaRPr>
          </a:p>
        </p:txBody>
      </p:sp>
      <p:sp>
        <p:nvSpPr>
          <p:cNvPr id="58" name="textruta 57"/>
          <p:cNvSpPr txBox="1"/>
          <p:nvPr/>
        </p:nvSpPr>
        <p:spPr>
          <a:xfrm>
            <a:off x="6353125" y="6054388"/>
            <a:ext cx="2107307" cy="246221"/>
          </a:xfrm>
          <a:prstGeom prst="rect">
            <a:avLst/>
          </a:prstGeom>
          <a:noFill/>
        </p:spPr>
        <p:txBody>
          <a:bodyPr wrap="square">
            <a:spAutoFit/>
          </a:bodyPr>
          <a:lstStyle/>
          <a:p>
            <a:pPr algn="ctr">
              <a:lnSpc>
                <a:spcPts val="1160"/>
              </a:lnSpc>
              <a:defRPr/>
            </a:pPr>
            <a:r>
              <a:rPr lang="en-GB" sz="1100" b="1" dirty="0" smtClean="0">
                <a:solidFill>
                  <a:srgbClr val="404040"/>
                </a:solidFill>
                <a:latin typeface="Arial" charset="0"/>
                <a:cs typeface="Arial" charset="0"/>
              </a:rPr>
              <a:t>NUMBER OF EMPLOYEES</a:t>
            </a:r>
            <a:endParaRPr lang="en-GB" sz="1100" b="1" dirty="0">
              <a:solidFill>
                <a:srgbClr val="404040"/>
              </a:solidFill>
              <a:latin typeface="Arial" charset="0"/>
              <a:cs typeface="Arial" charset="0"/>
            </a:endParaRPr>
          </a:p>
        </p:txBody>
      </p:sp>
      <p:grpSp>
        <p:nvGrpSpPr>
          <p:cNvPr id="13" name="Grupp 12"/>
          <p:cNvGrpSpPr/>
          <p:nvPr/>
        </p:nvGrpSpPr>
        <p:grpSpPr>
          <a:xfrm>
            <a:off x="5265613" y="2419825"/>
            <a:ext cx="2016224" cy="1974891"/>
            <a:chOff x="5436096" y="2132856"/>
            <a:chExt cx="2016224" cy="1974891"/>
          </a:xfrm>
        </p:grpSpPr>
        <p:graphicFrame>
          <p:nvGraphicFramePr>
            <p:cNvPr id="12" name="Diagram 11"/>
            <p:cNvGraphicFramePr/>
            <p:nvPr>
              <p:extLst>
                <p:ext uri="{D42A27DB-BD31-4B8C-83A1-F6EECF244321}">
                  <p14:modId xmlns:p14="http://schemas.microsoft.com/office/powerpoint/2010/main" val="1107647868"/>
                </p:ext>
              </p:extLst>
            </p:nvPr>
          </p:nvGraphicFramePr>
          <p:xfrm>
            <a:off x="5436096" y="2132856"/>
            <a:ext cx="2016224" cy="1974891"/>
          </p:xfrm>
          <a:graphic>
            <a:graphicData uri="http://schemas.openxmlformats.org/drawingml/2006/chart">
              <c:chart xmlns:c="http://schemas.openxmlformats.org/drawingml/2006/chart" xmlns:r="http://schemas.openxmlformats.org/officeDocument/2006/relationships" r:id="rId4"/>
            </a:graphicData>
          </a:graphic>
        </p:graphicFrame>
        <p:sp>
          <p:nvSpPr>
            <p:cNvPr id="59" name="textruta 58"/>
            <p:cNvSpPr txBox="1"/>
            <p:nvPr/>
          </p:nvSpPr>
          <p:spPr>
            <a:xfrm>
              <a:off x="5532462" y="2905894"/>
              <a:ext cx="1828800" cy="400110"/>
            </a:xfrm>
            <a:prstGeom prst="rect">
              <a:avLst/>
            </a:prstGeom>
            <a:noFill/>
          </p:spPr>
          <p:txBody>
            <a:bodyPr wrap="square">
              <a:spAutoFit/>
            </a:bodyPr>
            <a:lstStyle/>
            <a:p>
              <a:pPr algn="ctr">
                <a:lnSpc>
                  <a:spcPts val="1160"/>
                </a:lnSpc>
                <a:defRPr/>
              </a:pPr>
              <a:r>
                <a:rPr lang="en-GB" sz="1050" b="1" dirty="0" smtClean="0">
                  <a:solidFill>
                    <a:srgbClr val="404040"/>
                  </a:solidFill>
                  <a:latin typeface="Arial" charset="0"/>
                  <a:cs typeface="Arial" charset="0"/>
                </a:rPr>
                <a:t>SHARE </a:t>
              </a:r>
              <a:br>
                <a:rPr lang="en-GB" sz="1050" b="1" dirty="0" smtClean="0">
                  <a:solidFill>
                    <a:srgbClr val="404040"/>
                  </a:solidFill>
                  <a:latin typeface="Arial" charset="0"/>
                  <a:cs typeface="Arial" charset="0"/>
                </a:rPr>
              </a:br>
              <a:r>
                <a:rPr lang="en-GB" sz="1050" b="1" dirty="0" smtClean="0">
                  <a:solidFill>
                    <a:srgbClr val="404040"/>
                  </a:solidFill>
                  <a:latin typeface="Arial" charset="0"/>
                  <a:cs typeface="Arial" charset="0"/>
                </a:rPr>
                <a:t>OF SALES</a:t>
              </a:r>
              <a:endParaRPr lang="en-GB" sz="1050" b="1" dirty="0">
                <a:solidFill>
                  <a:srgbClr val="404040"/>
                </a:solidFill>
                <a:latin typeface="Arial" charset="0"/>
                <a:cs typeface="Arial" charset="0"/>
              </a:endParaRPr>
            </a:p>
          </p:txBody>
        </p:sp>
      </p:grpSp>
      <p:sp>
        <p:nvSpPr>
          <p:cNvPr id="94" name="textruta 93"/>
          <p:cNvSpPr txBox="1"/>
          <p:nvPr/>
        </p:nvSpPr>
        <p:spPr>
          <a:xfrm>
            <a:off x="1691680" y="5292497"/>
            <a:ext cx="581290" cy="830997"/>
          </a:xfrm>
          <a:prstGeom prst="rect">
            <a:avLst/>
          </a:prstGeom>
          <a:noFill/>
        </p:spPr>
        <p:txBody>
          <a:bodyPr wrap="square" rtlCol="0">
            <a:spAutoFit/>
          </a:bodyPr>
          <a:lstStyle/>
          <a:p>
            <a:r>
              <a:rPr lang="en-GB" sz="4800" b="1" dirty="0">
                <a:solidFill>
                  <a:schemeClr val="accent1"/>
                </a:solidFill>
              </a:rPr>
              <a:t>8</a:t>
            </a:r>
            <a:endParaRPr lang="en-GB" sz="3200" b="1" dirty="0">
              <a:solidFill>
                <a:schemeClr val="accent1"/>
              </a:solidFill>
            </a:endParaRPr>
          </a:p>
        </p:txBody>
      </p:sp>
      <p:sp>
        <p:nvSpPr>
          <p:cNvPr id="95" name="textruta 94"/>
          <p:cNvSpPr txBox="1"/>
          <p:nvPr/>
        </p:nvSpPr>
        <p:spPr>
          <a:xfrm>
            <a:off x="952525" y="6063099"/>
            <a:ext cx="2107307" cy="400110"/>
          </a:xfrm>
          <a:prstGeom prst="rect">
            <a:avLst/>
          </a:prstGeom>
          <a:noFill/>
        </p:spPr>
        <p:txBody>
          <a:bodyPr wrap="square">
            <a:spAutoFit/>
          </a:bodyPr>
          <a:lstStyle/>
          <a:p>
            <a:pPr algn="ctr">
              <a:lnSpc>
                <a:spcPts val="1160"/>
              </a:lnSpc>
              <a:defRPr/>
            </a:pPr>
            <a:r>
              <a:rPr lang="en-GB" sz="1100" b="1" dirty="0" smtClean="0">
                <a:solidFill>
                  <a:srgbClr val="404040"/>
                </a:solidFill>
                <a:latin typeface="Arial" charset="0"/>
                <a:cs typeface="Arial" charset="0"/>
              </a:rPr>
              <a:t>PRODUCTION UNITS</a:t>
            </a:r>
          </a:p>
          <a:p>
            <a:pPr algn="ctr">
              <a:lnSpc>
                <a:spcPts val="1160"/>
              </a:lnSpc>
              <a:defRPr/>
            </a:pPr>
            <a:r>
              <a:rPr lang="en-GB" sz="1100" b="1" dirty="0" smtClean="0">
                <a:solidFill>
                  <a:srgbClr val="404040"/>
                </a:solidFill>
                <a:latin typeface="Arial" charset="0"/>
                <a:cs typeface="Arial" charset="0"/>
              </a:rPr>
              <a:t>(SWE, FI, UK)</a:t>
            </a:r>
            <a:endParaRPr lang="en-GB" sz="1100" b="1" dirty="0">
              <a:solidFill>
                <a:srgbClr val="404040"/>
              </a:solidFill>
              <a:latin typeface="Arial" charset="0"/>
              <a:cs typeface="Arial" charset="0"/>
            </a:endParaRPr>
          </a:p>
        </p:txBody>
      </p:sp>
      <p:cxnSp>
        <p:nvCxnSpPr>
          <p:cNvPr id="115" name="Rak 114"/>
          <p:cNvCxnSpPr/>
          <p:nvPr/>
        </p:nvCxnSpPr>
        <p:spPr>
          <a:xfrm flipV="1">
            <a:off x="6732240" y="2567226"/>
            <a:ext cx="386531" cy="26654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Rak 35"/>
          <p:cNvCxnSpPr/>
          <p:nvPr/>
        </p:nvCxnSpPr>
        <p:spPr>
          <a:xfrm>
            <a:off x="7118771" y="2567226"/>
            <a:ext cx="1557685"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ruta 5"/>
          <p:cNvSpPr txBox="1"/>
          <p:nvPr/>
        </p:nvSpPr>
        <p:spPr>
          <a:xfrm>
            <a:off x="7092280" y="2305616"/>
            <a:ext cx="1872829" cy="261610"/>
          </a:xfrm>
          <a:prstGeom prst="rect">
            <a:avLst/>
          </a:prstGeom>
          <a:noFill/>
        </p:spPr>
        <p:txBody>
          <a:bodyPr wrap="square" rtlCol="0">
            <a:spAutoFit/>
          </a:bodyPr>
          <a:lstStyle/>
          <a:p>
            <a:r>
              <a:rPr lang="en-GB" sz="1100" b="1" dirty="0" smtClean="0">
                <a:solidFill>
                  <a:schemeClr val="tx2"/>
                </a:solidFill>
              </a:rPr>
              <a:t>PACKAGING PAPER</a:t>
            </a:r>
            <a:endParaRPr lang="en-GB" sz="1100" b="1" dirty="0">
              <a:solidFill>
                <a:schemeClr val="tx2"/>
              </a:solidFill>
            </a:endParaRPr>
          </a:p>
        </p:txBody>
      </p:sp>
      <p:sp>
        <p:nvSpPr>
          <p:cNvPr id="38" name="textruta 37"/>
          <p:cNvSpPr txBox="1"/>
          <p:nvPr/>
        </p:nvSpPr>
        <p:spPr>
          <a:xfrm>
            <a:off x="7092280" y="2567226"/>
            <a:ext cx="1872829" cy="600164"/>
          </a:xfrm>
          <a:prstGeom prst="rect">
            <a:avLst/>
          </a:prstGeom>
          <a:noFill/>
        </p:spPr>
        <p:txBody>
          <a:bodyPr wrap="square" rtlCol="0">
            <a:spAutoFit/>
          </a:bodyPr>
          <a:lstStyle/>
          <a:p>
            <a:r>
              <a:rPr lang="en-GB" sz="1100" b="1" dirty="0" smtClean="0">
                <a:solidFill>
                  <a:schemeClr val="tx2"/>
                </a:solidFill>
              </a:rPr>
              <a:t>Kraft paper</a:t>
            </a:r>
          </a:p>
          <a:p>
            <a:r>
              <a:rPr lang="en-GB" sz="1100" b="1" dirty="0" smtClean="0">
                <a:solidFill>
                  <a:schemeClr val="tx2"/>
                </a:solidFill>
              </a:rPr>
              <a:t>Sack paper</a:t>
            </a:r>
          </a:p>
          <a:p>
            <a:r>
              <a:rPr lang="en-GB" sz="1100" b="1" dirty="0" smtClean="0">
                <a:solidFill>
                  <a:schemeClr val="tx2"/>
                </a:solidFill>
              </a:rPr>
              <a:t>Market pulp</a:t>
            </a:r>
            <a:endParaRPr lang="en-GB" sz="1100" b="1" dirty="0">
              <a:solidFill>
                <a:schemeClr val="tx2"/>
              </a:solidFill>
            </a:endParaRPr>
          </a:p>
        </p:txBody>
      </p:sp>
      <p:cxnSp>
        <p:nvCxnSpPr>
          <p:cNvPr id="40" name="Rak 39"/>
          <p:cNvCxnSpPr/>
          <p:nvPr/>
        </p:nvCxnSpPr>
        <p:spPr>
          <a:xfrm>
            <a:off x="6598578" y="4062673"/>
            <a:ext cx="520193" cy="278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Rak 41"/>
          <p:cNvCxnSpPr/>
          <p:nvPr/>
        </p:nvCxnSpPr>
        <p:spPr>
          <a:xfrm>
            <a:off x="7118771" y="4341004"/>
            <a:ext cx="1872829"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ruta 48"/>
          <p:cNvSpPr txBox="1"/>
          <p:nvPr/>
        </p:nvSpPr>
        <p:spPr>
          <a:xfrm>
            <a:off x="7020272" y="4103494"/>
            <a:ext cx="2123728" cy="261610"/>
          </a:xfrm>
          <a:prstGeom prst="rect">
            <a:avLst/>
          </a:prstGeom>
          <a:noFill/>
        </p:spPr>
        <p:txBody>
          <a:bodyPr wrap="square" rtlCol="0">
            <a:spAutoFit/>
          </a:bodyPr>
          <a:lstStyle/>
          <a:p>
            <a:r>
              <a:rPr lang="en-GB" sz="1100" b="1" dirty="0" smtClean="0">
                <a:solidFill>
                  <a:schemeClr val="tx2"/>
                </a:solidFill>
              </a:rPr>
              <a:t>CORRUGATED SOLUTIONS</a:t>
            </a:r>
            <a:endParaRPr lang="en-GB" sz="1100" b="1" dirty="0">
              <a:solidFill>
                <a:schemeClr val="tx2"/>
              </a:solidFill>
            </a:endParaRPr>
          </a:p>
        </p:txBody>
      </p:sp>
      <p:sp>
        <p:nvSpPr>
          <p:cNvPr id="55" name="textruta 54"/>
          <p:cNvSpPr txBox="1"/>
          <p:nvPr/>
        </p:nvSpPr>
        <p:spPr>
          <a:xfrm>
            <a:off x="7092280" y="4341004"/>
            <a:ext cx="1872829" cy="600164"/>
          </a:xfrm>
          <a:prstGeom prst="rect">
            <a:avLst/>
          </a:prstGeom>
          <a:noFill/>
        </p:spPr>
        <p:txBody>
          <a:bodyPr wrap="square" rtlCol="0">
            <a:spAutoFit/>
          </a:bodyPr>
          <a:lstStyle/>
          <a:p>
            <a:r>
              <a:rPr lang="en-GB" sz="1100" b="1" dirty="0" smtClean="0">
                <a:solidFill>
                  <a:schemeClr val="tx2"/>
                </a:solidFill>
              </a:rPr>
              <a:t>Fluting</a:t>
            </a:r>
          </a:p>
          <a:p>
            <a:r>
              <a:rPr lang="en-GB" sz="1100" b="1" dirty="0" smtClean="0">
                <a:solidFill>
                  <a:schemeClr val="tx2"/>
                </a:solidFill>
              </a:rPr>
              <a:t>Liner</a:t>
            </a:r>
          </a:p>
          <a:p>
            <a:r>
              <a:rPr lang="en-GB" sz="1100" b="1" dirty="0" smtClean="0">
                <a:solidFill>
                  <a:schemeClr val="tx2"/>
                </a:solidFill>
              </a:rPr>
              <a:t>Managed Packaging</a:t>
            </a:r>
            <a:endParaRPr lang="en-GB" sz="1100" b="1" dirty="0">
              <a:solidFill>
                <a:schemeClr val="tx2"/>
              </a:solidFill>
            </a:endParaRPr>
          </a:p>
        </p:txBody>
      </p:sp>
      <p:cxnSp>
        <p:nvCxnSpPr>
          <p:cNvPr id="56" name="Rak 55"/>
          <p:cNvCxnSpPr/>
          <p:nvPr/>
        </p:nvCxnSpPr>
        <p:spPr>
          <a:xfrm flipV="1">
            <a:off x="5432109" y="3896132"/>
            <a:ext cx="292019" cy="205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Rak 56"/>
          <p:cNvCxnSpPr/>
          <p:nvPr/>
        </p:nvCxnSpPr>
        <p:spPr>
          <a:xfrm>
            <a:off x="3877790" y="4101836"/>
            <a:ext cx="1557685" cy="0"/>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ruta 59"/>
          <p:cNvSpPr txBox="1"/>
          <p:nvPr/>
        </p:nvSpPr>
        <p:spPr>
          <a:xfrm>
            <a:off x="3851300" y="3840226"/>
            <a:ext cx="1719676" cy="261610"/>
          </a:xfrm>
          <a:prstGeom prst="rect">
            <a:avLst/>
          </a:prstGeom>
          <a:noFill/>
        </p:spPr>
        <p:txBody>
          <a:bodyPr wrap="square" rtlCol="0">
            <a:spAutoFit/>
          </a:bodyPr>
          <a:lstStyle/>
          <a:p>
            <a:r>
              <a:rPr lang="en-GB" sz="1100" b="1" dirty="0" smtClean="0">
                <a:solidFill>
                  <a:schemeClr val="tx2"/>
                </a:solidFill>
              </a:rPr>
              <a:t>CONSUMER BOARD</a:t>
            </a:r>
            <a:endParaRPr lang="en-GB" sz="1100" b="1" dirty="0">
              <a:solidFill>
                <a:schemeClr val="tx2"/>
              </a:solidFill>
            </a:endParaRPr>
          </a:p>
        </p:txBody>
      </p:sp>
      <p:sp>
        <p:nvSpPr>
          <p:cNvPr id="61" name="textruta 60"/>
          <p:cNvSpPr txBox="1"/>
          <p:nvPr/>
        </p:nvSpPr>
        <p:spPr>
          <a:xfrm>
            <a:off x="3851299" y="4101836"/>
            <a:ext cx="1872829" cy="430887"/>
          </a:xfrm>
          <a:prstGeom prst="rect">
            <a:avLst/>
          </a:prstGeom>
          <a:noFill/>
        </p:spPr>
        <p:txBody>
          <a:bodyPr wrap="square" rtlCol="0">
            <a:spAutoFit/>
          </a:bodyPr>
          <a:lstStyle/>
          <a:p>
            <a:r>
              <a:rPr lang="en-GB" sz="1100" b="1" dirty="0" smtClean="0">
                <a:solidFill>
                  <a:schemeClr val="tx2"/>
                </a:solidFill>
              </a:rPr>
              <a:t>Liquid packaging board</a:t>
            </a:r>
          </a:p>
          <a:p>
            <a:r>
              <a:rPr lang="en-GB" sz="1100" b="1" dirty="0" smtClean="0">
                <a:solidFill>
                  <a:schemeClr val="tx2"/>
                </a:solidFill>
              </a:rPr>
              <a:t>Cartonboard</a:t>
            </a:r>
          </a:p>
        </p:txBody>
      </p:sp>
      <p:cxnSp>
        <p:nvCxnSpPr>
          <p:cNvPr id="62" name="Rak 61"/>
          <p:cNvCxnSpPr/>
          <p:nvPr/>
        </p:nvCxnSpPr>
        <p:spPr>
          <a:xfrm>
            <a:off x="5539540" y="2628490"/>
            <a:ext cx="369176" cy="1440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Rak 62"/>
          <p:cNvCxnSpPr/>
          <p:nvPr/>
        </p:nvCxnSpPr>
        <p:spPr>
          <a:xfrm>
            <a:off x="4499992" y="2628052"/>
            <a:ext cx="1044105"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ruta 63"/>
          <p:cNvSpPr txBox="1"/>
          <p:nvPr/>
        </p:nvSpPr>
        <p:spPr>
          <a:xfrm>
            <a:off x="4499992" y="2377624"/>
            <a:ext cx="1872829" cy="261610"/>
          </a:xfrm>
          <a:prstGeom prst="rect">
            <a:avLst/>
          </a:prstGeom>
          <a:noFill/>
        </p:spPr>
        <p:txBody>
          <a:bodyPr wrap="square" rtlCol="0">
            <a:spAutoFit/>
          </a:bodyPr>
          <a:lstStyle/>
          <a:p>
            <a:r>
              <a:rPr lang="en-GB" sz="1100" b="1" dirty="0" smtClean="0">
                <a:solidFill>
                  <a:schemeClr val="tx2"/>
                </a:solidFill>
              </a:rPr>
              <a:t>OTHER</a:t>
            </a:r>
            <a:endParaRPr lang="en-GB" sz="1100" b="1" dirty="0">
              <a:solidFill>
                <a:schemeClr val="tx2"/>
              </a:solidFill>
            </a:endParaRPr>
          </a:p>
        </p:txBody>
      </p:sp>
      <p:sp>
        <p:nvSpPr>
          <p:cNvPr id="67" name="textruta 66"/>
          <p:cNvSpPr txBox="1"/>
          <p:nvPr/>
        </p:nvSpPr>
        <p:spPr>
          <a:xfrm>
            <a:off x="3914799" y="5292497"/>
            <a:ext cx="1881337" cy="830997"/>
          </a:xfrm>
          <a:prstGeom prst="rect">
            <a:avLst/>
          </a:prstGeom>
          <a:noFill/>
        </p:spPr>
        <p:txBody>
          <a:bodyPr wrap="square" rtlCol="0">
            <a:spAutoFit/>
          </a:bodyPr>
          <a:lstStyle/>
          <a:p>
            <a:r>
              <a:rPr lang="en-GB" sz="4800" b="1" dirty="0" smtClean="0">
                <a:solidFill>
                  <a:schemeClr val="accent1"/>
                </a:solidFill>
              </a:rPr>
              <a:t>3.0</a:t>
            </a:r>
            <a:endParaRPr lang="en-GB" sz="3200" b="1" dirty="0">
              <a:solidFill>
                <a:schemeClr val="accent1"/>
              </a:solidFill>
            </a:endParaRPr>
          </a:p>
        </p:txBody>
      </p:sp>
      <p:sp>
        <p:nvSpPr>
          <p:cNvPr id="68" name="textruta 67"/>
          <p:cNvSpPr txBox="1"/>
          <p:nvPr/>
        </p:nvSpPr>
        <p:spPr>
          <a:xfrm>
            <a:off x="3409927" y="6069008"/>
            <a:ext cx="2107307" cy="400110"/>
          </a:xfrm>
          <a:prstGeom prst="rect">
            <a:avLst/>
          </a:prstGeom>
          <a:noFill/>
        </p:spPr>
        <p:txBody>
          <a:bodyPr wrap="square">
            <a:spAutoFit/>
          </a:bodyPr>
          <a:lstStyle/>
          <a:p>
            <a:pPr algn="ctr">
              <a:lnSpc>
                <a:spcPts val="1160"/>
              </a:lnSpc>
              <a:defRPr/>
            </a:pPr>
            <a:r>
              <a:rPr lang="en-GB" sz="1100" b="1" dirty="0" smtClean="0">
                <a:solidFill>
                  <a:srgbClr val="404040"/>
                </a:solidFill>
                <a:latin typeface="Arial" charset="0"/>
                <a:cs typeface="Arial" charset="0"/>
              </a:rPr>
              <a:t>PRODUCTION CAPACITY</a:t>
            </a:r>
          </a:p>
          <a:p>
            <a:pPr algn="ctr">
              <a:lnSpc>
                <a:spcPts val="1160"/>
              </a:lnSpc>
              <a:defRPr/>
            </a:pPr>
            <a:r>
              <a:rPr lang="en-GB" sz="1100" b="1" dirty="0" smtClean="0">
                <a:solidFill>
                  <a:srgbClr val="404040"/>
                </a:solidFill>
                <a:latin typeface="Arial" charset="0"/>
                <a:cs typeface="Arial" charset="0"/>
              </a:rPr>
              <a:t>(MILLION TONNES)</a:t>
            </a:r>
            <a:endParaRPr lang="en-GB" sz="1100" b="1" dirty="0">
              <a:solidFill>
                <a:srgbClr val="404040"/>
              </a:solidFill>
              <a:latin typeface="Arial" charset="0"/>
              <a:cs typeface="Arial" charset="0"/>
            </a:endParaRPr>
          </a:p>
        </p:txBody>
      </p:sp>
      <p:grpSp>
        <p:nvGrpSpPr>
          <p:cNvPr id="69" name="Grupp 68"/>
          <p:cNvGrpSpPr/>
          <p:nvPr/>
        </p:nvGrpSpPr>
        <p:grpSpPr>
          <a:xfrm>
            <a:off x="1671529" y="3770357"/>
            <a:ext cx="1065444" cy="737533"/>
            <a:chOff x="107504" y="2348880"/>
            <a:chExt cx="1872208" cy="1296000"/>
          </a:xfrm>
        </p:grpSpPr>
        <p:sp>
          <p:nvSpPr>
            <p:cNvPr id="70" name="Ellips 69"/>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71" name="Rektangel 70"/>
            <p:cNvSpPr/>
            <p:nvPr/>
          </p:nvSpPr>
          <p:spPr>
            <a:xfrm>
              <a:off x="107504" y="2556893"/>
              <a:ext cx="1872208" cy="811242"/>
            </a:xfrm>
            <a:prstGeom prst="rect">
              <a:avLst/>
            </a:prstGeom>
          </p:spPr>
          <p:txBody>
            <a:bodyPr wrap="square">
              <a:spAutoFit/>
            </a:bodyPr>
            <a:lstStyle/>
            <a:p>
              <a:pPr lvl="0" algn="ctr"/>
              <a:r>
                <a:rPr lang="en-GB" sz="2400" b="1" dirty="0" smtClean="0">
                  <a:solidFill>
                    <a:prstClr val="white"/>
                  </a:solidFill>
                </a:rPr>
                <a:t>17</a:t>
              </a:r>
              <a:r>
                <a:rPr lang="en-GB" sz="1200" b="1" dirty="0" smtClean="0">
                  <a:solidFill>
                    <a:prstClr val="white"/>
                  </a:solidFill>
                </a:rPr>
                <a:t>%</a:t>
              </a:r>
              <a:endParaRPr lang="en-GB" sz="1200" b="1" dirty="0">
                <a:solidFill>
                  <a:prstClr val="white"/>
                </a:solidFill>
              </a:endParaRPr>
            </a:p>
          </p:txBody>
        </p:sp>
      </p:grpSp>
      <p:sp>
        <p:nvSpPr>
          <p:cNvPr id="72" name="textruta 71"/>
          <p:cNvSpPr txBox="1"/>
          <p:nvPr/>
        </p:nvSpPr>
        <p:spPr>
          <a:xfrm>
            <a:off x="1663008" y="4503156"/>
            <a:ext cx="1828800" cy="246221"/>
          </a:xfrm>
          <a:prstGeom prst="rect">
            <a:avLst/>
          </a:prstGeom>
          <a:noFill/>
        </p:spPr>
        <p:txBody>
          <a:bodyPr wrap="square">
            <a:spAutoFit/>
          </a:bodyPr>
          <a:lstStyle/>
          <a:p>
            <a:pPr algn="ctr">
              <a:lnSpc>
                <a:spcPts val="1160"/>
              </a:lnSpc>
              <a:defRPr/>
            </a:pPr>
            <a:r>
              <a:rPr lang="en-GB" sz="1100" b="1" dirty="0" smtClean="0">
                <a:solidFill>
                  <a:srgbClr val="404040"/>
                </a:solidFill>
                <a:latin typeface="Arial" charset="0"/>
                <a:cs typeface="Arial" charset="0"/>
              </a:rPr>
              <a:t>MARGIN</a:t>
            </a:r>
            <a:endParaRPr lang="en-GB" sz="1100" b="1" dirty="0">
              <a:solidFill>
                <a:srgbClr val="404040"/>
              </a:solidFill>
              <a:latin typeface="Arial" charset="0"/>
              <a:cs typeface="Arial" charset="0"/>
            </a:endParaRPr>
          </a:p>
        </p:txBody>
      </p:sp>
      <p:sp>
        <p:nvSpPr>
          <p:cNvPr id="66" name="Platshållare för text 2"/>
          <p:cNvSpPr txBox="1">
            <a:spLocks/>
          </p:cNvSpPr>
          <p:nvPr/>
        </p:nvSpPr>
        <p:spPr>
          <a:xfrm>
            <a:off x="478428" y="1412776"/>
            <a:ext cx="8270036" cy="577011"/>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5"/>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6"/>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sz="1600" cap="all" smtClean="0">
                <a:solidFill>
                  <a:schemeClr val="tx2"/>
                </a:solidFill>
              </a:rPr>
              <a:t>PURE PLAY PACKAGING COMPANY</a:t>
            </a:r>
            <a:endParaRPr lang="sv-SE" dirty="0"/>
          </a:p>
        </p:txBody>
      </p:sp>
    </p:spTree>
    <p:extLst>
      <p:ext uri="{BB962C8B-B14F-4D97-AF65-F5344CB8AC3E}">
        <p14:creationId xmlns:p14="http://schemas.microsoft.com/office/powerpoint/2010/main" val="4036717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Bildobjekt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977" y="1837155"/>
            <a:ext cx="9957114" cy="459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Rektangel 96"/>
          <p:cNvSpPr/>
          <p:nvPr/>
        </p:nvSpPr>
        <p:spPr>
          <a:xfrm>
            <a:off x="-864604" y="1700808"/>
            <a:ext cx="10729192" cy="4735476"/>
          </a:xfrm>
          <a:prstGeom prst="rect">
            <a:avLst/>
          </a:prstGeom>
          <a:solidFill>
            <a:schemeClr val="bg1">
              <a:alpha val="75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2" name="Rubrik 1"/>
          <p:cNvSpPr>
            <a:spLocks noGrp="1"/>
          </p:cNvSpPr>
          <p:nvPr>
            <p:ph type="title"/>
          </p:nvPr>
        </p:nvSpPr>
        <p:spPr/>
        <p:txBody>
          <a:bodyPr/>
          <a:lstStyle/>
          <a:p>
            <a:pPr eaLnBrk="1" hangingPunct="1">
              <a:defRPr/>
            </a:pPr>
            <a:r>
              <a:rPr lang="en-GB" dirty="0"/>
              <a:t>Q2 2017 RESULTS AT A GLANCE</a:t>
            </a:r>
          </a:p>
        </p:txBody>
      </p:sp>
      <p:sp>
        <p:nvSpPr>
          <p:cNvPr id="5" name="Platshållare för bildnummer 4"/>
          <p:cNvSpPr>
            <a:spLocks noGrp="1"/>
          </p:cNvSpPr>
          <p:nvPr>
            <p:ph type="sldNum" sz="quarter" idx="12"/>
          </p:nvPr>
        </p:nvSpPr>
        <p:spPr/>
        <p:txBody>
          <a:bodyPr/>
          <a:lstStyle/>
          <a:p>
            <a:pPr>
              <a:defRPr/>
            </a:pPr>
            <a:fld id="{5693E78D-6859-4739-B71A-C738FB6D6CD7}" type="slidenum">
              <a:rPr lang="en-GB" smtClean="0"/>
              <a:pPr>
                <a:defRPr/>
              </a:pPr>
              <a:t>20</a:t>
            </a:fld>
            <a:endParaRPr lang="en-GB" dirty="0"/>
          </a:p>
        </p:txBody>
      </p:sp>
      <p:sp>
        <p:nvSpPr>
          <p:cNvPr id="33" name="textruta 32"/>
          <p:cNvSpPr txBox="1"/>
          <p:nvPr/>
        </p:nvSpPr>
        <p:spPr>
          <a:xfrm>
            <a:off x="539552" y="2316118"/>
            <a:ext cx="1828800" cy="248786"/>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NET SALES</a:t>
            </a:r>
          </a:p>
        </p:txBody>
      </p:sp>
      <p:grpSp>
        <p:nvGrpSpPr>
          <p:cNvPr id="4" name="Grupp 3"/>
          <p:cNvGrpSpPr/>
          <p:nvPr/>
        </p:nvGrpSpPr>
        <p:grpSpPr>
          <a:xfrm>
            <a:off x="539552" y="2531707"/>
            <a:ext cx="1872208" cy="1296000"/>
            <a:chOff x="107504" y="2348880"/>
            <a:chExt cx="1872208" cy="1296000"/>
          </a:xfrm>
        </p:grpSpPr>
        <p:sp>
          <p:nvSpPr>
            <p:cNvPr id="27" name="Ellips 26"/>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37" name="Rektangel 36"/>
            <p:cNvSpPr/>
            <p:nvPr/>
          </p:nvSpPr>
          <p:spPr>
            <a:xfrm>
              <a:off x="107504" y="2556894"/>
              <a:ext cx="1872208" cy="830997"/>
            </a:xfrm>
            <a:prstGeom prst="rect">
              <a:avLst/>
            </a:prstGeom>
          </p:spPr>
          <p:txBody>
            <a:bodyPr wrap="square">
              <a:spAutoFit/>
            </a:bodyPr>
            <a:lstStyle/>
            <a:p>
              <a:pPr lvl="0" algn="ctr"/>
              <a:r>
                <a:rPr lang="en-GB" sz="3000" b="1" dirty="0" smtClean="0">
                  <a:solidFill>
                    <a:prstClr val="white"/>
                  </a:solidFill>
                </a:rPr>
                <a:t>5 600</a:t>
              </a:r>
              <a:r>
                <a:rPr lang="en-GB" sz="3600" b="1" dirty="0" smtClean="0">
                  <a:solidFill>
                    <a:prstClr val="white"/>
                  </a:solidFill>
                </a:rPr>
                <a:t> </a:t>
              </a:r>
              <a:r>
                <a:rPr lang="en-GB" sz="1200" b="1" dirty="0">
                  <a:solidFill>
                    <a:prstClr val="white"/>
                  </a:solidFill>
                </a:rPr>
                <a:t/>
              </a:r>
              <a:br>
                <a:rPr lang="en-GB" sz="1200" b="1" dirty="0">
                  <a:solidFill>
                    <a:prstClr val="white"/>
                  </a:solidFill>
                </a:rPr>
              </a:br>
              <a:r>
                <a:rPr lang="en-GB" sz="1200" b="1" dirty="0">
                  <a:solidFill>
                    <a:prstClr val="white"/>
                  </a:solidFill>
                </a:rPr>
                <a:t>SEK million</a:t>
              </a:r>
            </a:p>
          </p:txBody>
        </p:sp>
      </p:grpSp>
      <p:sp>
        <p:nvSpPr>
          <p:cNvPr id="39" name="textruta 38"/>
          <p:cNvSpPr txBox="1"/>
          <p:nvPr/>
        </p:nvSpPr>
        <p:spPr>
          <a:xfrm>
            <a:off x="554346" y="3983722"/>
            <a:ext cx="18288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EBITDA</a:t>
            </a:r>
          </a:p>
        </p:txBody>
      </p:sp>
      <p:grpSp>
        <p:nvGrpSpPr>
          <p:cNvPr id="41" name="Grupp 40"/>
          <p:cNvGrpSpPr/>
          <p:nvPr/>
        </p:nvGrpSpPr>
        <p:grpSpPr>
          <a:xfrm>
            <a:off x="539552" y="4221232"/>
            <a:ext cx="1872208" cy="1296000"/>
            <a:chOff x="107504" y="2348880"/>
            <a:chExt cx="1872208" cy="1296000"/>
          </a:xfrm>
        </p:grpSpPr>
        <p:sp>
          <p:nvSpPr>
            <p:cNvPr id="43" name="Ellips 42"/>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44" name="Rektangel 43"/>
            <p:cNvSpPr/>
            <p:nvPr/>
          </p:nvSpPr>
          <p:spPr>
            <a:xfrm>
              <a:off x="107504" y="2556894"/>
              <a:ext cx="1872208" cy="738664"/>
            </a:xfrm>
            <a:prstGeom prst="rect">
              <a:avLst/>
            </a:prstGeom>
          </p:spPr>
          <p:txBody>
            <a:bodyPr wrap="square">
              <a:spAutoFit/>
            </a:bodyPr>
            <a:lstStyle/>
            <a:p>
              <a:pPr lvl="0" algn="ctr"/>
              <a:r>
                <a:rPr lang="en-GB" sz="3000" b="1" dirty="0">
                  <a:solidFill>
                    <a:prstClr val="white"/>
                  </a:solidFill>
                </a:rPr>
                <a:t>863</a:t>
              </a:r>
            </a:p>
            <a:p>
              <a:pPr lvl="0" algn="ctr"/>
              <a:r>
                <a:rPr lang="en-GB" sz="1200" b="1" dirty="0">
                  <a:solidFill>
                    <a:prstClr val="white"/>
                  </a:solidFill>
                </a:rPr>
                <a:t>SEK million</a:t>
              </a:r>
            </a:p>
          </p:txBody>
        </p:sp>
      </p:grpSp>
      <p:grpSp>
        <p:nvGrpSpPr>
          <p:cNvPr id="13" name="Grupp 12"/>
          <p:cNvGrpSpPr/>
          <p:nvPr/>
        </p:nvGrpSpPr>
        <p:grpSpPr>
          <a:xfrm>
            <a:off x="5265613" y="2716712"/>
            <a:ext cx="2016224" cy="1974891"/>
            <a:chOff x="5436096" y="2132856"/>
            <a:chExt cx="2016224" cy="1974891"/>
          </a:xfrm>
        </p:grpSpPr>
        <p:graphicFrame>
          <p:nvGraphicFramePr>
            <p:cNvPr id="12" name="Diagram 11"/>
            <p:cNvGraphicFramePr/>
            <p:nvPr>
              <p:extLst/>
            </p:nvPr>
          </p:nvGraphicFramePr>
          <p:xfrm>
            <a:off x="5436096" y="2132856"/>
            <a:ext cx="2016224" cy="1974891"/>
          </p:xfrm>
          <a:graphic>
            <a:graphicData uri="http://schemas.openxmlformats.org/drawingml/2006/chart">
              <c:chart xmlns:c="http://schemas.openxmlformats.org/drawingml/2006/chart" xmlns:r="http://schemas.openxmlformats.org/officeDocument/2006/relationships" r:id="rId4"/>
            </a:graphicData>
          </a:graphic>
        </p:graphicFrame>
        <p:sp>
          <p:nvSpPr>
            <p:cNvPr id="59" name="textruta 58"/>
            <p:cNvSpPr txBox="1"/>
            <p:nvPr/>
          </p:nvSpPr>
          <p:spPr>
            <a:xfrm>
              <a:off x="5532462" y="2905894"/>
              <a:ext cx="1828800" cy="400110"/>
            </a:xfrm>
            <a:prstGeom prst="rect">
              <a:avLst/>
            </a:prstGeom>
            <a:noFill/>
          </p:spPr>
          <p:txBody>
            <a:bodyPr wrap="square">
              <a:spAutoFit/>
            </a:bodyPr>
            <a:lstStyle/>
            <a:p>
              <a:pPr algn="ctr">
                <a:lnSpc>
                  <a:spcPts val="1160"/>
                </a:lnSpc>
                <a:defRPr/>
              </a:pPr>
              <a:r>
                <a:rPr lang="en-GB" sz="1050" b="1" dirty="0">
                  <a:solidFill>
                    <a:srgbClr val="404040"/>
                  </a:solidFill>
                  <a:latin typeface="Arial" charset="0"/>
                  <a:cs typeface="Arial" charset="0"/>
                </a:rPr>
                <a:t>SHARE </a:t>
              </a:r>
              <a:br>
                <a:rPr lang="en-GB" sz="1050" b="1" dirty="0">
                  <a:solidFill>
                    <a:srgbClr val="404040"/>
                  </a:solidFill>
                  <a:latin typeface="Arial" charset="0"/>
                  <a:cs typeface="Arial" charset="0"/>
                </a:rPr>
              </a:br>
              <a:r>
                <a:rPr lang="en-GB" sz="1050" b="1" dirty="0">
                  <a:solidFill>
                    <a:srgbClr val="404040"/>
                  </a:solidFill>
                  <a:latin typeface="Arial" charset="0"/>
                  <a:cs typeface="Arial" charset="0"/>
                </a:rPr>
                <a:t>OF SALES</a:t>
              </a:r>
            </a:p>
          </p:txBody>
        </p:sp>
      </p:grpSp>
      <p:cxnSp>
        <p:nvCxnSpPr>
          <p:cNvPr id="115" name="Rak 114"/>
          <p:cNvCxnSpPr/>
          <p:nvPr/>
        </p:nvCxnSpPr>
        <p:spPr>
          <a:xfrm flipV="1">
            <a:off x="6732240" y="2864113"/>
            <a:ext cx="386531" cy="26654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Rak 35"/>
          <p:cNvCxnSpPr/>
          <p:nvPr/>
        </p:nvCxnSpPr>
        <p:spPr>
          <a:xfrm>
            <a:off x="7118771" y="2567226"/>
            <a:ext cx="1557685"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ruta 5"/>
          <p:cNvSpPr txBox="1"/>
          <p:nvPr/>
        </p:nvSpPr>
        <p:spPr>
          <a:xfrm>
            <a:off x="7092280" y="2602503"/>
            <a:ext cx="1872829" cy="261610"/>
          </a:xfrm>
          <a:prstGeom prst="rect">
            <a:avLst/>
          </a:prstGeom>
          <a:noFill/>
        </p:spPr>
        <p:txBody>
          <a:bodyPr wrap="square" rtlCol="0">
            <a:spAutoFit/>
          </a:bodyPr>
          <a:lstStyle/>
          <a:p>
            <a:r>
              <a:rPr lang="en-GB" sz="1100" b="1" dirty="0">
                <a:solidFill>
                  <a:schemeClr val="tx2"/>
                </a:solidFill>
              </a:rPr>
              <a:t>PACKAGING PAPER</a:t>
            </a:r>
          </a:p>
        </p:txBody>
      </p:sp>
      <p:sp>
        <p:nvSpPr>
          <p:cNvPr id="38" name="textruta 37"/>
          <p:cNvSpPr txBox="1"/>
          <p:nvPr/>
        </p:nvSpPr>
        <p:spPr>
          <a:xfrm>
            <a:off x="7092280" y="2864113"/>
            <a:ext cx="1872829" cy="600164"/>
          </a:xfrm>
          <a:prstGeom prst="rect">
            <a:avLst/>
          </a:prstGeom>
          <a:noFill/>
        </p:spPr>
        <p:txBody>
          <a:bodyPr wrap="square" rtlCol="0">
            <a:spAutoFit/>
          </a:bodyPr>
          <a:lstStyle/>
          <a:p>
            <a:r>
              <a:rPr lang="en-GB" sz="1100" b="1" dirty="0">
                <a:solidFill>
                  <a:schemeClr val="tx2"/>
                </a:solidFill>
              </a:rPr>
              <a:t>Kraft paper</a:t>
            </a:r>
          </a:p>
          <a:p>
            <a:r>
              <a:rPr lang="en-GB" sz="1100" b="1" dirty="0">
                <a:solidFill>
                  <a:schemeClr val="tx2"/>
                </a:solidFill>
              </a:rPr>
              <a:t>Sack paper</a:t>
            </a:r>
          </a:p>
          <a:p>
            <a:r>
              <a:rPr lang="en-GB" sz="1100" b="1" dirty="0">
                <a:solidFill>
                  <a:schemeClr val="tx2"/>
                </a:solidFill>
              </a:rPr>
              <a:t>Market pulp</a:t>
            </a:r>
          </a:p>
        </p:txBody>
      </p:sp>
      <p:cxnSp>
        <p:nvCxnSpPr>
          <p:cNvPr id="40" name="Rak 39"/>
          <p:cNvCxnSpPr/>
          <p:nvPr/>
        </p:nvCxnSpPr>
        <p:spPr>
          <a:xfrm>
            <a:off x="6598578" y="4359560"/>
            <a:ext cx="520193" cy="278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Rak 41"/>
          <p:cNvCxnSpPr/>
          <p:nvPr/>
        </p:nvCxnSpPr>
        <p:spPr>
          <a:xfrm>
            <a:off x="7118771" y="4341004"/>
            <a:ext cx="1872829" cy="0"/>
          </a:xfrm>
          <a:prstGeom prst="line">
            <a:avLst/>
          </a:prstGeom>
        </p:spPr>
        <p:style>
          <a:lnRef idx="1">
            <a:schemeClr val="accent6"/>
          </a:lnRef>
          <a:fillRef idx="0">
            <a:schemeClr val="accent6"/>
          </a:fillRef>
          <a:effectRef idx="0">
            <a:schemeClr val="accent6"/>
          </a:effectRef>
          <a:fontRef idx="minor">
            <a:schemeClr val="tx1"/>
          </a:fontRef>
        </p:style>
      </p:cxnSp>
      <p:sp>
        <p:nvSpPr>
          <p:cNvPr id="49" name="textruta 48"/>
          <p:cNvSpPr txBox="1"/>
          <p:nvPr/>
        </p:nvSpPr>
        <p:spPr>
          <a:xfrm>
            <a:off x="7020272" y="4400381"/>
            <a:ext cx="2123728" cy="261610"/>
          </a:xfrm>
          <a:prstGeom prst="rect">
            <a:avLst/>
          </a:prstGeom>
          <a:noFill/>
        </p:spPr>
        <p:txBody>
          <a:bodyPr wrap="square" rtlCol="0">
            <a:spAutoFit/>
          </a:bodyPr>
          <a:lstStyle/>
          <a:p>
            <a:r>
              <a:rPr lang="en-GB" sz="1100" b="1" dirty="0">
                <a:solidFill>
                  <a:schemeClr val="tx2"/>
                </a:solidFill>
              </a:rPr>
              <a:t>CORRUGATED SOLUTIONS</a:t>
            </a:r>
          </a:p>
        </p:txBody>
      </p:sp>
      <p:sp>
        <p:nvSpPr>
          <p:cNvPr id="55" name="textruta 54"/>
          <p:cNvSpPr txBox="1"/>
          <p:nvPr/>
        </p:nvSpPr>
        <p:spPr>
          <a:xfrm>
            <a:off x="7092280" y="4637891"/>
            <a:ext cx="1872829" cy="600164"/>
          </a:xfrm>
          <a:prstGeom prst="rect">
            <a:avLst/>
          </a:prstGeom>
          <a:noFill/>
        </p:spPr>
        <p:txBody>
          <a:bodyPr wrap="square" rtlCol="0">
            <a:spAutoFit/>
          </a:bodyPr>
          <a:lstStyle/>
          <a:p>
            <a:r>
              <a:rPr lang="en-GB" sz="1100" b="1" dirty="0">
                <a:solidFill>
                  <a:schemeClr val="tx2"/>
                </a:solidFill>
              </a:rPr>
              <a:t>Fluting</a:t>
            </a:r>
          </a:p>
          <a:p>
            <a:r>
              <a:rPr lang="en-GB" sz="1100" b="1" dirty="0">
                <a:solidFill>
                  <a:schemeClr val="tx2"/>
                </a:solidFill>
              </a:rPr>
              <a:t>Liner</a:t>
            </a:r>
          </a:p>
          <a:p>
            <a:r>
              <a:rPr lang="en-GB" sz="1100" b="1" dirty="0">
                <a:solidFill>
                  <a:schemeClr val="tx2"/>
                </a:solidFill>
              </a:rPr>
              <a:t>Managed Packaging</a:t>
            </a:r>
          </a:p>
        </p:txBody>
      </p:sp>
      <p:cxnSp>
        <p:nvCxnSpPr>
          <p:cNvPr id="56" name="Rak 55"/>
          <p:cNvCxnSpPr/>
          <p:nvPr/>
        </p:nvCxnSpPr>
        <p:spPr>
          <a:xfrm flipV="1">
            <a:off x="5432109" y="4193019"/>
            <a:ext cx="292019" cy="205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Rak 56"/>
          <p:cNvCxnSpPr/>
          <p:nvPr/>
        </p:nvCxnSpPr>
        <p:spPr>
          <a:xfrm>
            <a:off x="3877790" y="4101836"/>
            <a:ext cx="1557685" cy="0"/>
          </a:xfrm>
          <a:prstGeom prst="line">
            <a:avLst/>
          </a:prstGeom>
        </p:spPr>
        <p:style>
          <a:lnRef idx="1">
            <a:schemeClr val="accent3"/>
          </a:lnRef>
          <a:fillRef idx="0">
            <a:schemeClr val="accent3"/>
          </a:fillRef>
          <a:effectRef idx="0">
            <a:schemeClr val="accent3"/>
          </a:effectRef>
          <a:fontRef idx="minor">
            <a:schemeClr val="tx1"/>
          </a:fontRef>
        </p:style>
      </p:cxnSp>
      <p:sp>
        <p:nvSpPr>
          <p:cNvPr id="60" name="textruta 59"/>
          <p:cNvSpPr txBox="1"/>
          <p:nvPr/>
        </p:nvSpPr>
        <p:spPr>
          <a:xfrm>
            <a:off x="3851300" y="4137113"/>
            <a:ext cx="1719676" cy="261610"/>
          </a:xfrm>
          <a:prstGeom prst="rect">
            <a:avLst/>
          </a:prstGeom>
          <a:noFill/>
        </p:spPr>
        <p:txBody>
          <a:bodyPr wrap="square" rtlCol="0">
            <a:spAutoFit/>
          </a:bodyPr>
          <a:lstStyle/>
          <a:p>
            <a:r>
              <a:rPr lang="en-GB" sz="1100" b="1" dirty="0">
                <a:solidFill>
                  <a:schemeClr val="tx2"/>
                </a:solidFill>
              </a:rPr>
              <a:t>CONSUMER BOARD</a:t>
            </a:r>
          </a:p>
        </p:txBody>
      </p:sp>
      <p:sp>
        <p:nvSpPr>
          <p:cNvPr id="61" name="textruta 60"/>
          <p:cNvSpPr txBox="1"/>
          <p:nvPr/>
        </p:nvSpPr>
        <p:spPr>
          <a:xfrm>
            <a:off x="3851299" y="4398723"/>
            <a:ext cx="1872829" cy="430887"/>
          </a:xfrm>
          <a:prstGeom prst="rect">
            <a:avLst/>
          </a:prstGeom>
          <a:noFill/>
        </p:spPr>
        <p:txBody>
          <a:bodyPr wrap="square" rtlCol="0">
            <a:spAutoFit/>
          </a:bodyPr>
          <a:lstStyle/>
          <a:p>
            <a:r>
              <a:rPr lang="en-GB" sz="1100" b="1" dirty="0">
                <a:solidFill>
                  <a:schemeClr val="tx2"/>
                </a:solidFill>
              </a:rPr>
              <a:t>Liquid packaging board</a:t>
            </a:r>
          </a:p>
          <a:p>
            <a:r>
              <a:rPr lang="en-GB" sz="1100" b="1" dirty="0">
                <a:solidFill>
                  <a:schemeClr val="tx2"/>
                </a:solidFill>
              </a:rPr>
              <a:t>Cartonboard</a:t>
            </a:r>
          </a:p>
        </p:txBody>
      </p:sp>
      <p:cxnSp>
        <p:nvCxnSpPr>
          <p:cNvPr id="62" name="Rak 61"/>
          <p:cNvCxnSpPr/>
          <p:nvPr/>
        </p:nvCxnSpPr>
        <p:spPr>
          <a:xfrm>
            <a:off x="5539540" y="2925377"/>
            <a:ext cx="369176" cy="1440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Rak 62"/>
          <p:cNvCxnSpPr/>
          <p:nvPr/>
        </p:nvCxnSpPr>
        <p:spPr>
          <a:xfrm>
            <a:off x="4499992" y="2924939"/>
            <a:ext cx="1044105"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ruta 63"/>
          <p:cNvSpPr txBox="1"/>
          <p:nvPr/>
        </p:nvSpPr>
        <p:spPr>
          <a:xfrm>
            <a:off x="4499992" y="2674511"/>
            <a:ext cx="1872829" cy="261610"/>
          </a:xfrm>
          <a:prstGeom prst="rect">
            <a:avLst/>
          </a:prstGeom>
          <a:noFill/>
        </p:spPr>
        <p:txBody>
          <a:bodyPr wrap="square" rtlCol="0">
            <a:spAutoFit/>
          </a:bodyPr>
          <a:lstStyle/>
          <a:p>
            <a:r>
              <a:rPr lang="en-GB" sz="1100" b="1" dirty="0">
                <a:solidFill>
                  <a:schemeClr val="tx2"/>
                </a:solidFill>
              </a:rPr>
              <a:t>OTHER</a:t>
            </a:r>
          </a:p>
        </p:txBody>
      </p:sp>
      <p:grpSp>
        <p:nvGrpSpPr>
          <p:cNvPr id="65" name="Grupp 64"/>
          <p:cNvGrpSpPr/>
          <p:nvPr/>
        </p:nvGrpSpPr>
        <p:grpSpPr>
          <a:xfrm>
            <a:off x="1712133" y="4070909"/>
            <a:ext cx="1065444" cy="737533"/>
            <a:chOff x="107504" y="2348880"/>
            <a:chExt cx="1872208" cy="1296000"/>
          </a:xfrm>
        </p:grpSpPr>
        <p:sp>
          <p:nvSpPr>
            <p:cNvPr id="66" name="Ellips 65"/>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69" name="Rektangel 68"/>
            <p:cNvSpPr/>
            <p:nvPr/>
          </p:nvSpPr>
          <p:spPr>
            <a:xfrm>
              <a:off x="107504" y="2556893"/>
              <a:ext cx="1872208" cy="811242"/>
            </a:xfrm>
            <a:prstGeom prst="rect">
              <a:avLst/>
            </a:prstGeom>
          </p:spPr>
          <p:txBody>
            <a:bodyPr wrap="square">
              <a:spAutoFit/>
            </a:bodyPr>
            <a:lstStyle/>
            <a:p>
              <a:pPr lvl="0" algn="ctr"/>
              <a:r>
                <a:rPr lang="en-GB" sz="2400" b="1" dirty="0">
                  <a:solidFill>
                    <a:prstClr val="white"/>
                  </a:solidFill>
                </a:rPr>
                <a:t>15</a:t>
              </a:r>
              <a:r>
                <a:rPr lang="en-GB" sz="1200" b="1" dirty="0">
                  <a:solidFill>
                    <a:prstClr val="white"/>
                  </a:solidFill>
                </a:rPr>
                <a:t>%</a:t>
              </a:r>
            </a:p>
          </p:txBody>
        </p:sp>
      </p:grpSp>
      <p:sp>
        <p:nvSpPr>
          <p:cNvPr id="70" name="textruta 69"/>
          <p:cNvSpPr txBox="1"/>
          <p:nvPr/>
        </p:nvSpPr>
        <p:spPr>
          <a:xfrm>
            <a:off x="1637489" y="4776175"/>
            <a:ext cx="18288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MARGIN</a:t>
            </a:r>
          </a:p>
        </p:txBody>
      </p:sp>
      <p:grpSp>
        <p:nvGrpSpPr>
          <p:cNvPr id="50" name="Grupp 64"/>
          <p:cNvGrpSpPr/>
          <p:nvPr/>
        </p:nvGrpSpPr>
        <p:grpSpPr>
          <a:xfrm>
            <a:off x="1712132" y="2348880"/>
            <a:ext cx="1065444" cy="737533"/>
            <a:chOff x="107504" y="2348880"/>
            <a:chExt cx="1872208" cy="1296000"/>
          </a:xfrm>
        </p:grpSpPr>
        <p:sp>
          <p:nvSpPr>
            <p:cNvPr id="51" name="Ellips 65"/>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52" name="Rektangel 68"/>
            <p:cNvSpPr/>
            <p:nvPr/>
          </p:nvSpPr>
          <p:spPr>
            <a:xfrm>
              <a:off x="107504" y="2556893"/>
              <a:ext cx="1872208" cy="811242"/>
            </a:xfrm>
            <a:prstGeom prst="rect">
              <a:avLst/>
            </a:prstGeom>
          </p:spPr>
          <p:txBody>
            <a:bodyPr wrap="square">
              <a:spAutoFit/>
            </a:bodyPr>
            <a:lstStyle/>
            <a:p>
              <a:pPr lvl="0" algn="ctr"/>
              <a:r>
                <a:rPr lang="en-GB" sz="2400" b="1" dirty="0">
                  <a:solidFill>
                    <a:prstClr val="white"/>
                  </a:solidFill>
                </a:rPr>
                <a:t>3</a:t>
              </a:r>
              <a:r>
                <a:rPr lang="en-GB" sz="1200" b="1" dirty="0">
                  <a:solidFill>
                    <a:prstClr val="white"/>
                  </a:solidFill>
                </a:rPr>
                <a:t>%</a:t>
              </a:r>
            </a:p>
          </p:txBody>
        </p:sp>
      </p:grpSp>
      <p:sp>
        <p:nvSpPr>
          <p:cNvPr id="53" name="textruta 69"/>
          <p:cNvSpPr txBox="1"/>
          <p:nvPr/>
        </p:nvSpPr>
        <p:spPr>
          <a:xfrm>
            <a:off x="1637488" y="3054146"/>
            <a:ext cx="18288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GROWTH</a:t>
            </a:r>
          </a:p>
        </p:txBody>
      </p:sp>
    </p:spTree>
    <p:extLst>
      <p:ext uri="{BB962C8B-B14F-4D97-AF65-F5344CB8AC3E}">
        <p14:creationId xmlns:p14="http://schemas.microsoft.com/office/powerpoint/2010/main" val="1840231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rotWithShape="1">
          <a:blip r:embed="rId3">
            <a:extLst>
              <a:ext uri="{28A0092B-C50C-407E-A947-70E740481C1C}">
                <a14:useLocalDpi xmlns:a14="http://schemas.microsoft.com/office/drawing/2010/main" val="0"/>
              </a:ext>
            </a:extLst>
          </a:blip>
          <a:srcRect t="28757"/>
          <a:stretch/>
        </p:blipFill>
        <p:spPr>
          <a:xfrm>
            <a:off x="0" y="1819731"/>
            <a:ext cx="9612560" cy="5137661"/>
          </a:xfrm>
          <a:prstGeom prst="rect">
            <a:avLst/>
          </a:prstGeom>
        </p:spPr>
      </p:pic>
      <p:sp>
        <p:nvSpPr>
          <p:cNvPr id="8" name="Rectangle 11"/>
          <p:cNvSpPr/>
          <p:nvPr/>
        </p:nvSpPr>
        <p:spPr>
          <a:xfrm>
            <a:off x="-20463" y="1772816"/>
            <a:ext cx="9287027" cy="5256584"/>
          </a:xfrm>
          <a:prstGeom prst="rect">
            <a:avLst/>
          </a:prstGeom>
          <a:solidFill>
            <a:schemeClr val="bg1">
              <a:alpha val="7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2" name="Rubrik 1"/>
          <p:cNvSpPr>
            <a:spLocks noGrp="1"/>
          </p:cNvSpPr>
          <p:nvPr>
            <p:ph type="title"/>
          </p:nvPr>
        </p:nvSpPr>
        <p:spPr>
          <a:xfrm>
            <a:off x="539552" y="1107492"/>
            <a:ext cx="8604448" cy="360040"/>
          </a:xfrm>
        </p:spPr>
        <p:txBody>
          <a:bodyPr/>
          <a:lstStyle/>
          <a:p>
            <a:r>
              <a:rPr lang="en-US" dirty="0"/>
              <a:t>Q2 2017 KEY HIGHLIGHTS </a:t>
            </a:r>
            <a:endParaRPr lang="en-GB" dirty="0"/>
          </a:p>
        </p:txBody>
      </p:sp>
      <p:sp>
        <p:nvSpPr>
          <p:cNvPr id="5" name="Platshållare för bildnummer 4"/>
          <p:cNvSpPr>
            <a:spLocks noGrp="1"/>
          </p:cNvSpPr>
          <p:nvPr>
            <p:ph type="sldNum" sz="quarter" idx="16"/>
          </p:nvPr>
        </p:nvSpPr>
        <p:spPr/>
        <p:txBody>
          <a:bodyPr/>
          <a:lstStyle/>
          <a:p>
            <a:fld id="{9E4FE655-A398-48B5-8790-4515CCC5A856}" type="slidenum">
              <a:rPr lang="en-GB" smtClean="0"/>
              <a:t>21</a:t>
            </a:fld>
            <a:endParaRPr lang="en-GB" dirty="0"/>
          </a:p>
        </p:txBody>
      </p:sp>
      <p:sp>
        <p:nvSpPr>
          <p:cNvPr id="9" name="Platshållare för innehåll 3"/>
          <p:cNvSpPr txBox="1">
            <a:spLocks/>
          </p:cNvSpPr>
          <p:nvPr/>
        </p:nvSpPr>
        <p:spPr>
          <a:xfrm>
            <a:off x="539750" y="2514600"/>
            <a:ext cx="8269714" cy="342000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sv-SE" dirty="0" err="1"/>
              <a:t>Continued</a:t>
            </a:r>
            <a:r>
              <a:rPr lang="sv-SE" dirty="0"/>
              <a:t> </a:t>
            </a:r>
            <a:r>
              <a:rPr lang="sv-SE" dirty="0" err="1"/>
              <a:t>high</a:t>
            </a:r>
            <a:r>
              <a:rPr lang="sv-SE" dirty="0"/>
              <a:t> </a:t>
            </a:r>
            <a:r>
              <a:rPr lang="sv-SE" dirty="0" err="1"/>
              <a:t>demand</a:t>
            </a:r>
            <a:r>
              <a:rPr lang="sv-SE" dirty="0"/>
              <a:t> </a:t>
            </a:r>
            <a:r>
              <a:rPr lang="sv-SE" dirty="0" err="1"/>
              <a:t>across</a:t>
            </a:r>
            <a:r>
              <a:rPr lang="sv-SE" dirty="0"/>
              <a:t> all business areas</a:t>
            </a:r>
          </a:p>
          <a:p>
            <a:r>
              <a:rPr lang="sv-SE" dirty="0" err="1"/>
              <a:t>Stable</a:t>
            </a:r>
            <a:r>
              <a:rPr lang="sv-SE" dirty="0"/>
              <a:t> </a:t>
            </a:r>
            <a:r>
              <a:rPr lang="sv-SE" dirty="0" err="1"/>
              <a:t>production</a:t>
            </a:r>
            <a:r>
              <a:rPr lang="sv-SE" dirty="0"/>
              <a:t> </a:t>
            </a:r>
            <a:r>
              <a:rPr lang="sv-SE" dirty="0" err="1"/>
              <a:t>volumes</a:t>
            </a:r>
            <a:endParaRPr lang="sv-SE" dirty="0"/>
          </a:p>
          <a:p>
            <a:r>
              <a:rPr lang="sv-SE" dirty="0"/>
              <a:t>EBITDA </a:t>
            </a:r>
            <a:r>
              <a:rPr lang="sv-SE" dirty="0" err="1"/>
              <a:t>affected</a:t>
            </a:r>
            <a:r>
              <a:rPr lang="sv-SE" dirty="0"/>
              <a:t> by </a:t>
            </a:r>
            <a:r>
              <a:rPr lang="sv-SE" dirty="0" err="1"/>
              <a:t>one</a:t>
            </a:r>
            <a:r>
              <a:rPr lang="sv-SE" dirty="0"/>
              <a:t>-off and extra </a:t>
            </a:r>
            <a:r>
              <a:rPr lang="sv-SE" dirty="0" err="1"/>
              <a:t>costs</a:t>
            </a:r>
            <a:r>
              <a:rPr lang="sv-SE" dirty="0"/>
              <a:t> </a:t>
            </a:r>
            <a:r>
              <a:rPr lang="sv-SE" dirty="0" err="1"/>
              <a:t>of</a:t>
            </a:r>
            <a:r>
              <a:rPr lang="sv-SE" dirty="0"/>
              <a:t> SEK 55 million and </a:t>
            </a:r>
            <a:r>
              <a:rPr lang="sv-SE" dirty="0" err="1"/>
              <a:t>maintenance</a:t>
            </a:r>
            <a:r>
              <a:rPr lang="sv-SE" dirty="0"/>
              <a:t> </a:t>
            </a:r>
            <a:r>
              <a:rPr lang="sv-SE" dirty="0" err="1"/>
              <a:t>shutdown</a:t>
            </a:r>
            <a:r>
              <a:rPr lang="sv-SE" dirty="0"/>
              <a:t> </a:t>
            </a:r>
            <a:r>
              <a:rPr lang="sv-SE" dirty="0" err="1"/>
              <a:t>costs</a:t>
            </a:r>
            <a:r>
              <a:rPr lang="sv-SE" dirty="0"/>
              <a:t> </a:t>
            </a:r>
            <a:r>
              <a:rPr lang="sv-SE" dirty="0" err="1"/>
              <a:t>of</a:t>
            </a:r>
            <a:r>
              <a:rPr lang="sv-SE" dirty="0"/>
              <a:t> SEK 230 </a:t>
            </a:r>
            <a:r>
              <a:rPr lang="sv-SE" dirty="0" smtClean="0"/>
              <a:t>million</a:t>
            </a:r>
          </a:p>
          <a:p>
            <a:r>
              <a:rPr lang="sv-SE" dirty="0" smtClean="0"/>
              <a:t>Strong operating cash </a:t>
            </a:r>
            <a:r>
              <a:rPr lang="sv-SE" dirty="0" err="1" smtClean="0"/>
              <a:t>flow</a:t>
            </a:r>
            <a:endParaRPr lang="sv-SE" dirty="0"/>
          </a:p>
          <a:p>
            <a:r>
              <a:rPr lang="sv-SE" dirty="0" err="1"/>
              <a:t>Favourable</a:t>
            </a:r>
            <a:r>
              <a:rPr lang="sv-SE" dirty="0"/>
              <a:t> </a:t>
            </a:r>
            <a:r>
              <a:rPr lang="sv-SE" dirty="0" err="1"/>
              <a:t>outlook</a:t>
            </a:r>
            <a:r>
              <a:rPr lang="sv-SE" dirty="0"/>
              <a:t> on </a:t>
            </a:r>
            <a:r>
              <a:rPr lang="sv-SE" dirty="0" err="1"/>
              <a:t>both</a:t>
            </a:r>
            <a:r>
              <a:rPr lang="sv-SE" dirty="0"/>
              <a:t> short and long term</a:t>
            </a:r>
          </a:p>
        </p:txBody>
      </p:sp>
    </p:spTree>
    <p:extLst>
      <p:ext uri="{BB962C8B-B14F-4D97-AF65-F5344CB8AC3E}">
        <p14:creationId xmlns:p14="http://schemas.microsoft.com/office/powerpoint/2010/main" val="3963586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sv-SE" dirty="0" err="1"/>
              <a:t>FinanCIal</a:t>
            </a:r>
            <a:r>
              <a:rPr lang="sv-SE" dirty="0"/>
              <a:t> </a:t>
            </a:r>
            <a:r>
              <a:rPr lang="sv-SE" dirty="0" err="1"/>
              <a:t>development</a:t>
            </a:r>
            <a:endParaRPr lang="sv-SE" dirty="0"/>
          </a:p>
        </p:txBody>
      </p:sp>
      <p:sp>
        <p:nvSpPr>
          <p:cNvPr id="5" name="Slide Number Placeholder 4"/>
          <p:cNvSpPr>
            <a:spLocks noGrp="1"/>
          </p:cNvSpPr>
          <p:nvPr>
            <p:ph type="sldNum" sz="quarter" idx="12"/>
          </p:nvPr>
        </p:nvSpPr>
        <p:spPr/>
        <p:txBody>
          <a:bodyPr/>
          <a:lstStyle/>
          <a:p>
            <a:fld id="{9E4FE655-A398-48B5-8790-4515CCC5A856}" type="slidenum">
              <a:rPr lang="sv-SE" smtClean="0"/>
              <a:t>22</a:t>
            </a:fld>
            <a:endParaRPr lang="sv-SE"/>
          </a:p>
        </p:txBody>
      </p:sp>
    </p:spTree>
    <p:extLst>
      <p:ext uri="{BB962C8B-B14F-4D97-AF65-F5344CB8AC3E}">
        <p14:creationId xmlns:p14="http://schemas.microsoft.com/office/powerpoint/2010/main" val="392791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dirty="0"/>
              <a:t>NET SALES</a:t>
            </a:r>
          </a:p>
        </p:txBody>
      </p:sp>
      <p:sp>
        <p:nvSpPr>
          <p:cNvPr id="5" name="Text Placeholder 4"/>
          <p:cNvSpPr>
            <a:spLocks noGrp="1"/>
          </p:cNvSpPr>
          <p:nvPr>
            <p:ph type="body" sz="quarter" idx="13"/>
          </p:nvPr>
        </p:nvSpPr>
        <p:spPr/>
        <p:txBody>
          <a:bodyPr/>
          <a:lstStyle/>
          <a:p>
            <a:r>
              <a:rPr lang="sv-SE" dirty="0"/>
              <a:t>SEK million</a:t>
            </a:r>
          </a:p>
        </p:txBody>
      </p:sp>
      <p:sp>
        <p:nvSpPr>
          <p:cNvPr id="3" name="Slide Number Placeholder 2"/>
          <p:cNvSpPr>
            <a:spLocks noGrp="1"/>
          </p:cNvSpPr>
          <p:nvPr>
            <p:ph type="sldNum" sz="quarter" idx="21"/>
          </p:nvPr>
        </p:nvSpPr>
        <p:spPr/>
        <p:txBody>
          <a:bodyPr/>
          <a:lstStyle/>
          <a:p>
            <a:fld id="{9E4FE655-A398-48B5-8790-4515CCC5A856}" type="slidenum">
              <a:rPr lang="sv-SE" smtClean="0"/>
              <a:pPr/>
              <a:t>23</a:t>
            </a:fld>
            <a:endParaRPr lang="sv-SE"/>
          </a:p>
        </p:txBody>
      </p:sp>
      <p:graphicFrame>
        <p:nvGraphicFramePr>
          <p:cNvPr id="2" name="Diagram 1"/>
          <p:cNvGraphicFramePr/>
          <p:nvPr>
            <p:extLst/>
          </p:nvPr>
        </p:nvGraphicFramePr>
        <p:xfrm>
          <a:off x="395536" y="2060848"/>
          <a:ext cx="8269912"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ruta 5"/>
          <p:cNvSpPr txBox="1"/>
          <p:nvPr/>
        </p:nvSpPr>
        <p:spPr>
          <a:xfrm>
            <a:off x="3605093" y="6097525"/>
            <a:ext cx="498855" cy="261610"/>
          </a:xfrm>
          <a:prstGeom prst="rect">
            <a:avLst/>
          </a:prstGeom>
          <a:noFill/>
        </p:spPr>
        <p:txBody>
          <a:bodyPr wrap="none" rtlCol="0">
            <a:spAutoFit/>
          </a:bodyPr>
          <a:lstStyle/>
          <a:p>
            <a:r>
              <a:rPr lang="sv-SE" sz="1100" b="1" dirty="0">
                <a:solidFill>
                  <a:schemeClr val="tx2"/>
                </a:solidFill>
              </a:rPr>
              <a:t>2016</a:t>
            </a:r>
          </a:p>
        </p:txBody>
      </p:sp>
      <p:sp>
        <p:nvSpPr>
          <p:cNvPr id="7" name="textruta 6"/>
          <p:cNvSpPr txBox="1"/>
          <p:nvPr/>
        </p:nvSpPr>
        <p:spPr>
          <a:xfrm>
            <a:off x="6948264" y="6097525"/>
            <a:ext cx="498855" cy="261610"/>
          </a:xfrm>
          <a:prstGeom prst="rect">
            <a:avLst/>
          </a:prstGeom>
          <a:noFill/>
        </p:spPr>
        <p:txBody>
          <a:bodyPr wrap="none" rtlCol="0">
            <a:spAutoFit/>
          </a:bodyPr>
          <a:lstStyle/>
          <a:p>
            <a:r>
              <a:rPr lang="sv-SE" sz="1100" b="1" dirty="0">
                <a:solidFill>
                  <a:schemeClr val="tx2"/>
                </a:solidFill>
              </a:rPr>
              <a:t>2017</a:t>
            </a:r>
          </a:p>
        </p:txBody>
      </p:sp>
      <p:sp>
        <p:nvSpPr>
          <p:cNvPr id="8" name="textruta 7"/>
          <p:cNvSpPr txBox="1"/>
          <p:nvPr/>
        </p:nvSpPr>
        <p:spPr>
          <a:xfrm>
            <a:off x="1043608" y="6099921"/>
            <a:ext cx="498855" cy="261610"/>
          </a:xfrm>
          <a:prstGeom prst="rect">
            <a:avLst/>
          </a:prstGeom>
          <a:noFill/>
        </p:spPr>
        <p:txBody>
          <a:bodyPr wrap="none" rtlCol="0">
            <a:spAutoFit/>
          </a:bodyPr>
          <a:lstStyle/>
          <a:p>
            <a:r>
              <a:rPr lang="sv-SE" sz="1100" b="1" dirty="0">
                <a:solidFill>
                  <a:schemeClr val="tx2"/>
                </a:solidFill>
              </a:rPr>
              <a:t>2015</a:t>
            </a:r>
          </a:p>
        </p:txBody>
      </p:sp>
      <p:sp>
        <p:nvSpPr>
          <p:cNvPr id="11" name="textruta 10"/>
          <p:cNvSpPr txBox="1"/>
          <p:nvPr/>
        </p:nvSpPr>
        <p:spPr>
          <a:xfrm>
            <a:off x="5940152" y="2247482"/>
            <a:ext cx="652743" cy="369332"/>
          </a:xfrm>
          <a:prstGeom prst="rect">
            <a:avLst/>
          </a:prstGeom>
          <a:noFill/>
        </p:spPr>
        <p:txBody>
          <a:bodyPr wrap="none" rtlCol="0">
            <a:spAutoFit/>
          </a:bodyPr>
          <a:lstStyle/>
          <a:p>
            <a:r>
              <a:rPr lang="sv-SE" b="1" dirty="0">
                <a:solidFill>
                  <a:schemeClr val="tx2"/>
                </a:solidFill>
              </a:rPr>
              <a:t>+3%</a:t>
            </a:r>
          </a:p>
        </p:txBody>
      </p:sp>
    </p:spTree>
    <p:extLst>
      <p:ext uri="{BB962C8B-B14F-4D97-AF65-F5344CB8AC3E}">
        <p14:creationId xmlns:p14="http://schemas.microsoft.com/office/powerpoint/2010/main" val="356211039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dirty="0"/>
              <a:t>EBITDA</a:t>
            </a:r>
          </a:p>
        </p:txBody>
      </p:sp>
      <p:sp>
        <p:nvSpPr>
          <p:cNvPr id="5" name="Text Placeholder 4"/>
          <p:cNvSpPr>
            <a:spLocks noGrp="1"/>
          </p:cNvSpPr>
          <p:nvPr>
            <p:ph type="body" sz="quarter" idx="13"/>
          </p:nvPr>
        </p:nvSpPr>
        <p:spPr/>
        <p:txBody>
          <a:bodyPr/>
          <a:lstStyle/>
          <a:p>
            <a:r>
              <a:rPr lang="sv-SE" dirty="0"/>
              <a:t>SEK million</a:t>
            </a:r>
          </a:p>
        </p:txBody>
      </p:sp>
      <p:sp>
        <p:nvSpPr>
          <p:cNvPr id="3" name="Slide Number Placeholder 2"/>
          <p:cNvSpPr>
            <a:spLocks noGrp="1"/>
          </p:cNvSpPr>
          <p:nvPr>
            <p:ph type="sldNum" sz="quarter" idx="21"/>
          </p:nvPr>
        </p:nvSpPr>
        <p:spPr/>
        <p:txBody>
          <a:bodyPr/>
          <a:lstStyle/>
          <a:p>
            <a:fld id="{9E4FE655-A398-48B5-8790-4515CCC5A856}" type="slidenum">
              <a:rPr lang="sv-SE" smtClean="0"/>
              <a:pPr/>
              <a:t>24</a:t>
            </a:fld>
            <a:endParaRPr lang="sv-SE"/>
          </a:p>
        </p:txBody>
      </p:sp>
      <p:graphicFrame>
        <p:nvGraphicFramePr>
          <p:cNvPr id="2" name="Diagram 1"/>
          <p:cNvGraphicFramePr/>
          <p:nvPr>
            <p:extLst/>
          </p:nvPr>
        </p:nvGraphicFramePr>
        <p:xfrm>
          <a:off x="395536" y="2060848"/>
          <a:ext cx="8269912"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ruta 5"/>
          <p:cNvSpPr txBox="1"/>
          <p:nvPr/>
        </p:nvSpPr>
        <p:spPr>
          <a:xfrm>
            <a:off x="3637715" y="6097525"/>
            <a:ext cx="498855" cy="261610"/>
          </a:xfrm>
          <a:prstGeom prst="rect">
            <a:avLst/>
          </a:prstGeom>
          <a:noFill/>
        </p:spPr>
        <p:txBody>
          <a:bodyPr wrap="none" rtlCol="0">
            <a:spAutoFit/>
          </a:bodyPr>
          <a:lstStyle/>
          <a:p>
            <a:r>
              <a:rPr lang="sv-SE" sz="1100" b="1" dirty="0">
                <a:solidFill>
                  <a:schemeClr val="tx2"/>
                </a:solidFill>
              </a:rPr>
              <a:t>2016</a:t>
            </a:r>
          </a:p>
        </p:txBody>
      </p:sp>
      <p:sp>
        <p:nvSpPr>
          <p:cNvPr id="7" name="textruta 6"/>
          <p:cNvSpPr txBox="1"/>
          <p:nvPr/>
        </p:nvSpPr>
        <p:spPr>
          <a:xfrm>
            <a:off x="7020272" y="6097525"/>
            <a:ext cx="498855" cy="261610"/>
          </a:xfrm>
          <a:prstGeom prst="rect">
            <a:avLst/>
          </a:prstGeom>
          <a:noFill/>
        </p:spPr>
        <p:txBody>
          <a:bodyPr wrap="none" rtlCol="0">
            <a:spAutoFit/>
          </a:bodyPr>
          <a:lstStyle/>
          <a:p>
            <a:r>
              <a:rPr lang="sv-SE" sz="1100" b="1" dirty="0">
                <a:solidFill>
                  <a:schemeClr val="tx2"/>
                </a:solidFill>
              </a:rPr>
              <a:t>2017</a:t>
            </a:r>
          </a:p>
        </p:txBody>
      </p:sp>
      <p:sp>
        <p:nvSpPr>
          <p:cNvPr id="8" name="textruta 7"/>
          <p:cNvSpPr txBox="1"/>
          <p:nvPr/>
        </p:nvSpPr>
        <p:spPr>
          <a:xfrm>
            <a:off x="1043608" y="6099921"/>
            <a:ext cx="498855" cy="261610"/>
          </a:xfrm>
          <a:prstGeom prst="rect">
            <a:avLst/>
          </a:prstGeom>
          <a:noFill/>
        </p:spPr>
        <p:txBody>
          <a:bodyPr wrap="none" rtlCol="0">
            <a:spAutoFit/>
          </a:bodyPr>
          <a:lstStyle/>
          <a:p>
            <a:r>
              <a:rPr lang="sv-SE" sz="1100" b="1" dirty="0">
                <a:solidFill>
                  <a:schemeClr val="tx2"/>
                </a:solidFill>
              </a:rPr>
              <a:t>2015</a:t>
            </a:r>
          </a:p>
        </p:txBody>
      </p:sp>
      <p:sp>
        <p:nvSpPr>
          <p:cNvPr id="11" name="textruta 10"/>
          <p:cNvSpPr txBox="1"/>
          <p:nvPr/>
        </p:nvSpPr>
        <p:spPr>
          <a:xfrm>
            <a:off x="5940152" y="2247482"/>
            <a:ext cx="518091" cy="369332"/>
          </a:xfrm>
          <a:prstGeom prst="rect">
            <a:avLst/>
          </a:prstGeom>
          <a:noFill/>
        </p:spPr>
        <p:txBody>
          <a:bodyPr wrap="none" rtlCol="0">
            <a:spAutoFit/>
          </a:bodyPr>
          <a:lstStyle/>
          <a:p>
            <a:r>
              <a:rPr lang="sv-SE" b="1" dirty="0">
                <a:solidFill>
                  <a:schemeClr val="tx2"/>
                </a:solidFill>
              </a:rPr>
              <a:t>0%</a:t>
            </a:r>
          </a:p>
        </p:txBody>
      </p:sp>
    </p:spTree>
    <p:extLst>
      <p:ext uri="{BB962C8B-B14F-4D97-AF65-F5344CB8AC3E}">
        <p14:creationId xmlns:p14="http://schemas.microsoft.com/office/powerpoint/2010/main" val="171551814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dirty="0"/>
              <a:t>OPERATING CASH FLOW</a:t>
            </a:r>
          </a:p>
        </p:txBody>
      </p:sp>
      <p:sp>
        <p:nvSpPr>
          <p:cNvPr id="5" name="Text Placeholder 4"/>
          <p:cNvSpPr>
            <a:spLocks noGrp="1"/>
          </p:cNvSpPr>
          <p:nvPr>
            <p:ph type="body" sz="quarter" idx="13"/>
          </p:nvPr>
        </p:nvSpPr>
        <p:spPr/>
        <p:txBody>
          <a:bodyPr/>
          <a:lstStyle/>
          <a:p>
            <a:r>
              <a:rPr lang="sv-SE" dirty="0"/>
              <a:t>SEK million</a:t>
            </a:r>
          </a:p>
        </p:txBody>
      </p:sp>
      <p:sp>
        <p:nvSpPr>
          <p:cNvPr id="3" name="Slide Number Placeholder 2"/>
          <p:cNvSpPr>
            <a:spLocks noGrp="1"/>
          </p:cNvSpPr>
          <p:nvPr>
            <p:ph type="sldNum" sz="quarter" idx="21"/>
          </p:nvPr>
        </p:nvSpPr>
        <p:spPr/>
        <p:txBody>
          <a:bodyPr/>
          <a:lstStyle/>
          <a:p>
            <a:fld id="{9E4FE655-A398-48B5-8790-4515CCC5A856}" type="slidenum">
              <a:rPr lang="sv-SE" smtClean="0"/>
              <a:pPr/>
              <a:t>25</a:t>
            </a:fld>
            <a:endParaRPr lang="sv-SE"/>
          </a:p>
        </p:txBody>
      </p:sp>
      <p:graphicFrame>
        <p:nvGraphicFramePr>
          <p:cNvPr id="2" name="Diagram 1"/>
          <p:cNvGraphicFramePr/>
          <p:nvPr>
            <p:extLst/>
          </p:nvPr>
        </p:nvGraphicFramePr>
        <p:xfrm>
          <a:off x="395536" y="2060848"/>
          <a:ext cx="8269912"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ruta 5"/>
          <p:cNvSpPr txBox="1"/>
          <p:nvPr/>
        </p:nvSpPr>
        <p:spPr>
          <a:xfrm>
            <a:off x="3605093" y="6097525"/>
            <a:ext cx="498855" cy="261610"/>
          </a:xfrm>
          <a:prstGeom prst="rect">
            <a:avLst/>
          </a:prstGeom>
          <a:noFill/>
        </p:spPr>
        <p:txBody>
          <a:bodyPr wrap="none" rtlCol="0">
            <a:spAutoFit/>
          </a:bodyPr>
          <a:lstStyle/>
          <a:p>
            <a:r>
              <a:rPr lang="sv-SE" sz="1100" b="1" dirty="0">
                <a:solidFill>
                  <a:schemeClr val="tx2"/>
                </a:solidFill>
              </a:rPr>
              <a:t>2016</a:t>
            </a:r>
          </a:p>
        </p:txBody>
      </p:sp>
      <p:sp>
        <p:nvSpPr>
          <p:cNvPr id="7" name="textruta 6"/>
          <p:cNvSpPr txBox="1"/>
          <p:nvPr/>
        </p:nvSpPr>
        <p:spPr>
          <a:xfrm>
            <a:off x="7064077" y="6097525"/>
            <a:ext cx="498855" cy="261610"/>
          </a:xfrm>
          <a:prstGeom prst="rect">
            <a:avLst/>
          </a:prstGeom>
          <a:noFill/>
        </p:spPr>
        <p:txBody>
          <a:bodyPr wrap="none" rtlCol="0">
            <a:spAutoFit/>
          </a:bodyPr>
          <a:lstStyle/>
          <a:p>
            <a:r>
              <a:rPr lang="sv-SE" sz="1100" b="1" dirty="0">
                <a:solidFill>
                  <a:schemeClr val="tx2"/>
                </a:solidFill>
              </a:rPr>
              <a:t>2017</a:t>
            </a:r>
          </a:p>
        </p:txBody>
      </p:sp>
      <p:sp>
        <p:nvSpPr>
          <p:cNvPr id="8" name="textruta 7"/>
          <p:cNvSpPr txBox="1"/>
          <p:nvPr/>
        </p:nvSpPr>
        <p:spPr>
          <a:xfrm>
            <a:off x="1043608" y="6099921"/>
            <a:ext cx="498855" cy="261610"/>
          </a:xfrm>
          <a:prstGeom prst="rect">
            <a:avLst/>
          </a:prstGeom>
          <a:noFill/>
        </p:spPr>
        <p:txBody>
          <a:bodyPr wrap="none" rtlCol="0">
            <a:spAutoFit/>
          </a:bodyPr>
          <a:lstStyle/>
          <a:p>
            <a:r>
              <a:rPr lang="sv-SE" sz="1100" b="1" dirty="0">
                <a:solidFill>
                  <a:schemeClr val="tx2"/>
                </a:solidFill>
              </a:rPr>
              <a:t>2015</a:t>
            </a:r>
          </a:p>
        </p:txBody>
      </p:sp>
    </p:spTree>
    <p:extLst>
      <p:ext uri="{BB962C8B-B14F-4D97-AF65-F5344CB8AC3E}">
        <p14:creationId xmlns:p14="http://schemas.microsoft.com/office/powerpoint/2010/main" val="370157414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dirty="0"/>
              <a:t>RETURN ON CAPITAL EMPLOYED</a:t>
            </a:r>
          </a:p>
        </p:txBody>
      </p:sp>
      <p:sp>
        <p:nvSpPr>
          <p:cNvPr id="5" name="Text Placeholder 4"/>
          <p:cNvSpPr>
            <a:spLocks noGrp="1"/>
          </p:cNvSpPr>
          <p:nvPr>
            <p:ph type="body" sz="quarter" idx="13"/>
          </p:nvPr>
        </p:nvSpPr>
        <p:spPr/>
        <p:txBody>
          <a:bodyPr/>
          <a:lstStyle/>
          <a:p>
            <a:r>
              <a:rPr lang="sv-SE" dirty="0" err="1"/>
              <a:t>Adjusted</a:t>
            </a:r>
            <a:r>
              <a:rPr lang="sv-SE" dirty="0"/>
              <a:t>, </a:t>
            </a:r>
            <a:r>
              <a:rPr lang="sv-SE" dirty="0" err="1"/>
              <a:t>rolling</a:t>
            </a:r>
            <a:r>
              <a:rPr lang="sv-SE" dirty="0"/>
              <a:t> 12 </a:t>
            </a:r>
            <a:r>
              <a:rPr lang="sv-SE" dirty="0" err="1"/>
              <a:t>months</a:t>
            </a:r>
            <a:r>
              <a:rPr lang="sv-SE" dirty="0"/>
              <a:t> (%)</a:t>
            </a:r>
          </a:p>
        </p:txBody>
      </p:sp>
      <p:sp>
        <p:nvSpPr>
          <p:cNvPr id="3" name="Slide Number Placeholder 2"/>
          <p:cNvSpPr>
            <a:spLocks noGrp="1"/>
          </p:cNvSpPr>
          <p:nvPr>
            <p:ph type="sldNum" sz="quarter" idx="21"/>
          </p:nvPr>
        </p:nvSpPr>
        <p:spPr/>
        <p:txBody>
          <a:bodyPr/>
          <a:lstStyle/>
          <a:p>
            <a:fld id="{9E4FE655-A398-48B5-8790-4515CCC5A856}" type="slidenum">
              <a:rPr lang="sv-SE" smtClean="0"/>
              <a:pPr/>
              <a:t>26</a:t>
            </a:fld>
            <a:endParaRPr lang="sv-SE"/>
          </a:p>
        </p:txBody>
      </p:sp>
      <p:graphicFrame>
        <p:nvGraphicFramePr>
          <p:cNvPr id="2" name="Diagram 1"/>
          <p:cNvGraphicFramePr/>
          <p:nvPr>
            <p:extLst/>
          </p:nvPr>
        </p:nvGraphicFramePr>
        <p:xfrm>
          <a:off x="395536" y="2060848"/>
          <a:ext cx="8269912"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ruta 5"/>
          <p:cNvSpPr txBox="1"/>
          <p:nvPr/>
        </p:nvSpPr>
        <p:spPr>
          <a:xfrm>
            <a:off x="3563888" y="6097525"/>
            <a:ext cx="498855" cy="261610"/>
          </a:xfrm>
          <a:prstGeom prst="rect">
            <a:avLst/>
          </a:prstGeom>
          <a:noFill/>
        </p:spPr>
        <p:txBody>
          <a:bodyPr wrap="none" rtlCol="0">
            <a:spAutoFit/>
          </a:bodyPr>
          <a:lstStyle/>
          <a:p>
            <a:r>
              <a:rPr lang="sv-SE" sz="1100" b="1" dirty="0">
                <a:solidFill>
                  <a:schemeClr val="tx2"/>
                </a:solidFill>
              </a:rPr>
              <a:t>2016</a:t>
            </a:r>
          </a:p>
        </p:txBody>
      </p:sp>
      <p:sp>
        <p:nvSpPr>
          <p:cNvPr id="7" name="textruta 6"/>
          <p:cNvSpPr txBox="1"/>
          <p:nvPr/>
        </p:nvSpPr>
        <p:spPr>
          <a:xfrm>
            <a:off x="6981667" y="6097525"/>
            <a:ext cx="498855" cy="261610"/>
          </a:xfrm>
          <a:prstGeom prst="rect">
            <a:avLst/>
          </a:prstGeom>
          <a:noFill/>
        </p:spPr>
        <p:txBody>
          <a:bodyPr wrap="none" rtlCol="0">
            <a:spAutoFit/>
          </a:bodyPr>
          <a:lstStyle/>
          <a:p>
            <a:r>
              <a:rPr lang="sv-SE" sz="1100" b="1" dirty="0">
                <a:solidFill>
                  <a:schemeClr val="tx2"/>
                </a:solidFill>
              </a:rPr>
              <a:t>2017</a:t>
            </a:r>
          </a:p>
        </p:txBody>
      </p:sp>
      <p:sp>
        <p:nvSpPr>
          <p:cNvPr id="8" name="textruta 7"/>
          <p:cNvSpPr txBox="1"/>
          <p:nvPr/>
        </p:nvSpPr>
        <p:spPr>
          <a:xfrm>
            <a:off x="971600" y="6099921"/>
            <a:ext cx="498855" cy="261610"/>
          </a:xfrm>
          <a:prstGeom prst="rect">
            <a:avLst/>
          </a:prstGeom>
          <a:noFill/>
        </p:spPr>
        <p:txBody>
          <a:bodyPr wrap="none" rtlCol="0">
            <a:spAutoFit/>
          </a:bodyPr>
          <a:lstStyle/>
          <a:p>
            <a:r>
              <a:rPr lang="sv-SE" sz="1100" b="1" dirty="0">
                <a:solidFill>
                  <a:schemeClr val="tx2"/>
                </a:solidFill>
              </a:rPr>
              <a:t>2015</a:t>
            </a:r>
          </a:p>
        </p:txBody>
      </p:sp>
      <p:sp>
        <p:nvSpPr>
          <p:cNvPr id="10" name="textruta 10"/>
          <p:cNvSpPr txBox="1"/>
          <p:nvPr/>
        </p:nvSpPr>
        <p:spPr>
          <a:xfrm>
            <a:off x="6766210" y="2250329"/>
            <a:ext cx="1610249" cy="369332"/>
          </a:xfrm>
          <a:prstGeom prst="rect">
            <a:avLst/>
          </a:prstGeom>
          <a:noFill/>
        </p:spPr>
        <p:txBody>
          <a:bodyPr wrap="none" rtlCol="0">
            <a:spAutoFit/>
          </a:bodyPr>
          <a:lstStyle/>
          <a:p>
            <a:r>
              <a:rPr lang="sv-SE" b="1" dirty="0">
                <a:solidFill>
                  <a:schemeClr val="tx2"/>
                </a:solidFill>
              </a:rPr>
              <a:t>Target: &gt;13%</a:t>
            </a:r>
          </a:p>
        </p:txBody>
      </p:sp>
    </p:spTree>
    <p:extLst>
      <p:ext uri="{BB962C8B-B14F-4D97-AF65-F5344CB8AC3E}">
        <p14:creationId xmlns:p14="http://schemas.microsoft.com/office/powerpoint/2010/main" val="326656503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dirty="0"/>
              <a:t>LEVERAGE</a:t>
            </a:r>
          </a:p>
        </p:txBody>
      </p:sp>
      <p:sp>
        <p:nvSpPr>
          <p:cNvPr id="5" name="Text Placeholder 4"/>
          <p:cNvSpPr>
            <a:spLocks noGrp="1"/>
          </p:cNvSpPr>
          <p:nvPr>
            <p:ph type="body" sz="quarter" idx="13"/>
          </p:nvPr>
        </p:nvSpPr>
        <p:spPr/>
        <p:txBody>
          <a:bodyPr/>
          <a:lstStyle/>
          <a:p>
            <a:r>
              <a:rPr lang="sv-SE" dirty="0"/>
              <a:t>NET DEBT/EBITDA (X)</a:t>
            </a:r>
          </a:p>
        </p:txBody>
      </p:sp>
      <p:sp>
        <p:nvSpPr>
          <p:cNvPr id="3" name="Slide Number Placeholder 2"/>
          <p:cNvSpPr>
            <a:spLocks noGrp="1"/>
          </p:cNvSpPr>
          <p:nvPr>
            <p:ph type="sldNum" sz="quarter" idx="21"/>
          </p:nvPr>
        </p:nvSpPr>
        <p:spPr/>
        <p:txBody>
          <a:bodyPr/>
          <a:lstStyle/>
          <a:p>
            <a:fld id="{9E4FE655-A398-48B5-8790-4515CCC5A856}" type="slidenum">
              <a:rPr lang="sv-SE" smtClean="0"/>
              <a:pPr/>
              <a:t>27</a:t>
            </a:fld>
            <a:endParaRPr lang="sv-SE"/>
          </a:p>
        </p:txBody>
      </p:sp>
      <p:graphicFrame>
        <p:nvGraphicFramePr>
          <p:cNvPr id="2" name="Diagram 1"/>
          <p:cNvGraphicFramePr/>
          <p:nvPr>
            <p:extLst/>
          </p:nvPr>
        </p:nvGraphicFramePr>
        <p:xfrm>
          <a:off x="395536" y="2060848"/>
          <a:ext cx="8269912"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ruta 5"/>
          <p:cNvSpPr txBox="1"/>
          <p:nvPr/>
        </p:nvSpPr>
        <p:spPr>
          <a:xfrm>
            <a:off x="3637715" y="6097525"/>
            <a:ext cx="498855" cy="261610"/>
          </a:xfrm>
          <a:prstGeom prst="rect">
            <a:avLst/>
          </a:prstGeom>
          <a:noFill/>
        </p:spPr>
        <p:txBody>
          <a:bodyPr wrap="none" rtlCol="0">
            <a:spAutoFit/>
          </a:bodyPr>
          <a:lstStyle/>
          <a:p>
            <a:r>
              <a:rPr lang="sv-SE" sz="1100" b="1" dirty="0">
                <a:solidFill>
                  <a:schemeClr val="tx2"/>
                </a:solidFill>
              </a:rPr>
              <a:t>2016</a:t>
            </a:r>
          </a:p>
        </p:txBody>
      </p:sp>
      <p:sp>
        <p:nvSpPr>
          <p:cNvPr id="7" name="textruta 6"/>
          <p:cNvSpPr txBox="1"/>
          <p:nvPr/>
        </p:nvSpPr>
        <p:spPr>
          <a:xfrm>
            <a:off x="7020272" y="6097525"/>
            <a:ext cx="498855" cy="261610"/>
          </a:xfrm>
          <a:prstGeom prst="rect">
            <a:avLst/>
          </a:prstGeom>
          <a:noFill/>
        </p:spPr>
        <p:txBody>
          <a:bodyPr wrap="none" rtlCol="0">
            <a:spAutoFit/>
          </a:bodyPr>
          <a:lstStyle/>
          <a:p>
            <a:r>
              <a:rPr lang="sv-SE" sz="1100" b="1" dirty="0">
                <a:solidFill>
                  <a:schemeClr val="tx2"/>
                </a:solidFill>
              </a:rPr>
              <a:t>2017</a:t>
            </a:r>
          </a:p>
        </p:txBody>
      </p:sp>
      <p:sp>
        <p:nvSpPr>
          <p:cNvPr id="8" name="textruta 7"/>
          <p:cNvSpPr txBox="1"/>
          <p:nvPr/>
        </p:nvSpPr>
        <p:spPr>
          <a:xfrm>
            <a:off x="1043608" y="6099921"/>
            <a:ext cx="498855" cy="261610"/>
          </a:xfrm>
          <a:prstGeom prst="rect">
            <a:avLst/>
          </a:prstGeom>
          <a:noFill/>
        </p:spPr>
        <p:txBody>
          <a:bodyPr wrap="none" rtlCol="0">
            <a:spAutoFit/>
          </a:bodyPr>
          <a:lstStyle/>
          <a:p>
            <a:r>
              <a:rPr lang="sv-SE" sz="1100" b="1" dirty="0">
                <a:solidFill>
                  <a:schemeClr val="tx2"/>
                </a:solidFill>
              </a:rPr>
              <a:t>2015</a:t>
            </a:r>
          </a:p>
        </p:txBody>
      </p:sp>
      <p:sp>
        <p:nvSpPr>
          <p:cNvPr id="10" name="textruta 10"/>
          <p:cNvSpPr txBox="1"/>
          <p:nvPr/>
        </p:nvSpPr>
        <p:spPr>
          <a:xfrm>
            <a:off x="6779034" y="2837269"/>
            <a:ext cx="1597425" cy="369332"/>
          </a:xfrm>
          <a:prstGeom prst="rect">
            <a:avLst/>
          </a:prstGeom>
          <a:noFill/>
        </p:spPr>
        <p:txBody>
          <a:bodyPr wrap="none" rtlCol="0">
            <a:spAutoFit/>
          </a:bodyPr>
          <a:lstStyle/>
          <a:p>
            <a:r>
              <a:rPr lang="sv-SE" b="1" dirty="0">
                <a:solidFill>
                  <a:schemeClr val="tx2"/>
                </a:solidFill>
              </a:rPr>
              <a:t>Target: &lt;2.5x</a:t>
            </a:r>
          </a:p>
        </p:txBody>
      </p:sp>
    </p:spTree>
    <p:extLst>
      <p:ext uri="{BB962C8B-B14F-4D97-AF65-F5344CB8AC3E}">
        <p14:creationId xmlns:p14="http://schemas.microsoft.com/office/powerpoint/2010/main" val="374357203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sv-SE" dirty="0"/>
              <a:t>BUSINESS AREAS</a:t>
            </a:r>
          </a:p>
        </p:txBody>
      </p:sp>
      <p:sp>
        <p:nvSpPr>
          <p:cNvPr id="5" name="Slide Number Placeholder 4"/>
          <p:cNvSpPr>
            <a:spLocks noGrp="1"/>
          </p:cNvSpPr>
          <p:nvPr>
            <p:ph type="sldNum" sz="quarter" idx="12"/>
          </p:nvPr>
        </p:nvSpPr>
        <p:spPr/>
        <p:txBody>
          <a:bodyPr/>
          <a:lstStyle/>
          <a:p>
            <a:fld id="{9E4FE655-A398-48B5-8790-4515CCC5A856}" type="slidenum">
              <a:rPr lang="sv-SE" smtClean="0"/>
              <a:t>28</a:t>
            </a:fld>
            <a:endParaRPr lang="sv-SE"/>
          </a:p>
        </p:txBody>
      </p:sp>
    </p:spTree>
    <p:extLst>
      <p:ext uri="{BB962C8B-B14F-4D97-AF65-F5344CB8AC3E}">
        <p14:creationId xmlns:p14="http://schemas.microsoft.com/office/powerpoint/2010/main" val="2602700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ktangel 28"/>
          <p:cNvSpPr/>
          <p:nvPr/>
        </p:nvSpPr>
        <p:spPr>
          <a:xfrm>
            <a:off x="-36512" y="980728"/>
            <a:ext cx="9252520" cy="932400"/>
          </a:xfrm>
          <a:prstGeom prst="rect">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a:solidFill>
                <a:schemeClr val="bg1"/>
              </a:solidFill>
            </a:endParaRPr>
          </a:p>
        </p:txBody>
      </p:sp>
      <p:sp>
        <p:nvSpPr>
          <p:cNvPr id="2" name="Rubrik 1"/>
          <p:cNvSpPr>
            <a:spLocks noGrp="1"/>
          </p:cNvSpPr>
          <p:nvPr>
            <p:ph type="title"/>
          </p:nvPr>
        </p:nvSpPr>
        <p:spPr>
          <a:xfrm>
            <a:off x="539552" y="1124744"/>
            <a:ext cx="8269912" cy="360040"/>
          </a:xfrm>
        </p:spPr>
        <p:txBody>
          <a:bodyPr/>
          <a:lstStyle/>
          <a:p>
            <a:r>
              <a:rPr lang="en-GB" dirty="0">
                <a:solidFill>
                  <a:schemeClr val="bg1"/>
                </a:solidFill>
              </a:rPr>
              <a:t>packaging paper </a:t>
            </a:r>
            <a:r>
              <a:rPr lang="en-GB" b="0" dirty="0">
                <a:solidFill>
                  <a:schemeClr val="bg1"/>
                </a:solidFill>
              </a:rPr>
              <a:t>Business area</a:t>
            </a:r>
            <a:br>
              <a:rPr lang="en-GB" b="0" dirty="0">
                <a:solidFill>
                  <a:schemeClr val="bg1"/>
                </a:solidFill>
              </a:rPr>
            </a:br>
            <a:r>
              <a:rPr lang="en-GB" sz="1600" b="0" i="1" dirty="0">
                <a:solidFill>
                  <a:schemeClr val="bg1"/>
                </a:solidFill>
              </a:rPr>
              <a:t>Kraft and sack paper for customers with tough demands                  </a:t>
            </a:r>
            <a:endParaRPr lang="en-GB" sz="1600" i="1" dirty="0">
              <a:solidFill>
                <a:schemeClr val="bg1"/>
              </a:solidFill>
            </a:endParaRPr>
          </a:p>
        </p:txBody>
      </p:sp>
      <p:sp>
        <p:nvSpPr>
          <p:cNvPr id="5" name="Platshållare för bildnummer 4"/>
          <p:cNvSpPr>
            <a:spLocks noGrp="1"/>
          </p:cNvSpPr>
          <p:nvPr>
            <p:ph type="sldNum" sz="quarter" idx="16"/>
          </p:nvPr>
        </p:nvSpPr>
        <p:spPr>
          <a:xfrm>
            <a:off x="8280000" y="6336000"/>
            <a:ext cx="540713" cy="363600"/>
          </a:xfrm>
        </p:spPr>
        <p:txBody>
          <a:bodyPr/>
          <a:lstStyle/>
          <a:p>
            <a:fld id="{9E4FE655-A398-48B5-8790-4515CCC5A856}" type="slidenum">
              <a:rPr lang="en-GB" smtClean="0"/>
              <a:t>29</a:t>
            </a:fld>
            <a:endParaRPr lang="en-GB" dirty="0"/>
          </a:p>
        </p:txBody>
      </p:sp>
      <p:sp>
        <p:nvSpPr>
          <p:cNvPr id="6" name="Platshållare för innehåll 6"/>
          <p:cNvSpPr>
            <a:spLocks noGrp="1"/>
          </p:cNvSpPr>
          <p:nvPr>
            <p:ph idx="1"/>
          </p:nvPr>
        </p:nvSpPr>
        <p:spPr>
          <a:xfrm>
            <a:off x="539552" y="2492896"/>
            <a:ext cx="7942628" cy="3600400"/>
          </a:xfrm>
        </p:spPr>
        <p:txBody>
          <a:bodyPr/>
          <a:lstStyle/>
          <a:p>
            <a:pPr lvl="1"/>
            <a:endParaRPr lang="en-GB" dirty="0"/>
          </a:p>
          <a:p>
            <a:pPr lvl="1"/>
            <a:endParaRPr lang="en-GB" dirty="0">
              <a:solidFill>
                <a:srgbClr val="000000"/>
              </a:solidFill>
            </a:endParaRPr>
          </a:p>
          <a:p>
            <a:pPr marL="0" indent="0">
              <a:buNone/>
            </a:pPr>
            <a:endParaRPr lang="en-GB" dirty="0"/>
          </a:p>
          <a:p>
            <a:endParaRPr lang="en-GB" dirty="0"/>
          </a:p>
        </p:txBody>
      </p:sp>
      <p:sp>
        <p:nvSpPr>
          <p:cNvPr id="8" name="Ellips 7"/>
          <p:cNvSpPr>
            <a:spLocks noChangeAspect="1"/>
          </p:cNvSpPr>
          <p:nvPr/>
        </p:nvSpPr>
        <p:spPr bwMode="auto">
          <a:xfrm>
            <a:off x="456978" y="2427715"/>
            <a:ext cx="1263524" cy="1263524"/>
          </a:xfrm>
          <a:prstGeom prst="ellipse">
            <a:avLst/>
          </a:prstGeom>
          <a:solidFill>
            <a:schemeClr val="bg1">
              <a:lumMod val="50000"/>
            </a:schemeClr>
          </a:solidFill>
          <a:ln w="9525" cap="flat" cmpd="sng" algn="ctr">
            <a:solidFill>
              <a:srgbClr val="FFFFFF"/>
            </a:solidFill>
            <a:prstDash val="solid"/>
            <a:round/>
            <a:headEnd type="none" w="med" len="med"/>
            <a:tailEnd type="none" w="med" len="med"/>
          </a:ln>
          <a:effectLst/>
          <a:scene3d>
            <a:camera prst="orthographicFront"/>
            <a:lightRig rig="threePt" dir="t"/>
          </a:scene3d>
          <a:sp3d>
            <a:bevelT/>
          </a:sp3d>
          <a:extLst/>
        </p:spPr>
        <p:txBody>
          <a:bodyPr vert="horz" wrap="square" lIns="36000" tIns="45720" rIns="36000" bIns="45720" numCol="1" rtlCol="0" anchor="ctr" anchorCtr="0" compatLnSpc="1">
            <a:prstTxWarp prst="textNoShape">
              <a:avLst/>
            </a:prstTxWarp>
          </a:bodyPr>
          <a:lstStyle/>
          <a:p>
            <a:pPr algn="ctr"/>
            <a:r>
              <a:rPr lang="en-GB" sz="800" b="1" dirty="0">
                <a:solidFill>
                  <a:srgbClr val="FFFFFF"/>
                </a:solidFill>
              </a:rPr>
              <a:t>KRAFT PAPER</a:t>
            </a:r>
          </a:p>
          <a:p>
            <a:pPr algn="ctr"/>
            <a:r>
              <a:rPr lang="en-GB" sz="2400" b="1" dirty="0">
                <a:solidFill>
                  <a:srgbClr val="FFFFFF"/>
                </a:solidFill>
                <a:latin typeface="+mn-lt"/>
                <a:cs typeface="Times new roman"/>
              </a:rPr>
              <a:t>#1</a:t>
            </a:r>
          </a:p>
          <a:p>
            <a:pPr algn="ctr"/>
            <a:r>
              <a:rPr lang="en-GB" sz="900" b="1" dirty="0">
                <a:solidFill>
                  <a:srgbClr val="FFFFFF"/>
                </a:solidFill>
              </a:rPr>
              <a:t>GLOBALLY</a:t>
            </a:r>
          </a:p>
        </p:txBody>
      </p:sp>
      <p:sp>
        <p:nvSpPr>
          <p:cNvPr id="11" name="Ellips 10"/>
          <p:cNvSpPr>
            <a:spLocks noChangeAspect="1"/>
          </p:cNvSpPr>
          <p:nvPr/>
        </p:nvSpPr>
        <p:spPr bwMode="auto">
          <a:xfrm>
            <a:off x="1970174" y="2427715"/>
            <a:ext cx="1263524" cy="1263524"/>
          </a:xfrm>
          <a:prstGeom prst="ellipse">
            <a:avLst/>
          </a:prstGeom>
          <a:solidFill>
            <a:schemeClr val="bg1">
              <a:lumMod val="75000"/>
            </a:schemeClr>
          </a:solidFill>
          <a:ln w="9525" cap="flat" cmpd="sng" algn="ctr">
            <a:solidFill>
              <a:srgbClr val="FFFFFF"/>
            </a:solidFill>
            <a:prstDash val="solid"/>
            <a:round/>
            <a:headEnd type="none" w="med" len="med"/>
            <a:tailEnd type="none" w="med" len="med"/>
          </a:ln>
          <a:effectLst/>
          <a:scene3d>
            <a:camera prst="orthographicFront"/>
            <a:lightRig rig="threePt" dir="t"/>
          </a:scene3d>
          <a:sp3d>
            <a:bevelT/>
          </a:sp3d>
          <a:extLst/>
        </p:spPr>
        <p:txBody>
          <a:bodyPr vert="horz" wrap="square" lIns="36000" tIns="45720" rIns="36000" bIns="45720" numCol="1" rtlCol="0" anchor="ctr" anchorCtr="0" compatLnSpc="1">
            <a:prstTxWarp prst="textNoShape">
              <a:avLst/>
            </a:prstTxWarp>
          </a:bodyPr>
          <a:lstStyle/>
          <a:p>
            <a:pPr algn="ctr"/>
            <a:r>
              <a:rPr lang="en-GB" sz="800" b="1" dirty="0">
                <a:solidFill>
                  <a:srgbClr val="FFFFFF"/>
                </a:solidFill>
              </a:rPr>
              <a:t>SACK PAPER</a:t>
            </a:r>
          </a:p>
          <a:p>
            <a:pPr algn="ctr"/>
            <a:r>
              <a:rPr lang="en-GB" sz="2400" b="1" dirty="0">
                <a:solidFill>
                  <a:srgbClr val="FFFFFF"/>
                </a:solidFill>
                <a:latin typeface="+mn-lt"/>
                <a:cs typeface="Times new roman"/>
              </a:rPr>
              <a:t>#2</a:t>
            </a:r>
          </a:p>
          <a:p>
            <a:pPr algn="ctr"/>
            <a:r>
              <a:rPr lang="en-GB" sz="900" b="1" dirty="0">
                <a:solidFill>
                  <a:srgbClr val="FFFFFF"/>
                </a:solidFill>
              </a:rPr>
              <a:t>GLOBALLY</a:t>
            </a:r>
            <a:endParaRPr lang="en-GB" sz="700" b="1" dirty="0">
              <a:solidFill>
                <a:srgbClr val="FFFFFF"/>
              </a:solidFill>
            </a:endParaRPr>
          </a:p>
        </p:txBody>
      </p:sp>
      <p:sp>
        <p:nvSpPr>
          <p:cNvPr id="12" name="textruta 11"/>
          <p:cNvSpPr txBox="1"/>
          <p:nvPr/>
        </p:nvSpPr>
        <p:spPr>
          <a:xfrm>
            <a:off x="467992" y="4211382"/>
            <a:ext cx="5544168" cy="400110"/>
          </a:xfrm>
          <a:prstGeom prst="rect">
            <a:avLst/>
          </a:prstGeom>
          <a:noFill/>
        </p:spPr>
        <p:txBody>
          <a:bodyPr wrap="square" rtlCol="0">
            <a:spAutoFit/>
          </a:bodyPr>
          <a:lstStyle/>
          <a:p>
            <a:r>
              <a:rPr lang="en-GB" sz="2000" b="1" dirty="0">
                <a:solidFill>
                  <a:schemeClr val="accent1"/>
                </a:solidFill>
                <a:cs typeface="Arial" panose="020B0604020202020204" pitchFamily="34" charset="0"/>
              </a:rPr>
              <a:t>SELECTIVE GROWTH</a:t>
            </a:r>
          </a:p>
        </p:txBody>
      </p:sp>
      <p:grpSp>
        <p:nvGrpSpPr>
          <p:cNvPr id="13" name="Grupp 12"/>
          <p:cNvGrpSpPr/>
          <p:nvPr/>
        </p:nvGrpSpPr>
        <p:grpSpPr>
          <a:xfrm>
            <a:off x="-162272" y="4623685"/>
            <a:ext cx="7398568" cy="1479650"/>
            <a:chOff x="-162272" y="1969095"/>
            <a:chExt cx="7398568" cy="1479650"/>
          </a:xfrm>
        </p:grpSpPr>
        <p:sp>
          <p:nvSpPr>
            <p:cNvPr id="14" name="Ellips 13"/>
            <p:cNvSpPr>
              <a:spLocks noChangeAspect="1"/>
            </p:cNvSpPr>
            <p:nvPr/>
          </p:nvSpPr>
          <p:spPr bwMode="auto">
            <a:xfrm>
              <a:off x="467992" y="2133304"/>
              <a:ext cx="1223688" cy="1223688"/>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cxnSp>
          <p:nvCxnSpPr>
            <p:cNvPr id="15" name="Rak 14"/>
            <p:cNvCxnSpPr/>
            <p:nvPr/>
          </p:nvCxnSpPr>
          <p:spPr>
            <a:xfrm flipV="1">
              <a:off x="1619672" y="2276872"/>
              <a:ext cx="360040" cy="21602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p:nvCxnSpPr>
          <p:spPr>
            <a:xfrm>
              <a:off x="1979712" y="2276872"/>
              <a:ext cx="381642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p:nvCxnSpPr>
          <p:spPr>
            <a:xfrm>
              <a:off x="1619672" y="2852936"/>
              <a:ext cx="417646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p:nvCxnSpPr>
          <p:spPr>
            <a:xfrm>
              <a:off x="1511660" y="3068960"/>
              <a:ext cx="468052" cy="36004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Rak 18"/>
            <p:cNvCxnSpPr/>
            <p:nvPr/>
          </p:nvCxnSpPr>
          <p:spPr>
            <a:xfrm>
              <a:off x="1979712" y="3429000"/>
              <a:ext cx="381642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ktangel 19"/>
            <p:cNvSpPr/>
            <p:nvPr/>
          </p:nvSpPr>
          <p:spPr>
            <a:xfrm>
              <a:off x="1997968" y="1969095"/>
              <a:ext cx="5238328" cy="307777"/>
            </a:xfrm>
            <a:prstGeom prst="rect">
              <a:avLst/>
            </a:prstGeom>
          </p:spPr>
          <p:txBody>
            <a:bodyPr wrap="square">
              <a:spAutoFit/>
            </a:bodyPr>
            <a:lstStyle/>
            <a:p>
              <a:r>
                <a:rPr lang="en-GB" sz="1400" dirty="0">
                  <a:solidFill>
                    <a:schemeClr val="tx2"/>
                  </a:solidFill>
                </a:rPr>
                <a:t>Asset transformation for increased profitability</a:t>
              </a:r>
            </a:p>
          </p:txBody>
        </p:sp>
        <p:sp>
          <p:nvSpPr>
            <p:cNvPr id="21" name="Rektangel 20"/>
            <p:cNvSpPr/>
            <p:nvPr/>
          </p:nvSpPr>
          <p:spPr>
            <a:xfrm>
              <a:off x="1997968" y="2564904"/>
              <a:ext cx="5166320" cy="307777"/>
            </a:xfrm>
            <a:prstGeom prst="rect">
              <a:avLst/>
            </a:prstGeom>
          </p:spPr>
          <p:txBody>
            <a:bodyPr wrap="square">
              <a:spAutoFit/>
            </a:bodyPr>
            <a:lstStyle/>
            <a:p>
              <a:r>
                <a:rPr lang="en-GB" sz="1400" dirty="0">
                  <a:solidFill>
                    <a:schemeClr val="tx2"/>
                  </a:solidFill>
                </a:rPr>
                <a:t>Development of new business models</a:t>
              </a:r>
            </a:p>
          </p:txBody>
        </p:sp>
        <p:sp>
          <p:nvSpPr>
            <p:cNvPr id="22" name="Rektangel 21"/>
            <p:cNvSpPr/>
            <p:nvPr/>
          </p:nvSpPr>
          <p:spPr>
            <a:xfrm>
              <a:off x="1979712" y="3140968"/>
              <a:ext cx="2582758" cy="307777"/>
            </a:xfrm>
            <a:prstGeom prst="rect">
              <a:avLst/>
            </a:prstGeom>
          </p:spPr>
          <p:txBody>
            <a:bodyPr wrap="none">
              <a:spAutoFit/>
            </a:bodyPr>
            <a:lstStyle/>
            <a:p>
              <a:r>
                <a:rPr lang="en-GB" sz="1400" dirty="0">
                  <a:solidFill>
                    <a:schemeClr val="tx2"/>
                  </a:solidFill>
                </a:rPr>
                <a:t>Expansion to growing markets</a:t>
              </a:r>
            </a:p>
          </p:txBody>
        </p:sp>
        <p:sp>
          <p:nvSpPr>
            <p:cNvPr id="23" name="Rektangel 22"/>
            <p:cNvSpPr/>
            <p:nvPr/>
          </p:nvSpPr>
          <p:spPr>
            <a:xfrm>
              <a:off x="-162272" y="2426404"/>
              <a:ext cx="2502024" cy="584775"/>
            </a:xfrm>
            <a:prstGeom prst="rect">
              <a:avLst/>
            </a:prstGeom>
          </p:spPr>
          <p:txBody>
            <a:bodyPr wrap="square">
              <a:spAutoFit/>
            </a:bodyPr>
            <a:lstStyle/>
            <a:p>
              <a:pPr lvl="0" algn="ctr"/>
              <a:r>
                <a:rPr lang="en-GB" sz="1600" b="1" dirty="0">
                  <a:solidFill>
                    <a:prstClr val="white"/>
                  </a:solidFill>
                </a:rPr>
                <a:t>2-4%</a:t>
              </a:r>
            </a:p>
            <a:p>
              <a:pPr lvl="0" algn="ctr"/>
              <a:r>
                <a:rPr lang="en-GB" sz="1600" b="1" dirty="0">
                  <a:solidFill>
                    <a:prstClr val="white"/>
                  </a:solidFill>
                </a:rPr>
                <a:t>CAGR</a:t>
              </a:r>
            </a:p>
          </p:txBody>
        </p:sp>
      </p:grpSp>
      <p:sp>
        <p:nvSpPr>
          <p:cNvPr id="32" name="Platshållare för innehåll 3"/>
          <p:cNvSpPr txBox="1">
            <a:spLocks/>
          </p:cNvSpPr>
          <p:nvPr/>
        </p:nvSpPr>
        <p:spPr>
          <a:xfrm>
            <a:off x="3923928" y="2492896"/>
            <a:ext cx="4320480" cy="1495219"/>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sv-SE" sz="1400" i="1" dirty="0" err="1"/>
              <a:t>Packaging</a:t>
            </a:r>
            <a:r>
              <a:rPr lang="sv-SE" sz="1400" i="1" dirty="0"/>
              <a:t> for </a:t>
            </a:r>
            <a:r>
              <a:rPr lang="sv-SE" sz="1400" i="1" dirty="0" err="1"/>
              <a:t>flour</a:t>
            </a:r>
            <a:r>
              <a:rPr lang="sv-SE" sz="1400" i="1" dirty="0"/>
              <a:t>, sugar, </a:t>
            </a:r>
            <a:r>
              <a:rPr lang="sv-SE" sz="1400" i="1" dirty="0" err="1"/>
              <a:t>carrier</a:t>
            </a:r>
            <a:r>
              <a:rPr lang="sv-SE" sz="1400" i="1" dirty="0"/>
              <a:t> bags, </a:t>
            </a:r>
            <a:r>
              <a:rPr lang="sv-SE" sz="1400" i="1" dirty="0" err="1"/>
              <a:t>medical</a:t>
            </a:r>
            <a:r>
              <a:rPr lang="sv-SE" sz="1400" i="1" dirty="0"/>
              <a:t> </a:t>
            </a:r>
            <a:r>
              <a:rPr lang="sv-SE" sz="1400" i="1" dirty="0" err="1"/>
              <a:t>packaging</a:t>
            </a:r>
            <a:r>
              <a:rPr lang="sv-SE" sz="1400" i="1" dirty="0"/>
              <a:t>, </a:t>
            </a:r>
            <a:r>
              <a:rPr lang="sv-SE" sz="1400" i="1" dirty="0" err="1"/>
              <a:t>building</a:t>
            </a:r>
            <a:r>
              <a:rPr lang="sv-SE" sz="1400" i="1" dirty="0"/>
              <a:t> materials, </a:t>
            </a:r>
            <a:r>
              <a:rPr lang="sv-SE" sz="1400" i="1" dirty="0" err="1"/>
              <a:t>chemicals</a:t>
            </a:r>
            <a:r>
              <a:rPr lang="sv-SE" sz="1400" i="1" dirty="0"/>
              <a:t> and </a:t>
            </a:r>
            <a:r>
              <a:rPr lang="sv-SE" sz="1400" i="1" dirty="0" err="1"/>
              <a:t>more</a:t>
            </a:r>
            <a:endParaRPr lang="sv-SE" sz="1400" i="1" dirty="0"/>
          </a:p>
          <a:p>
            <a:r>
              <a:rPr lang="sv-SE" sz="1400" i="1" dirty="0" err="1"/>
              <a:t>Growth</a:t>
            </a:r>
            <a:r>
              <a:rPr lang="sv-SE" sz="1400" i="1" dirty="0"/>
              <a:t> driven by population </a:t>
            </a:r>
            <a:r>
              <a:rPr lang="sv-SE" sz="1400" i="1" dirty="0" err="1"/>
              <a:t>growth</a:t>
            </a:r>
            <a:r>
              <a:rPr lang="sv-SE" sz="1400" i="1" dirty="0"/>
              <a:t> in </a:t>
            </a:r>
            <a:r>
              <a:rPr lang="sv-SE" sz="1400" i="1" dirty="0" err="1"/>
              <a:t>emerging</a:t>
            </a:r>
            <a:r>
              <a:rPr lang="sv-SE" sz="1400" i="1" dirty="0"/>
              <a:t> markets, </a:t>
            </a:r>
            <a:r>
              <a:rPr lang="sv-SE" sz="1400" i="1" dirty="0" err="1"/>
              <a:t>ageing</a:t>
            </a:r>
            <a:r>
              <a:rPr lang="sv-SE" sz="1400" i="1" dirty="0"/>
              <a:t> population, </a:t>
            </a:r>
            <a:r>
              <a:rPr lang="sv-SE" sz="1400" i="1" dirty="0" err="1"/>
              <a:t>increasing</a:t>
            </a:r>
            <a:r>
              <a:rPr lang="sv-SE" sz="1400" i="1" dirty="0"/>
              <a:t> </a:t>
            </a:r>
            <a:r>
              <a:rPr lang="sv-SE" sz="1400" i="1" dirty="0" err="1"/>
              <a:t>environmental</a:t>
            </a:r>
            <a:r>
              <a:rPr lang="sv-SE" sz="1400" i="1" dirty="0"/>
              <a:t> </a:t>
            </a:r>
            <a:r>
              <a:rPr lang="sv-SE" sz="1400" i="1" dirty="0" err="1"/>
              <a:t>awareness</a:t>
            </a:r>
            <a:r>
              <a:rPr lang="sv-SE" sz="1400" i="1" dirty="0"/>
              <a:t> and </a:t>
            </a:r>
            <a:r>
              <a:rPr lang="sv-SE" sz="1400" i="1" dirty="0" err="1"/>
              <a:t>more</a:t>
            </a:r>
            <a:endParaRPr lang="sv-SE" sz="1400" i="1" dirty="0"/>
          </a:p>
        </p:txBody>
      </p:sp>
      <p:pic>
        <p:nvPicPr>
          <p:cNvPr id="33" name="Bildobjekt 32"/>
          <p:cNvPicPr/>
          <p:nvPr/>
        </p:nvPicPr>
        <p:blipFill>
          <a:blip r:embed="rId5" cstate="print">
            <a:extLst>
              <a:ext uri="{28A0092B-C50C-407E-A947-70E740481C1C}">
                <a14:useLocalDpi xmlns:a14="http://schemas.microsoft.com/office/drawing/2010/main" val="0"/>
              </a:ext>
            </a:extLst>
          </a:blip>
          <a:stretch>
            <a:fillRect/>
          </a:stretch>
        </p:blipFill>
        <p:spPr>
          <a:xfrm>
            <a:off x="6743288" y="4411437"/>
            <a:ext cx="1501120" cy="1750508"/>
          </a:xfrm>
          <a:prstGeom prst="rect">
            <a:avLst/>
          </a:prstGeom>
        </p:spPr>
      </p:pic>
    </p:spTree>
    <p:extLst>
      <p:ext uri="{BB962C8B-B14F-4D97-AF65-F5344CB8AC3E}">
        <p14:creationId xmlns:p14="http://schemas.microsoft.com/office/powerpoint/2010/main" val="1952074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Bildobjekt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977" y="1837155"/>
            <a:ext cx="9957114" cy="459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Rektangel 96"/>
          <p:cNvSpPr/>
          <p:nvPr/>
        </p:nvSpPr>
        <p:spPr>
          <a:xfrm>
            <a:off x="-756592" y="1844824"/>
            <a:ext cx="10729192" cy="4663468"/>
          </a:xfrm>
          <a:prstGeom prst="rect">
            <a:avLst/>
          </a:prstGeom>
          <a:solidFill>
            <a:schemeClr val="bg1">
              <a:alpha val="75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smtClean="0">
              <a:solidFill>
                <a:schemeClr val="bg1"/>
              </a:solidFill>
            </a:endParaRPr>
          </a:p>
        </p:txBody>
      </p:sp>
      <p:sp>
        <p:nvSpPr>
          <p:cNvPr id="2" name="Rubrik 1"/>
          <p:cNvSpPr>
            <a:spLocks noGrp="1"/>
          </p:cNvSpPr>
          <p:nvPr>
            <p:ph type="title"/>
          </p:nvPr>
        </p:nvSpPr>
        <p:spPr/>
        <p:txBody>
          <a:bodyPr/>
          <a:lstStyle/>
          <a:p>
            <a:pPr eaLnBrk="1" hangingPunct="1">
              <a:defRPr/>
            </a:pPr>
            <a:r>
              <a:rPr lang="en-GB" dirty="0" smtClean="0"/>
              <a:t>THREE BUSINESS AREAS</a:t>
            </a:r>
            <a:endParaRPr lang="en-GB" dirty="0"/>
          </a:p>
        </p:txBody>
      </p:sp>
      <p:sp>
        <p:nvSpPr>
          <p:cNvPr id="5" name="Platshållare för bildnummer 4"/>
          <p:cNvSpPr>
            <a:spLocks noGrp="1"/>
          </p:cNvSpPr>
          <p:nvPr>
            <p:ph type="sldNum" sz="quarter" idx="12"/>
          </p:nvPr>
        </p:nvSpPr>
        <p:spPr/>
        <p:txBody>
          <a:bodyPr/>
          <a:lstStyle/>
          <a:p>
            <a:pPr>
              <a:defRPr/>
            </a:pPr>
            <a:fld id="{5693E78D-6859-4739-B71A-C738FB6D6CD7}" type="slidenum">
              <a:rPr lang="en-GB" smtClean="0"/>
              <a:pPr>
                <a:defRPr/>
              </a:pPr>
              <a:t>3</a:t>
            </a:fld>
            <a:endParaRPr lang="en-GB" dirty="0"/>
          </a:p>
        </p:txBody>
      </p:sp>
      <p:sp>
        <p:nvSpPr>
          <p:cNvPr id="3" name="Rektangel 2"/>
          <p:cNvSpPr/>
          <p:nvPr/>
        </p:nvSpPr>
        <p:spPr>
          <a:xfrm>
            <a:off x="322688" y="2132856"/>
            <a:ext cx="2767206" cy="576064"/>
          </a:xfrm>
          <a:prstGeom prst="rect">
            <a:avLst/>
          </a:prstGeom>
          <a:solidFill>
            <a:schemeClr val="accent1"/>
          </a:solidFill>
          <a:ln>
            <a:solidFill>
              <a:schemeClr val="accent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p>
            <a:pPr algn="ctr"/>
            <a:r>
              <a:rPr lang="sv-SE" sz="1100" b="1" dirty="0" smtClean="0">
                <a:solidFill>
                  <a:schemeClr val="bg1"/>
                </a:solidFill>
              </a:rPr>
              <a:t>PACKAGING PAPER</a:t>
            </a:r>
          </a:p>
          <a:p>
            <a:pPr algn="ctr"/>
            <a:r>
              <a:rPr lang="sv-SE" sz="1100" i="1" dirty="0" smtClean="0">
                <a:solidFill>
                  <a:schemeClr val="bg1"/>
                </a:solidFill>
              </a:rPr>
              <a:t>Kraft </a:t>
            </a:r>
            <a:r>
              <a:rPr lang="sv-SE" sz="1100" i="1" dirty="0">
                <a:solidFill>
                  <a:schemeClr val="bg1"/>
                </a:solidFill>
              </a:rPr>
              <a:t>and </a:t>
            </a:r>
            <a:r>
              <a:rPr lang="sv-SE" sz="1100" i="1" dirty="0" err="1">
                <a:solidFill>
                  <a:schemeClr val="bg1"/>
                </a:solidFill>
              </a:rPr>
              <a:t>sack</a:t>
            </a:r>
            <a:r>
              <a:rPr lang="sv-SE" sz="1100" i="1" dirty="0">
                <a:solidFill>
                  <a:schemeClr val="bg1"/>
                </a:solidFill>
              </a:rPr>
              <a:t> paper for </a:t>
            </a:r>
            <a:r>
              <a:rPr lang="sv-SE" sz="1100" i="1" dirty="0" smtClean="0">
                <a:solidFill>
                  <a:schemeClr val="bg1"/>
                </a:solidFill>
              </a:rPr>
              <a:t/>
            </a:r>
            <a:br>
              <a:rPr lang="sv-SE" sz="1100" i="1" dirty="0" smtClean="0">
                <a:solidFill>
                  <a:schemeClr val="bg1"/>
                </a:solidFill>
              </a:rPr>
            </a:br>
            <a:r>
              <a:rPr lang="sv-SE" sz="1100" i="1" dirty="0" err="1" smtClean="0">
                <a:solidFill>
                  <a:schemeClr val="bg1"/>
                </a:solidFill>
              </a:rPr>
              <a:t>customers</a:t>
            </a:r>
            <a:r>
              <a:rPr lang="sv-SE" sz="1100" i="1" dirty="0" smtClean="0">
                <a:solidFill>
                  <a:schemeClr val="bg1"/>
                </a:solidFill>
              </a:rPr>
              <a:t> </a:t>
            </a:r>
            <a:r>
              <a:rPr lang="sv-SE" sz="1100" i="1" dirty="0" err="1" smtClean="0">
                <a:solidFill>
                  <a:schemeClr val="bg1"/>
                </a:solidFill>
              </a:rPr>
              <a:t>with</a:t>
            </a:r>
            <a:r>
              <a:rPr lang="sv-SE" sz="1100" i="1" dirty="0" smtClean="0">
                <a:solidFill>
                  <a:schemeClr val="bg1"/>
                </a:solidFill>
              </a:rPr>
              <a:t> </a:t>
            </a:r>
            <a:r>
              <a:rPr lang="sv-SE" sz="1100" i="1" dirty="0" err="1">
                <a:solidFill>
                  <a:schemeClr val="bg1"/>
                </a:solidFill>
              </a:rPr>
              <a:t>tough</a:t>
            </a:r>
            <a:r>
              <a:rPr lang="sv-SE" sz="1100" i="1" dirty="0">
                <a:solidFill>
                  <a:schemeClr val="bg1"/>
                </a:solidFill>
              </a:rPr>
              <a:t> </a:t>
            </a:r>
            <a:r>
              <a:rPr lang="sv-SE" sz="1100" i="1" dirty="0" err="1">
                <a:solidFill>
                  <a:schemeClr val="bg1"/>
                </a:solidFill>
              </a:rPr>
              <a:t>demands</a:t>
            </a:r>
            <a:r>
              <a:rPr lang="sv-SE" sz="1100" b="1" dirty="0">
                <a:solidFill>
                  <a:schemeClr val="bg1"/>
                </a:solidFill>
              </a:rPr>
              <a:t> </a:t>
            </a:r>
            <a:endParaRPr lang="sv-SE" sz="1100" b="1" dirty="0" smtClean="0">
              <a:solidFill>
                <a:schemeClr val="bg1"/>
              </a:solidFill>
            </a:endParaRPr>
          </a:p>
        </p:txBody>
      </p:sp>
      <p:sp>
        <p:nvSpPr>
          <p:cNvPr id="65" name="Rektangel 64"/>
          <p:cNvSpPr/>
          <p:nvPr/>
        </p:nvSpPr>
        <p:spPr>
          <a:xfrm>
            <a:off x="3290791" y="2132856"/>
            <a:ext cx="2767206" cy="576064"/>
          </a:xfrm>
          <a:prstGeom prst="rect">
            <a:avLst/>
          </a:prstGeom>
          <a:solidFill>
            <a:schemeClr val="accent3"/>
          </a:solidFill>
          <a:ln>
            <a:solidFill>
              <a:schemeClr val="accent3"/>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p>
            <a:pPr algn="ctr"/>
            <a:r>
              <a:rPr lang="sv-SE" sz="1100" b="1" dirty="0" smtClean="0">
                <a:solidFill>
                  <a:schemeClr val="bg1"/>
                </a:solidFill>
              </a:rPr>
              <a:t>CONSUMER BOARD</a:t>
            </a:r>
          </a:p>
          <a:p>
            <a:pPr algn="ctr"/>
            <a:r>
              <a:rPr lang="sv-SE" sz="1100" i="1" dirty="0" err="1" smtClean="0">
                <a:solidFill>
                  <a:schemeClr val="bg1"/>
                </a:solidFill>
              </a:rPr>
              <a:t>Liquid</a:t>
            </a:r>
            <a:r>
              <a:rPr lang="sv-SE" sz="1100" i="1" dirty="0" smtClean="0">
                <a:solidFill>
                  <a:schemeClr val="bg1"/>
                </a:solidFill>
              </a:rPr>
              <a:t> </a:t>
            </a:r>
            <a:r>
              <a:rPr lang="sv-SE" sz="1100" i="1" dirty="0" err="1" smtClean="0">
                <a:solidFill>
                  <a:schemeClr val="bg1"/>
                </a:solidFill>
              </a:rPr>
              <a:t>packaging</a:t>
            </a:r>
            <a:r>
              <a:rPr lang="sv-SE" sz="1100" i="1" dirty="0" smtClean="0">
                <a:solidFill>
                  <a:schemeClr val="bg1"/>
                </a:solidFill>
              </a:rPr>
              <a:t> board and </a:t>
            </a:r>
            <a:br>
              <a:rPr lang="sv-SE" sz="1100" i="1" dirty="0" smtClean="0">
                <a:solidFill>
                  <a:schemeClr val="bg1"/>
                </a:solidFill>
              </a:rPr>
            </a:br>
            <a:r>
              <a:rPr lang="sv-SE" sz="1100" i="1" dirty="0" err="1" smtClean="0">
                <a:solidFill>
                  <a:schemeClr val="bg1"/>
                </a:solidFill>
              </a:rPr>
              <a:t>cartonboard</a:t>
            </a:r>
            <a:r>
              <a:rPr lang="sv-SE" sz="1100" i="1" dirty="0" smtClean="0">
                <a:solidFill>
                  <a:schemeClr val="bg1"/>
                </a:solidFill>
              </a:rPr>
              <a:t> </a:t>
            </a:r>
            <a:r>
              <a:rPr lang="sv-SE" sz="1100" i="1" dirty="0" err="1" smtClean="0">
                <a:solidFill>
                  <a:schemeClr val="bg1"/>
                </a:solidFill>
              </a:rPr>
              <a:t>with</a:t>
            </a:r>
            <a:r>
              <a:rPr lang="sv-SE" sz="1100" i="1" dirty="0" smtClean="0">
                <a:solidFill>
                  <a:schemeClr val="bg1"/>
                </a:solidFill>
              </a:rPr>
              <a:t> </a:t>
            </a:r>
            <a:r>
              <a:rPr lang="sv-SE" sz="1100" i="1" dirty="0" err="1" smtClean="0">
                <a:solidFill>
                  <a:schemeClr val="bg1"/>
                </a:solidFill>
              </a:rPr>
              <a:t>uniqe</a:t>
            </a:r>
            <a:r>
              <a:rPr lang="sv-SE" sz="1100" i="1" dirty="0" smtClean="0">
                <a:solidFill>
                  <a:schemeClr val="bg1"/>
                </a:solidFill>
              </a:rPr>
              <a:t> </a:t>
            </a:r>
            <a:r>
              <a:rPr lang="sv-SE" sz="1100" i="1" dirty="0" err="1" smtClean="0">
                <a:solidFill>
                  <a:schemeClr val="bg1"/>
                </a:solidFill>
              </a:rPr>
              <a:t>properties</a:t>
            </a:r>
            <a:endParaRPr lang="sv-SE" sz="1100" i="1" dirty="0" smtClean="0">
              <a:solidFill>
                <a:schemeClr val="bg1"/>
              </a:solidFill>
            </a:endParaRPr>
          </a:p>
        </p:txBody>
      </p:sp>
      <p:sp>
        <p:nvSpPr>
          <p:cNvPr id="73" name="Rektangel 72"/>
          <p:cNvSpPr/>
          <p:nvPr/>
        </p:nvSpPr>
        <p:spPr>
          <a:xfrm>
            <a:off x="6258894" y="2132856"/>
            <a:ext cx="2767206" cy="576064"/>
          </a:xfrm>
          <a:prstGeom prst="rect">
            <a:avLst/>
          </a:prstGeom>
          <a:solidFill>
            <a:schemeClr val="accent6"/>
          </a:solidFill>
          <a:ln>
            <a:solidFill>
              <a:schemeClr val="accent6"/>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p>
            <a:pPr algn="ctr"/>
            <a:r>
              <a:rPr lang="sv-SE" sz="1100" b="1" dirty="0" smtClean="0">
                <a:solidFill>
                  <a:schemeClr val="bg1"/>
                </a:solidFill>
              </a:rPr>
              <a:t>CORRUGATED SOLUTIONS</a:t>
            </a:r>
          </a:p>
          <a:p>
            <a:pPr algn="ctr"/>
            <a:r>
              <a:rPr lang="sv-SE" sz="1100" i="1" dirty="0" smtClean="0">
                <a:solidFill>
                  <a:schemeClr val="bg1"/>
                </a:solidFill>
              </a:rPr>
              <a:t>Fluting and liner </a:t>
            </a:r>
            <a:r>
              <a:rPr lang="sv-SE" sz="1100" i="1" dirty="0" err="1" smtClean="0">
                <a:solidFill>
                  <a:schemeClr val="bg1"/>
                </a:solidFill>
              </a:rPr>
              <a:t>add</a:t>
            </a:r>
            <a:r>
              <a:rPr lang="sv-SE" sz="1100" i="1" dirty="0" smtClean="0">
                <a:solidFill>
                  <a:schemeClr val="bg1"/>
                </a:solidFill>
              </a:rPr>
              <a:t> </a:t>
            </a:r>
            <a:r>
              <a:rPr lang="sv-SE" sz="1100" i="1" dirty="0" err="1" smtClean="0">
                <a:solidFill>
                  <a:schemeClr val="bg1"/>
                </a:solidFill>
              </a:rPr>
              <a:t>value</a:t>
            </a:r>
            <a:r>
              <a:rPr lang="sv-SE" sz="1100" i="1" dirty="0" smtClean="0">
                <a:solidFill>
                  <a:schemeClr val="bg1"/>
                </a:solidFill>
              </a:rPr>
              <a:t/>
            </a:r>
            <a:br>
              <a:rPr lang="sv-SE" sz="1100" i="1" dirty="0" smtClean="0">
                <a:solidFill>
                  <a:schemeClr val="bg1"/>
                </a:solidFill>
              </a:rPr>
            </a:br>
            <a:endParaRPr lang="sv-SE" sz="1100" i="1" dirty="0" smtClean="0">
              <a:solidFill>
                <a:schemeClr val="bg1"/>
              </a:solidFill>
            </a:endParaRPr>
          </a:p>
        </p:txBody>
      </p:sp>
      <p:sp>
        <p:nvSpPr>
          <p:cNvPr id="74" name="Rektangel 73"/>
          <p:cNvSpPr/>
          <p:nvPr/>
        </p:nvSpPr>
        <p:spPr>
          <a:xfrm>
            <a:off x="322688" y="2708920"/>
            <a:ext cx="2767206" cy="3160683"/>
          </a:xfrm>
          <a:prstGeom prst="rect">
            <a:avLst/>
          </a:prstGeom>
          <a:noFill/>
          <a:ln>
            <a:solidFill>
              <a:schemeClr val="accent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108000" rIns="91440" bIns="45720" numCol="1" spcCol="0" rtlCol="0" fromWordArt="0" anchor="t" anchorCtr="0" forceAA="0" compatLnSpc="1">
            <a:prstTxWarp prst="textNoShape">
              <a:avLst/>
            </a:prstTxWarp>
            <a:normAutofit/>
          </a:bodyPr>
          <a:lstStyle/>
          <a:p>
            <a:pPr marL="324000" indent="-324000">
              <a:spcBef>
                <a:spcPts val="1200"/>
              </a:spcBef>
              <a:buClr>
                <a:schemeClr val="accent1"/>
              </a:buClr>
              <a:buBlip>
                <a:blip r:embed="rId4"/>
              </a:buBlip>
            </a:pPr>
            <a:r>
              <a:rPr lang="en-GB" sz="1100" i="1" dirty="0" smtClean="0">
                <a:solidFill>
                  <a:schemeClr val="tx2"/>
                </a:solidFill>
              </a:rPr>
              <a:t>Packaging for flour, sugar, carrier bags, medical packaging, building materials, chemicals and more</a:t>
            </a:r>
          </a:p>
          <a:p>
            <a:pPr marL="324000" indent="-324000">
              <a:spcBef>
                <a:spcPts val="1200"/>
              </a:spcBef>
              <a:buClr>
                <a:schemeClr val="accent1"/>
              </a:buClr>
              <a:buBlip>
                <a:blip r:embed="rId4"/>
              </a:buBlip>
            </a:pPr>
            <a:r>
              <a:rPr lang="en-GB" sz="1100" i="1" dirty="0" smtClean="0">
                <a:solidFill>
                  <a:schemeClr val="tx2"/>
                </a:solidFill>
              </a:rPr>
              <a:t>Growth driven by population growth in emerging markets, ageing population, increasing environmental awareness and more</a:t>
            </a:r>
            <a:endParaRPr lang="en-GB" sz="1100" i="1" dirty="0">
              <a:solidFill>
                <a:schemeClr val="tx2"/>
              </a:solidFill>
            </a:endParaRPr>
          </a:p>
        </p:txBody>
      </p:sp>
      <p:sp>
        <p:nvSpPr>
          <p:cNvPr id="75" name="Rektangel 74"/>
          <p:cNvSpPr/>
          <p:nvPr/>
        </p:nvSpPr>
        <p:spPr>
          <a:xfrm>
            <a:off x="3290791" y="2708920"/>
            <a:ext cx="2767206" cy="3160683"/>
          </a:xfrm>
          <a:prstGeom prst="rect">
            <a:avLst/>
          </a:prstGeom>
          <a:noFill/>
          <a:ln>
            <a:solidFill>
              <a:schemeClr val="accent3"/>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108000" rIns="91440" bIns="46800" numCol="1" spcCol="0" rtlCol="0" fromWordArt="0" anchor="t" anchorCtr="0" forceAA="0" compatLnSpc="1">
            <a:prstTxWarp prst="textNoShape">
              <a:avLst/>
            </a:prstTxWarp>
            <a:normAutofit/>
          </a:bodyPr>
          <a:lstStyle/>
          <a:p>
            <a:pPr marL="324000" indent="-324000">
              <a:spcBef>
                <a:spcPts val="1200"/>
              </a:spcBef>
              <a:buClr>
                <a:schemeClr val="accent1"/>
              </a:buClr>
              <a:buBlip>
                <a:blip r:embed="rId4"/>
              </a:buBlip>
            </a:pPr>
            <a:r>
              <a:rPr lang="en-GB" sz="1100" i="1" dirty="0">
                <a:solidFill>
                  <a:schemeClr val="tx2"/>
                </a:solidFill>
              </a:rPr>
              <a:t>Packaging for milk, juice, preserved foods, beauty and healthcare products, confectionary and more</a:t>
            </a:r>
          </a:p>
          <a:p>
            <a:pPr marL="324000" indent="-324000">
              <a:spcBef>
                <a:spcPts val="1200"/>
              </a:spcBef>
              <a:buClr>
                <a:schemeClr val="accent1"/>
              </a:buClr>
              <a:buBlip>
                <a:blip r:embed="rId4"/>
              </a:buBlip>
            </a:pPr>
            <a:r>
              <a:rPr lang="en-GB" sz="1100" i="1" dirty="0">
                <a:solidFill>
                  <a:schemeClr val="tx2"/>
                </a:solidFill>
              </a:rPr>
              <a:t>Growth driven by high urbanization rate, change in consumer </a:t>
            </a:r>
            <a:r>
              <a:rPr lang="en-GB" sz="1100" i="1" dirty="0" err="1">
                <a:solidFill>
                  <a:schemeClr val="tx2"/>
                </a:solidFill>
              </a:rPr>
              <a:t>behavior</a:t>
            </a:r>
            <a:r>
              <a:rPr lang="en-GB" sz="1100" i="1" dirty="0">
                <a:solidFill>
                  <a:schemeClr val="tx2"/>
                </a:solidFill>
              </a:rPr>
              <a:t> and more</a:t>
            </a:r>
          </a:p>
        </p:txBody>
      </p:sp>
      <p:sp>
        <p:nvSpPr>
          <p:cNvPr id="76" name="Rektangel 75"/>
          <p:cNvSpPr/>
          <p:nvPr/>
        </p:nvSpPr>
        <p:spPr>
          <a:xfrm>
            <a:off x="6258894" y="2708920"/>
            <a:ext cx="2767206" cy="3160683"/>
          </a:xfrm>
          <a:prstGeom prst="rect">
            <a:avLst/>
          </a:prstGeom>
          <a:noFill/>
          <a:ln>
            <a:solidFill>
              <a:schemeClr val="accent6"/>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108000" rIns="91440" bIns="45720" numCol="1" spcCol="0" rtlCol="0" fromWordArt="0" anchor="t" anchorCtr="0" forceAA="0" compatLnSpc="1">
            <a:prstTxWarp prst="textNoShape">
              <a:avLst/>
            </a:prstTxWarp>
            <a:normAutofit/>
          </a:bodyPr>
          <a:lstStyle/>
          <a:p>
            <a:pPr marL="324000" indent="-324000">
              <a:spcBef>
                <a:spcPts val="400"/>
              </a:spcBef>
              <a:buClr>
                <a:schemeClr val="accent1"/>
              </a:buClr>
              <a:buBlip>
                <a:blip r:embed="rId4"/>
              </a:buBlip>
            </a:pPr>
            <a:r>
              <a:rPr lang="en-GB" sz="1050" i="1" dirty="0">
                <a:solidFill>
                  <a:schemeClr val="tx2"/>
                </a:solidFill>
              </a:rPr>
              <a:t>Packaging for fruit and vegetables, white goods and electronics, exclusive drinks and more</a:t>
            </a:r>
          </a:p>
          <a:p>
            <a:pPr marL="324000" indent="-324000">
              <a:spcBef>
                <a:spcPts val="400"/>
              </a:spcBef>
              <a:buClr>
                <a:schemeClr val="accent1"/>
              </a:buClr>
              <a:buBlip>
                <a:blip r:embed="rId4"/>
              </a:buBlip>
            </a:pPr>
            <a:r>
              <a:rPr lang="en-GB" sz="1050" i="1" dirty="0">
                <a:solidFill>
                  <a:schemeClr val="tx2"/>
                </a:solidFill>
              </a:rPr>
              <a:t>Supply chain solutions and packaging optimisations for brand owners</a:t>
            </a:r>
          </a:p>
          <a:p>
            <a:pPr marL="324000" indent="-324000">
              <a:spcBef>
                <a:spcPts val="400"/>
              </a:spcBef>
              <a:buClr>
                <a:schemeClr val="accent1"/>
              </a:buClr>
              <a:buBlip>
                <a:blip r:embed="rId4"/>
              </a:buBlip>
            </a:pPr>
            <a:r>
              <a:rPr lang="en-GB" sz="1050" i="1" dirty="0">
                <a:solidFill>
                  <a:schemeClr val="tx2"/>
                </a:solidFill>
              </a:rPr>
              <a:t>Growth driven by increasing e-commerce and fresh food consumption, package differentiation and changing supply chains</a:t>
            </a:r>
          </a:p>
        </p:txBody>
      </p:sp>
      <p:sp>
        <p:nvSpPr>
          <p:cNvPr id="77" name="textruta 76"/>
          <p:cNvSpPr txBox="1"/>
          <p:nvPr/>
        </p:nvSpPr>
        <p:spPr>
          <a:xfrm>
            <a:off x="406704" y="4823574"/>
            <a:ext cx="2653128" cy="261610"/>
          </a:xfrm>
          <a:prstGeom prst="rect">
            <a:avLst/>
          </a:prstGeom>
          <a:noFill/>
        </p:spPr>
        <p:txBody>
          <a:bodyPr wrap="square" rtlCol="0">
            <a:spAutoFit/>
          </a:bodyPr>
          <a:lstStyle/>
          <a:p>
            <a:r>
              <a:rPr lang="en-GB" sz="1100" b="1" dirty="0" smtClean="0">
                <a:solidFill>
                  <a:schemeClr val="accent1"/>
                </a:solidFill>
                <a:cs typeface="Arial" panose="020B0604020202020204" pitchFamily="34" charset="0"/>
              </a:rPr>
              <a:t>SELECTIVE GROWTH</a:t>
            </a:r>
            <a:endParaRPr lang="en-GB" sz="1100" b="1" dirty="0">
              <a:solidFill>
                <a:schemeClr val="accent1"/>
              </a:solidFill>
              <a:cs typeface="Arial" panose="020B0604020202020204" pitchFamily="34" charset="0"/>
            </a:endParaRPr>
          </a:p>
        </p:txBody>
      </p:sp>
      <p:sp>
        <p:nvSpPr>
          <p:cNvPr id="89" name="Ellips 88"/>
          <p:cNvSpPr>
            <a:spLocks noChangeAspect="1"/>
          </p:cNvSpPr>
          <p:nvPr/>
        </p:nvSpPr>
        <p:spPr bwMode="auto">
          <a:xfrm>
            <a:off x="418311" y="5182439"/>
            <a:ext cx="550817" cy="550817"/>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cxnSp>
        <p:nvCxnSpPr>
          <p:cNvPr id="90" name="Rak 89"/>
          <p:cNvCxnSpPr/>
          <p:nvPr/>
        </p:nvCxnSpPr>
        <p:spPr>
          <a:xfrm>
            <a:off x="950385" y="5435638"/>
            <a:ext cx="20218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 name="Rak 90"/>
          <p:cNvCxnSpPr/>
          <p:nvPr/>
        </p:nvCxnSpPr>
        <p:spPr>
          <a:xfrm>
            <a:off x="954619" y="5231178"/>
            <a:ext cx="20176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 name="Rak 91"/>
          <p:cNvCxnSpPr/>
          <p:nvPr/>
        </p:nvCxnSpPr>
        <p:spPr>
          <a:xfrm>
            <a:off x="956051" y="5677670"/>
            <a:ext cx="201622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3" name="Rektangel 92"/>
          <p:cNvSpPr/>
          <p:nvPr/>
        </p:nvSpPr>
        <p:spPr>
          <a:xfrm>
            <a:off x="928428" y="5066256"/>
            <a:ext cx="2043847" cy="200055"/>
          </a:xfrm>
          <a:prstGeom prst="rect">
            <a:avLst/>
          </a:prstGeom>
        </p:spPr>
        <p:txBody>
          <a:bodyPr wrap="square">
            <a:spAutoFit/>
          </a:bodyPr>
          <a:lstStyle/>
          <a:p>
            <a:r>
              <a:rPr lang="en-GB" sz="700" dirty="0">
                <a:solidFill>
                  <a:schemeClr val="tx2"/>
                </a:solidFill>
              </a:rPr>
              <a:t>Asset transformation for increased profitability</a:t>
            </a:r>
          </a:p>
        </p:txBody>
      </p:sp>
      <p:sp>
        <p:nvSpPr>
          <p:cNvPr id="96" name="Rektangel 95"/>
          <p:cNvSpPr/>
          <p:nvPr/>
        </p:nvSpPr>
        <p:spPr>
          <a:xfrm>
            <a:off x="941914" y="5269424"/>
            <a:ext cx="1782520" cy="200055"/>
          </a:xfrm>
          <a:prstGeom prst="rect">
            <a:avLst/>
          </a:prstGeom>
        </p:spPr>
        <p:txBody>
          <a:bodyPr wrap="square">
            <a:spAutoFit/>
          </a:bodyPr>
          <a:lstStyle/>
          <a:p>
            <a:r>
              <a:rPr lang="en-GB" sz="700" dirty="0" smtClean="0">
                <a:solidFill>
                  <a:schemeClr val="tx2"/>
                </a:solidFill>
              </a:rPr>
              <a:t>Development of new </a:t>
            </a:r>
            <a:r>
              <a:rPr lang="en-GB" sz="700" dirty="0">
                <a:solidFill>
                  <a:schemeClr val="tx2"/>
                </a:solidFill>
              </a:rPr>
              <a:t>business </a:t>
            </a:r>
            <a:r>
              <a:rPr lang="en-GB" sz="700" dirty="0" smtClean="0">
                <a:solidFill>
                  <a:schemeClr val="tx2"/>
                </a:solidFill>
              </a:rPr>
              <a:t>models</a:t>
            </a:r>
            <a:endParaRPr lang="en-GB" sz="700" dirty="0">
              <a:solidFill>
                <a:schemeClr val="tx2"/>
              </a:solidFill>
            </a:endParaRPr>
          </a:p>
        </p:txBody>
      </p:sp>
      <p:sp>
        <p:nvSpPr>
          <p:cNvPr id="98" name="Rektangel 97"/>
          <p:cNvSpPr/>
          <p:nvPr/>
        </p:nvSpPr>
        <p:spPr>
          <a:xfrm>
            <a:off x="928428" y="5506506"/>
            <a:ext cx="1386918" cy="200055"/>
          </a:xfrm>
          <a:prstGeom prst="rect">
            <a:avLst/>
          </a:prstGeom>
        </p:spPr>
        <p:txBody>
          <a:bodyPr wrap="none">
            <a:spAutoFit/>
          </a:bodyPr>
          <a:lstStyle/>
          <a:p>
            <a:r>
              <a:rPr lang="en-GB" sz="700" dirty="0">
                <a:solidFill>
                  <a:schemeClr val="tx2"/>
                </a:solidFill>
              </a:rPr>
              <a:t>Expansion to growing markets</a:t>
            </a:r>
          </a:p>
        </p:txBody>
      </p:sp>
      <p:sp>
        <p:nvSpPr>
          <p:cNvPr id="99" name="Rektangel 98"/>
          <p:cNvSpPr/>
          <p:nvPr/>
        </p:nvSpPr>
        <p:spPr>
          <a:xfrm>
            <a:off x="323528" y="5266311"/>
            <a:ext cx="740381" cy="369332"/>
          </a:xfrm>
          <a:prstGeom prst="rect">
            <a:avLst/>
          </a:prstGeom>
        </p:spPr>
        <p:txBody>
          <a:bodyPr wrap="square">
            <a:spAutoFit/>
          </a:bodyPr>
          <a:lstStyle/>
          <a:p>
            <a:pPr lvl="0" algn="ctr"/>
            <a:r>
              <a:rPr lang="en-GB" sz="900" b="1" dirty="0">
                <a:solidFill>
                  <a:prstClr val="white"/>
                </a:solidFill>
              </a:rPr>
              <a:t>2</a:t>
            </a:r>
            <a:r>
              <a:rPr lang="en-GB" sz="900" b="1" dirty="0" smtClean="0">
                <a:solidFill>
                  <a:prstClr val="white"/>
                </a:solidFill>
              </a:rPr>
              <a:t>-4%</a:t>
            </a:r>
          </a:p>
          <a:p>
            <a:pPr lvl="0" algn="ctr"/>
            <a:r>
              <a:rPr lang="en-GB" sz="900" b="1" dirty="0" smtClean="0">
                <a:solidFill>
                  <a:prstClr val="white"/>
                </a:solidFill>
              </a:rPr>
              <a:t>CAGR</a:t>
            </a:r>
            <a:endParaRPr lang="en-GB" sz="900" b="1" dirty="0">
              <a:solidFill>
                <a:prstClr val="white"/>
              </a:solidFill>
            </a:endParaRPr>
          </a:p>
        </p:txBody>
      </p:sp>
      <p:cxnSp>
        <p:nvCxnSpPr>
          <p:cNvPr id="100" name="Rak 99"/>
          <p:cNvCxnSpPr/>
          <p:nvPr/>
        </p:nvCxnSpPr>
        <p:spPr>
          <a:xfrm flipV="1">
            <a:off x="810603" y="5231852"/>
            <a:ext cx="145448" cy="9134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Rak 100"/>
          <p:cNvCxnSpPr/>
          <p:nvPr/>
        </p:nvCxnSpPr>
        <p:spPr>
          <a:xfrm>
            <a:off x="819835" y="5576484"/>
            <a:ext cx="138908" cy="1011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2" name="textruta 101"/>
          <p:cNvSpPr txBox="1"/>
          <p:nvPr/>
        </p:nvSpPr>
        <p:spPr>
          <a:xfrm>
            <a:off x="3411408" y="4823574"/>
            <a:ext cx="2653128" cy="261610"/>
          </a:xfrm>
          <a:prstGeom prst="rect">
            <a:avLst/>
          </a:prstGeom>
          <a:noFill/>
        </p:spPr>
        <p:txBody>
          <a:bodyPr wrap="square" rtlCol="0">
            <a:spAutoFit/>
          </a:bodyPr>
          <a:lstStyle/>
          <a:p>
            <a:r>
              <a:rPr lang="en-GB" sz="1100" b="1" dirty="0" smtClean="0">
                <a:solidFill>
                  <a:schemeClr val="accent3"/>
                </a:solidFill>
                <a:cs typeface="Arial" panose="020B0604020202020204" pitchFamily="34" charset="0"/>
              </a:rPr>
              <a:t>VOLUME GROWTH</a:t>
            </a:r>
            <a:endParaRPr lang="en-GB" sz="1100" b="1" dirty="0">
              <a:solidFill>
                <a:schemeClr val="accent3"/>
              </a:solidFill>
              <a:cs typeface="Arial" panose="020B0604020202020204" pitchFamily="34" charset="0"/>
            </a:endParaRPr>
          </a:p>
        </p:txBody>
      </p:sp>
      <p:sp>
        <p:nvSpPr>
          <p:cNvPr id="103" name="Ellips 102"/>
          <p:cNvSpPr>
            <a:spLocks noChangeAspect="1"/>
          </p:cNvSpPr>
          <p:nvPr/>
        </p:nvSpPr>
        <p:spPr bwMode="auto">
          <a:xfrm>
            <a:off x="3423015" y="5182439"/>
            <a:ext cx="550817" cy="550817"/>
          </a:xfrm>
          <a:prstGeom prst="ellipse">
            <a:avLst/>
          </a:prstGeom>
          <a:solidFill>
            <a:schemeClr val="accent3"/>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cxnSp>
        <p:nvCxnSpPr>
          <p:cNvPr id="104" name="Rak 103"/>
          <p:cNvCxnSpPr/>
          <p:nvPr/>
        </p:nvCxnSpPr>
        <p:spPr>
          <a:xfrm>
            <a:off x="3955089" y="5435638"/>
            <a:ext cx="202189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5" name="Rak 104"/>
          <p:cNvCxnSpPr/>
          <p:nvPr/>
        </p:nvCxnSpPr>
        <p:spPr>
          <a:xfrm>
            <a:off x="3959323" y="5231178"/>
            <a:ext cx="201765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6" name="Rak 105"/>
          <p:cNvCxnSpPr/>
          <p:nvPr/>
        </p:nvCxnSpPr>
        <p:spPr>
          <a:xfrm>
            <a:off x="3995936" y="5677670"/>
            <a:ext cx="20162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7" name="Rektangel 106"/>
          <p:cNvSpPr/>
          <p:nvPr/>
        </p:nvSpPr>
        <p:spPr>
          <a:xfrm>
            <a:off x="3933132" y="5066256"/>
            <a:ext cx="2151056" cy="200055"/>
          </a:xfrm>
          <a:prstGeom prst="rect">
            <a:avLst/>
          </a:prstGeom>
        </p:spPr>
        <p:txBody>
          <a:bodyPr wrap="square">
            <a:spAutoFit/>
          </a:bodyPr>
          <a:lstStyle/>
          <a:p>
            <a:r>
              <a:rPr lang="en-GB" sz="700">
                <a:solidFill>
                  <a:schemeClr val="tx2"/>
                </a:solidFill>
              </a:rPr>
              <a:t>Attractive market providing growth opportunities </a:t>
            </a:r>
            <a:endParaRPr lang="en-GB" sz="700" dirty="0">
              <a:solidFill>
                <a:schemeClr val="tx2"/>
              </a:solidFill>
            </a:endParaRPr>
          </a:p>
        </p:txBody>
      </p:sp>
      <p:sp>
        <p:nvSpPr>
          <p:cNvPr id="108" name="Rektangel 107"/>
          <p:cNvSpPr/>
          <p:nvPr/>
        </p:nvSpPr>
        <p:spPr>
          <a:xfrm>
            <a:off x="3946618" y="5269424"/>
            <a:ext cx="1782520" cy="200055"/>
          </a:xfrm>
          <a:prstGeom prst="rect">
            <a:avLst/>
          </a:prstGeom>
        </p:spPr>
        <p:txBody>
          <a:bodyPr wrap="square">
            <a:spAutoFit/>
          </a:bodyPr>
          <a:lstStyle/>
          <a:p>
            <a:r>
              <a:rPr lang="en-GB" sz="700" dirty="0">
                <a:solidFill>
                  <a:schemeClr val="tx2"/>
                </a:solidFill>
              </a:rPr>
              <a:t>Investments for volume growth</a:t>
            </a:r>
          </a:p>
        </p:txBody>
      </p:sp>
      <p:sp>
        <p:nvSpPr>
          <p:cNvPr id="109" name="Rektangel 108"/>
          <p:cNvSpPr/>
          <p:nvPr/>
        </p:nvSpPr>
        <p:spPr>
          <a:xfrm>
            <a:off x="3933132" y="5506506"/>
            <a:ext cx="1967205" cy="200055"/>
          </a:xfrm>
          <a:prstGeom prst="rect">
            <a:avLst/>
          </a:prstGeom>
        </p:spPr>
        <p:txBody>
          <a:bodyPr wrap="none">
            <a:spAutoFit/>
          </a:bodyPr>
          <a:lstStyle/>
          <a:p>
            <a:r>
              <a:rPr lang="en-GB" sz="700" dirty="0">
                <a:solidFill>
                  <a:schemeClr val="tx2"/>
                </a:solidFill>
              </a:rPr>
              <a:t>Innovation with customers and brand owners</a:t>
            </a:r>
          </a:p>
        </p:txBody>
      </p:sp>
      <p:sp>
        <p:nvSpPr>
          <p:cNvPr id="110" name="Rektangel 109"/>
          <p:cNvSpPr/>
          <p:nvPr/>
        </p:nvSpPr>
        <p:spPr>
          <a:xfrm>
            <a:off x="3335263" y="5266311"/>
            <a:ext cx="740381" cy="369332"/>
          </a:xfrm>
          <a:prstGeom prst="rect">
            <a:avLst/>
          </a:prstGeom>
        </p:spPr>
        <p:txBody>
          <a:bodyPr wrap="square">
            <a:spAutoFit/>
          </a:bodyPr>
          <a:lstStyle/>
          <a:p>
            <a:pPr lvl="0" algn="ctr"/>
            <a:r>
              <a:rPr lang="en-GB" sz="900" b="1" dirty="0" smtClean="0">
                <a:solidFill>
                  <a:prstClr val="white"/>
                </a:solidFill>
              </a:rPr>
              <a:t>4-5%</a:t>
            </a:r>
          </a:p>
          <a:p>
            <a:pPr lvl="0" algn="ctr"/>
            <a:r>
              <a:rPr lang="en-GB" sz="900" b="1" dirty="0" smtClean="0">
                <a:solidFill>
                  <a:prstClr val="white"/>
                </a:solidFill>
              </a:rPr>
              <a:t>CAGR</a:t>
            </a:r>
            <a:endParaRPr lang="en-GB" sz="900" b="1" dirty="0">
              <a:solidFill>
                <a:prstClr val="white"/>
              </a:solidFill>
            </a:endParaRPr>
          </a:p>
        </p:txBody>
      </p:sp>
      <p:cxnSp>
        <p:nvCxnSpPr>
          <p:cNvPr id="111" name="Rak 110"/>
          <p:cNvCxnSpPr/>
          <p:nvPr/>
        </p:nvCxnSpPr>
        <p:spPr>
          <a:xfrm flipV="1">
            <a:off x="3815307" y="5231852"/>
            <a:ext cx="145448" cy="9134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2" name="Rak 111"/>
          <p:cNvCxnSpPr/>
          <p:nvPr/>
        </p:nvCxnSpPr>
        <p:spPr>
          <a:xfrm>
            <a:off x="3857028" y="5576484"/>
            <a:ext cx="138908" cy="10118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3" name="textruta 112"/>
          <p:cNvSpPr txBox="1"/>
          <p:nvPr/>
        </p:nvSpPr>
        <p:spPr>
          <a:xfrm>
            <a:off x="6338594" y="4823574"/>
            <a:ext cx="2653128" cy="261610"/>
          </a:xfrm>
          <a:prstGeom prst="rect">
            <a:avLst/>
          </a:prstGeom>
          <a:noFill/>
        </p:spPr>
        <p:txBody>
          <a:bodyPr wrap="square" rtlCol="0">
            <a:spAutoFit/>
          </a:bodyPr>
          <a:lstStyle/>
          <a:p>
            <a:r>
              <a:rPr lang="en-GB" sz="1100" b="1" dirty="0" smtClean="0">
                <a:solidFill>
                  <a:schemeClr val="accent6"/>
                </a:solidFill>
                <a:cs typeface="Arial" panose="020B0604020202020204" pitchFamily="34" charset="0"/>
              </a:rPr>
              <a:t>VALUE GROWTH</a:t>
            </a:r>
            <a:endParaRPr lang="en-GB" sz="1100" b="1" dirty="0">
              <a:solidFill>
                <a:schemeClr val="accent6"/>
              </a:solidFill>
              <a:cs typeface="Arial" panose="020B0604020202020204" pitchFamily="34" charset="0"/>
            </a:endParaRPr>
          </a:p>
        </p:txBody>
      </p:sp>
      <p:sp>
        <p:nvSpPr>
          <p:cNvPr id="114" name="Ellips 113"/>
          <p:cNvSpPr>
            <a:spLocks noChangeAspect="1"/>
          </p:cNvSpPr>
          <p:nvPr/>
        </p:nvSpPr>
        <p:spPr bwMode="auto">
          <a:xfrm>
            <a:off x="6350201" y="5182439"/>
            <a:ext cx="550817" cy="550817"/>
          </a:xfrm>
          <a:prstGeom prst="ellipse">
            <a:avLst/>
          </a:prstGeom>
          <a:solidFill>
            <a:schemeClr val="accent6"/>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cxnSp>
        <p:nvCxnSpPr>
          <p:cNvPr id="116" name="Rak 115"/>
          <p:cNvCxnSpPr/>
          <p:nvPr/>
        </p:nvCxnSpPr>
        <p:spPr>
          <a:xfrm>
            <a:off x="6882275" y="5435638"/>
            <a:ext cx="202189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7" name="Rak 116"/>
          <p:cNvCxnSpPr/>
          <p:nvPr/>
        </p:nvCxnSpPr>
        <p:spPr>
          <a:xfrm>
            <a:off x="6886509" y="5231178"/>
            <a:ext cx="201765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8" name="Rak 117"/>
          <p:cNvCxnSpPr/>
          <p:nvPr/>
        </p:nvCxnSpPr>
        <p:spPr>
          <a:xfrm>
            <a:off x="6887941" y="5677670"/>
            <a:ext cx="201622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9" name="Rektangel 118"/>
          <p:cNvSpPr/>
          <p:nvPr/>
        </p:nvSpPr>
        <p:spPr>
          <a:xfrm>
            <a:off x="6860318" y="5066256"/>
            <a:ext cx="2131404" cy="200055"/>
          </a:xfrm>
          <a:prstGeom prst="rect">
            <a:avLst/>
          </a:prstGeom>
        </p:spPr>
        <p:txBody>
          <a:bodyPr wrap="square">
            <a:spAutoFit/>
          </a:bodyPr>
          <a:lstStyle/>
          <a:p>
            <a:r>
              <a:rPr lang="en-GB" sz="700">
                <a:solidFill>
                  <a:schemeClr val="tx2"/>
                </a:solidFill>
              </a:rPr>
              <a:t>Strong product portfolio setting market standard</a:t>
            </a:r>
            <a:endParaRPr lang="en-GB" sz="700" dirty="0">
              <a:solidFill>
                <a:schemeClr val="tx2"/>
              </a:solidFill>
            </a:endParaRPr>
          </a:p>
        </p:txBody>
      </p:sp>
      <p:sp>
        <p:nvSpPr>
          <p:cNvPr id="120" name="Rektangel 119"/>
          <p:cNvSpPr/>
          <p:nvPr/>
        </p:nvSpPr>
        <p:spPr>
          <a:xfrm>
            <a:off x="6873804" y="5269424"/>
            <a:ext cx="1782520" cy="200055"/>
          </a:xfrm>
          <a:prstGeom prst="rect">
            <a:avLst/>
          </a:prstGeom>
        </p:spPr>
        <p:txBody>
          <a:bodyPr wrap="square">
            <a:spAutoFit/>
          </a:bodyPr>
          <a:lstStyle/>
          <a:p>
            <a:r>
              <a:rPr lang="en-GB" sz="700" dirty="0">
                <a:solidFill>
                  <a:schemeClr val="tx2"/>
                </a:solidFill>
              </a:rPr>
              <a:t>Integrating new business model</a:t>
            </a:r>
          </a:p>
        </p:txBody>
      </p:sp>
      <p:sp>
        <p:nvSpPr>
          <p:cNvPr id="121" name="Rektangel 120"/>
          <p:cNvSpPr/>
          <p:nvPr/>
        </p:nvSpPr>
        <p:spPr>
          <a:xfrm>
            <a:off x="6860318" y="5506506"/>
            <a:ext cx="1502334" cy="200055"/>
          </a:xfrm>
          <a:prstGeom prst="rect">
            <a:avLst/>
          </a:prstGeom>
        </p:spPr>
        <p:txBody>
          <a:bodyPr wrap="none">
            <a:spAutoFit/>
          </a:bodyPr>
          <a:lstStyle/>
          <a:p>
            <a:r>
              <a:rPr lang="en-GB" sz="700" dirty="0">
                <a:solidFill>
                  <a:schemeClr val="tx2"/>
                </a:solidFill>
              </a:rPr>
              <a:t>Increasing sales to brand owners</a:t>
            </a:r>
          </a:p>
        </p:txBody>
      </p:sp>
      <p:sp>
        <p:nvSpPr>
          <p:cNvPr id="122" name="Rektangel 121"/>
          <p:cNvSpPr/>
          <p:nvPr/>
        </p:nvSpPr>
        <p:spPr>
          <a:xfrm>
            <a:off x="6255418" y="5266311"/>
            <a:ext cx="740381" cy="369332"/>
          </a:xfrm>
          <a:prstGeom prst="rect">
            <a:avLst/>
          </a:prstGeom>
        </p:spPr>
        <p:txBody>
          <a:bodyPr wrap="square">
            <a:spAutoFit/>
          </a:bodyPr>
          <a:lstStyle/>
          <a:p>
            <a:pPr lvl="0" algn="ctr"/>
            <a:r>
              <a:rPr lang="en-GB" sz="900" b="1" dirty="0">
                <a:solidFill>
                  <a:prstClr val="white"/>
                </a:solidFill>
              </a:rPr>
              <a:t>2</a:t>
            </a:r>
            <a:r>
              <a:rPr lang="en-GB" sz="900" b="1" dirty="0" smtClean="0">
                <a:solidFill>
                  <a:prstClr val="white"/>
                </a:solidFill>
              </a:rPr>
              <a:t>-4%</a:t>
            </a:r>
          </a:p>
          <a:p>
            <a:pPr lvl="0" algn="ctr"/>
            <a:r>
              <a:rPr lang="en-GB" sz="900" b="1" dirty="0" smtClean="0">
                <a:solidFill>
                  <a:prstClr val="white"/>
                </a:solidFill>
              </a:rPr>
              <a:t>CAGR</a:t>
            </a:r>
            <a:endParaRPr lang="en-GB" sz="900" b="1" dirty="0">
              <a:solidFill>
                <a:prstClr val="white"/>
              </a:solidFill>
            </a:endParaRPr>
          </a:p>
        </p:txBody>
      </p:sp>
      <p:cxnSp>
        <p:nvCxnSpPr>
          <p:cNvPr id="123" name="Rak 122"/>
          <p:cNvCxnSpPr/>
          <p:nvPr/>
        </p:nvCxnSpPr>
        <p:spPr>
          <a:xfrm flipV="1">
            <a:off x="6742493" y="5231852"/>
            <a:ext cx="145448" cy="9134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4" name="Rak 123"/>
          <p:cNvCxnSpPr/>
          <p:nvPr/>
        </p:nvCxnSpPr>
        <p:spPr>
          <a:xfrm>
            <a:off x="6751725" y="5576484"/>
            <a:ext cx="138908" cy="10118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5" name="Bildobjekt 44"/>
          <p:cNvPicPr/>
          <p:nvPr/>
        </p:nvPicPr>
        <p:blipFill>
          <a:blip r:embed="rId5" cstate="print">
            <a:extLst>
              <a:ext uri="{28A0092B-C50C-407E-A947-70E740481C1C}">
                <a14:useLocalDpi xmlns:a14="http://schemas.microsoft.com/office/drawing/2010/main" val="0"/>
              </a:ext>
            </a:extLst>
          </a:blip>
          <a:stretch>
            <a:fillRect/>
          </a:stretch>
        </p:blipFill>
        <p:spPr>
          <a:xfrm>
            <a:off x="2046915" y="4223576"/>
            <a:ext cx="796893" cy="645584"/>
          </a:xfrm>
          <a:prstGeom prst="rect">
            <a:avLst/>
          </a:prstGeom>
        </p:spPr>
      </p:pic>
      <p:pic>
        <p:nvPicPr>
          <p:cNvPr id="46" name="Bildobjekt 45"/>
          <p:cNvPicPr/>
          <p:nvPr/>
        </p:nvPicPr>
        <p:blipFill>
          <a:blip r:embed="rId6" cstate="print">
            <a:extLst>
              <a:ext uri="{28A0092B-C50C-407E-A947-70E740481C1C}">
                <a14:useLocalDpi xmlns:a14="http://schemas.microsoft.com/office/drawing/2010/main" val="0"/>
              </a:ext>
            </a:extLst>
          </a:blip>
          <a:stretch>
            <a:fillRect/>
          </a:stretch>
        </p:blipFill>
        <p:spPr>
          <a:xfrm>
            <a:off x="4961903" y="4179540"/>
            <a:ext cx="834233" cy="689620"/>
          </a:xfrm>
          <a:prstGeom prst="rect">
            <a:avLst/>
          </a:prstGeom>
        </p:spPr>
      </p:pic>
      <p:pic>
        <p:nvPicPr>
          <p:cNvPr id="47" name="Bildobjekt 46"/>
          <p:cNvPicPr/>
          <p:nvPr/>
        </p:nvPicPr>
        <p:blipFill>
          <a:blip r:embed="rId7" cstate="print">
            <a:extLst>
              <a:ext uri="{28A0092B-C50C-407E-A947-70E740481C1C}">
                <a14:useLocalDpi xmlns:a14="http://schemas.microsoft.com/office/drawing/2010/main" val="0"/>
              </a:ext>
            </a:extLst>
          </a:blip>
          <a:stretch>
            <a:fillRect/>
          </a:stretch>
        </p:blipFill>
        <p:spPr>
          <a:xfrm>
            <a:off x="7740352" y="4437112"/>
            <a:ext cx="1008999" cy="550651"/>
          </a:xfrm>
          <a:prstGeom prst="rect">
            <a:avLst/>
          </a:prstGeom>
        </p:spPr>
      </p:pic>
    </p:spTree>
    <p:extLst>
      <p:ext uri="{BB962C8B-B14F-4D97-AF65-F5344CB8AC3E}">
        <p14:creationId xmlns:p14="http://schemas.microsoft.com/office/powerpoint/2010/main" val="1123091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Bildobjekt 30"/>
          <p:cNvPicPr>
            <a:picLocks noChangeAspect="1"/>
          </p:cNvPicPr>
          <p:nvPr/>
        </p:nvPicPr>
        <p:blipFill rotWithShape="1">
          <a:blip r:embed="rId3">
            <a:extLst>
              <a:ext uri="{28A0092B-C50C-407E-A947-70E740481C1C}">
                <a14:useLocalDpi xmlns:a14="http://schemas.microsoft.com/office/drawing/2010/main" val="0"/>
              </a:ext>
            </a:extLst>
          </a:blip>
          <a:srcRect l="2590" r="24428"/>
          <a:stretch/>
        </p:blipFill>
        <p:spPr>
          <a:xfrm>
            <a:off x="6588223" y="1700808"/>
            <a:ext cx="2555777" cy="5157192"/>
          </a:xfrm>
          <a:prstGeom prst="rect">
            <a:avLst/>
          </a:prstGeom>
        </p:spPr>
      </p:pic>
      <p:sp>
        <p:nvSpPr>
          <p:cNvPr id="32" name="Rectangle 11"/>
          <p:cNvSpPr/>
          <p:nvPr/>
        </p:nvSpPr>
        <p:spPr>
          <a:xfrm>
            <a:off x="6588224" y="1700808"/>
            <a:ext cx="2555776" cy="5184576"/>
          </a:xfrm>
          <a:prstGeom prst="rect">
            <a:avLst/>
          </a:prstGeom>
          <a:solidFill>
            <a:schemeClr val="bg1">
              <a:alpha val="7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3" name="Rektangel 2"/>
          <p:cNvSpPr/>
          <p:nvPr/>
        </p:nvSpPr>
        <p:spPr>
          <a:xfrm>
            <a:off x="-36512" y="980728"/>
            <a:ext cx="9252520" cy="936104"/>
          </a:xfrm>
          <a:prstGeom prst="rect">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a:solidFill>
                <a:schemeClr val="bg1"/>
              </a:solidFill>
            </a:endParaRPr>
          </a:p>
        </p:txBody>
      </p:sp>
      <p:sp>
        <p:nvSpPr>
          <p:cNvPr id="5" name="Platshållare för bildnummer 4"/>
          <p:cNvSpPr>
            <a:spLocks noGrp="1"/>
          </p:cNvSpPr>
          <p:nvPr>
            <p:ph type="sldNum" sz="quarter" idx="16"/>
          </p:nvPr>
        </p:nvSpPr>
        <p:spPr>
          <a:xfrm>
            <a:off x="8280000" y="6336000"/>
            <a:ext cx="540713" cy="363600"/>
          </a:xfrm>
        </p:spPr>
        <p:txBody>
          <a:bodyPr/>
          <a:lstStyle/>
          <a:p>
            <a:fld id="{9E4FE655-A398-48B5-8790-4515CCC5A856}" type="slidenum">
              <a:rPr lang="en-GB" smtClean="0"/>
              <a:t>30</a:t>
            </a:fld>
            <a:endParaRPr lang="en-GB" dirty="0"/>
          </a:p>
        </p:txBody>
      </p:sp>
      <p:sp>
        <p:nvSpPr>
          <p:cNvPr id="6" name="Platshållare för innehåll 6"/>
          <p:cNvSpPr>
            <a:spLocks noGrp="1"/>
          </p:cNvSpPr>
          <p:nvPr>
            <p:ph idx="1"/>
          </p:nvPr>
        </p:nvSpPr>
        <p:spPr>
          <a:xfrm>
            <a:off x="539552" y="2492896"/>
            <a:ext cx="7942628" cy="3600400"/>
          </a:xfrm>
        </p:spPr>
        <p:txBody>
          <a:bodyPr/>
          <a:lstStyle/>
          <a:p>
            <a:pPr lvl="1"/>
            <a:endParaRPr lang="en-GB" dirty="0"/>
          </a:p>
          <a:p>
            <a:pPr lvl="1"/>
            <a:endParaRPr lang="en-GB" dirty="0">
              <a:solidFill>
                <a:srgbClr val="000000"/>
              </a:solidFill>
            </a:endParaRPr>
          </a:p>
          <a:p>
            <a:pPr marL="0" indent="0">
              <a:buNone/>
            </a:pPr>
            <a:endParaRPr lang="en-GB" dirty="0"/>
          </a:p>
          <a:p>
            <a:endParaRPr lang="en-GB" dirty="0"/>
          </a:p>
        </p:txBody>
      </p:sp>
      <p:sp>
        <p:nvSpPr>
          <p:cNvPr id="24" name="textruta 23"/>
          <p:cNvSpPr txBox="1"/>
          <p:nvPr/>
        </p:nvSpPr>
        <p:spPr>
          <a:xfrm>
            <a:off x="6877998" y="2351261"/>
            <a:ext cx="2093458" cy="830997"/>
          </a:xfrm>
          <a:prstGeom prst="rect">
            <a:avLst/>
          </a:prstGeom>
          <a:noFill/>
        </p:spPr>
        <p:txBody>
          <a:bodyPr wrap="square" rtlCol="0">
            <a:spAutoFit/>
          </a:bodyPr>
          <a:lstStyle/>
          <a:p>
            <a:pPr algn="ctr"/>
            <a:r>
              <a:rPr lang="en-GB" sz="4800" b="1" dirty="0" smtClean="0">
                <a:solidFill>
                  <a:schemeClr val="accent1"/>
                </a:solidFill>
              </a:rPr>
              <a:t>2 151</a:t>
            </a:r>
            <a:endParaRPr lang="en-GB" sz="3200" b="1" dirty="0">
              <a:solidFill>
                <a:schemeClr val="accent1"/>
              </a:solidFill>
            </a:endParaRPr>
          </a:p>
        </p:txBody>
      </p:sp>
      <p:sp>
        <p:nvSpPr>
          <p:cNvPr id="25" name="textruta 24"/>
          <p:cNvSpPr txBox="1"/>
          <p:nvPr/>
        </p:nvSpPr>
        <p:spPr>
          <a:xfrm>
            <a:off x="6876256" y="3119548"/>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NET SALES SEK MILLION</a:t>
            </a:r>
          </a:p>
        </p:txBody>
      </p:sp>
      <p:sp>
        <p:nvSpPr>
          <p:cNvPr id="26" name="textruta 25"/>
          <p:cNvSpPr txBox="1"/>
          <p:nvPr/>
        </p:nvSpPr>
        <p:spPr>
          <a:xfrm>
            <a:off x="6877998" y="3387456"/>
            <a:ext cx="2093458" cy="830997"/>
          </a:xfrm>
          <a:prstGeom prst="rect">
            <a:avLst/>
          </a:prstGeom>
          <a:noFill/>
        </p:spPr>
        <p:txBody>
          <a:bodyPr wrap="square" rtlCol="0">
            <a:spAutoFit/>
          </a:bodyPr>
          <a:lstStyle/>
          <a:p>
            <a:pPr algn="ctr"/>
            <a:r>
              <a:rPr lang="en-GB" sz="4800" b="1" dirty="0">
                <a:solidFill>
                  <a:schemeClr val="accent1"/>
                </a:solidFill>
              </a:rPr>
              <a:t>312</a:t>
            </a:r>
            <a:endParaRPr lang="en-GB" sz="3200" b="1" dirty="0">
              <a:solidFill>
                <a:schemeClr val="accent1"/>
              </a:solidFill>
            </a:endParaRPr>
          </a:p>
        </p:txBody>
      </p:sp>
      <p:sp>
        <p:nvSpPr>
          <p:cNvPr id="27" name="textruta 26"/>
          <p:cNvSpPr txBox="1"/>
          <p:nvPr/>
        </p:nvSpPr>
        <p:spPr>
          <a:xfrm>
            <a:off x="6876256" y="4155743"/>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EBITDA SEK MILLION</a:t>
            </a:r>
          </a:p>
        </p:txBody>
      </p:sp>
      <p:sp>
        <p:nvSpPr>
          <p:cNvPr id="28" name="textruta 27"/>
          <p:cNvSpPr txBox="1"/>
          <p:nvPr/>
        </p:nvSpPr>
        <p:spPr>
          <a:xfrm>
            <a:off x="6877998" y="4486361"/>
            <a:ext cx="2093458" cy="830997"/>
          </a:xfrm>
          <a:prstGeom prst="rect">
            <a:avLst/>
          </a:prstGeom>
          <a:noFill/>
        </p:spPr>
        <p:txBody>
          <a:bodyPr wrap="square" rtlCol="0">
            <a:spAutoFit/>
          </a:bodyPr>
          <a:lstStyle/>
          <a:p>
            <a:pPr algn="ctr"/>
            <a:r>
              <a:rPr lang="en-GB" sz="4800" b="1" dirty="0">
                <a:solidFill>
                  <a:schemeClr val="accent1"/>
                </a:solidFill>
              </a:rPr>
              <a:t>15</a:t>
            </a:r>
            <a:r>
              <a:rPr lang="en-GB" sz="3600" b="1" dirty="0">
                <a:solidFill>
                  <a:schemeClr val="accent1"/>
                </a:solidFill>
              </a:rPr>
              <a:t>%</a:t>
            </a:r>
          </a:p>
        </p:txBody>
      </p:sp>
      <p:sp>
        <p:nvSpPr>
          <p:cNvPr id="29" name="textruta 28"/>
          <p:cNvSpPr txBox="1"/>
          <p:nvPr/>
        </p:nvSpPr>
        <p:spPr>
          <a:xfrm>
            <a:off x="6876256" y="5271011"/>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EBITDA MARGIN</a:t>
            </a:r>
          </a:p>
        </p:txBody>
      </p:sp>
      <p:sp>
        <p:nvSpPr>
          <p:cNvPr id="34" name="Platshållare för innehåll 3"/>
          <p:cNvSpPr txBox="1">
            <a:spLocks/>
          </p:cNvSpPr>
          <p:nvPr/>
        </p:nvSpPr>
        <p:spPr>
          <a:xfrm>
            <a:off x="539750" y="2514600"/>
            <a:ext cx="5875929" cy="342000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sv-SE" dirty="0" err="1"/>
              <a:t>Continued</a:t>
            </a:r>
            <a:r>
              <a:rPr lang="sv-SE" dirty="0"/>
              <a:t> strong </a:t>
            </a:r>
            <a:r>
              <a:rPr lang="sv-SE" dirty="0" err="1"/>
              <a:t>performance</a:t>
            </a:r>
            <a:r>
              <a:rPr lang="sv-SE" dirty="0"/>
              <a:t> </a:t>
            </a:r>
          </a:p>
          <a:p>
            <a:r>
              <a:rPr lang="sv-SE" dirty="0"/>
              <a:t>Net </a:t>
            </a:r>
            <a:r>
              <a:rPr lang="sv-SE" dirty="0" err="1"/>
              <a:t>sales</a:t>
            </a:r>
            <a:r>
              <a:rPr lang="sv-SE" dirty="0"/>
              <a:t> +3% vs Q2-16</a:t>
            </a:r>
          </a:p>
          <a:p>
            <a:pPr lvl="1"/>
            <a:r>
              <a:rPr lang="en-GB" dirty="0"/>
              <a:t>Improved FX and increased local prices </a:t>
            </a:r>
          </a:p>
          <a:p>
            <a:r>
              <a:rPr lang="sv-SE" dirty="0"/>
              <a:t>EBITDA +17% vs Q2-16</a:t>
            </a:r>
          </a:p>
          <a:p>
            <a:pPr lvl="1"/>
            <a:r>
              <a:rPr lang="sv-SE" dirty="0" err="1"/>
              <a:t>Good</a:t>
            </a:r>
            <a:r>
              <a:rPr lang="sv-SE" dirty="0"/>
              <a:t> </a:t>
            </a:r>
            <a:r>
              <a:rPr lang="sv-SE" dirty="0" err="1"/>
              <a:t>sales</a:t>
            </a:r>
            <a:r>
              <a:rPr lang="sv-SE" dirty="0"/>
              <a:t> mix, </a:t>
            </a:r>
            <a:r>
              <a:rPr lang="sv-SE" dirty="0" err="1"/>
              <a:t>increased</a:t>
            </a:r>
            <a:r>
              <a:rPr lang="sv-SE" dirty="0"/>
              <a:t> </a:t>
            </a:r>
            <a:r>
              <a:rPr lang="sv-SE" dirty="0" err="1"/>
              <a:t>local</a:t>
            </a:r>
            <a:r>
              <a:rPr lang="sv-SE" dirty="0"/>
              <a:t> </a:t>
            </a:r>
            <a:r>
              <a:rPr lang="sv-SE" dirty="0" err="1"/>
              <a:t>prices</a:t>
            </a:r>
            <a:r>
              <a:rPr lang="sv-SE" dirty="0"/>
              <a:t> and </a:t>
            </a:r>
            <a:r>
              <a:rPr lang="sv-SE" dirty="0" err="1"/>
              <a:t>favourable</a:t>
            </a:r>
            <a:r>
              <a:rPr lang="sv-SE" dirty="0"/>
              <a:t> FX</a:t>
            </a:r>
          </a:p>
          <a:p>
            <a:r>
              <a:rPr lang="sv-SE" dirty="0" err="1"/>
              <a:t>Improved</a:t>
            </a:r>
            <a:r>
              <a:rPr lang="sv-SE" dirty="0"/>
              <a:t> market for all kraft and </a:t>
            </a:r>
            <a:r>
              <a:rPr lang="sv-SE" dirty="0" err="1"/>
              <a:t>sack</a:t>
            </a:r>
            <a:r>
              <a:rPr lang="sv-SE" dirty="0"/>
              <a:t> </a:t>
            </a:r>
            <a:r>
              <a:rPr lang="sv-SE" dirty="0" err="1"/>
              <a:t>papers</a:t>
            </a:r>
            <a:endParaRPr lang="sv-SE" dirty="0"/>
          </a:p>
          <a:p>
            <a:r>
              <a:rPr lang="sv-SE" dirty="0"/>
              <a:t>Q3 </a:t>
            </a:r>
            <a:r>
              <a:rPr lang="sv-SE" dirty="0" err="1"/>
              <a:t>sales</a:t>
            </a:r>
            <a:r>
              <a:rPr lang="sv-SE" dirty="0"/>
              <a:t> </a:t>
            </a:r>
            <a:r>
              <a:rPr lang="sv-SE" dirty="0" err="1"/>
              <a:t>expected</a:t>
            </a:r>
            <a:r>
              <a:rPr lang="sv-SE" dirty="0"/>
              <a:t> to be on par </a:t>
            </a:r>
            <a:r>
              <a:rPr lang="sv-SE" dirty="0" err="1"/>
              <a:t>with</a:t>
            </a:r>
            <a:r>
              <a:rPr lang="sv-SE" dirty="0"/>
              <a:t> Q2</a:t>
            </a:r>
          </a:p>
          <a:p>
            <a:r>
              <a:rPr lang="en-US" dirty="0"/>
              <a:t>Kraft and sack paper markets expected to remain stable with potential to increase prices in local currency</a:t>
            </a:r>
            <a:endParaRPr lang="sv-SE" dirty="0"/>
          </a:p>
        </p:txBody>
      </p:sp>
      <p:sp>
        <p:nvSpPr>
          <p:cNvPr id="2" name="Rubrik 1"/>
          <p:cNvSpPr>
            <a:spLocks noGrp="1"/>
          </p:cNvSpPr>
          <p:nvPr>
            <p:ph type="title"/>
          </p:nvPr>
        </p:nvSpPr>
        <p:spPr>
          <a:xfrm>
            <a:off x="539552" y="1124744"/>
            <a:ext cx="8269912" cy="360040"/>
          </a:xfrm>
        </p:spPr>
        <p:txBody>
          <a:bodyPr/>
          <a:lstStyle/>
          <a:p>
            <a:r>
              <a:rPr lang="en-GB" dirty="0">
                <a:solidFill>
                  <a:schemeClr val="bg1"/>
                </a:solidFill>
              </a:rPr>
              <a:t>packaging paper </a:t>
            </a:r>
            <a:r>
              <a:rPr lang="en-GB" b="0" dirty="0">
                <a:solidFill>
                  <a:schemeClr val="bg1"/>
                </a:solidFill>
              </a:rPr>
              <a:t>Business area</a:t>
            </a:r>
            <a:br>
              <a:rPr lang="en-GB" b="0" dirty="0">
                <a:solidFill>
                  <a:schemeClr val="bg1"/>
                </a:solidFill>
              </a:rPr>
            </a:br>
            <a:r>
              <a:rPr lang="en-GB" sz="1600" b="0" i="1" dirty="0">
                <a:solidFill>
                  <a:schemeClr val="bg1"/>
                </a:solidFill>
              </a:rPr>
              <a:t>Q2 DEVELOPMENT</a:t>
            </a:r>
            <a:endParaRPr lang="en-GB" sz="1600" i="1" dirty="0">
              <a:solidFill>
                <a:schemeClr val="bg1"/>
              </a:solidFill>
            </a:endParaRPr>
          </a:p>
        </p:txBody>
      </p:sp>
    </p:spTree>
    <p:extLst>
      <p:ext uri="{BB962C8B-B14F-4D97-AF65-F5344CB8AC3E}">
        <p14:creationId xmlns:p14="http://schemas.microsoft.com/office/powerpoint/2010/main" val="3667298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ktangel 28"/>
          <p:cNvSpPr/>
          <p:nvPr/>
        </p:nvSpPr>
        <p:spPr>
          <a:xfrm>
            <a:off x="-36512" y="980728"/>
            <a:ext cx="9252520" cy="932400"/>
          </a:xfrm>
          <a:prstGeom prst="rect">
            <a:avLst/>
          </a:prstGeom>
          <a:solidFill>
            <a:schemeClr val="accent3"/>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a:solidFill>
                <a:schemeClr val="bg1"/>
              </a:solidFill>
            </a:endParaRPr>
          </a:p>
        </p:txBody>
      </p:sp>
      <p:sp>
        <p:nvSpPr>
          <p:cNvPr id="2" name="Rubrik 1"/>
          <p:cNvSpPr>
            <a:spLocks noGrp="1"/>
          </p:cNvSpPr>
          <p:nvPr>
            <p:ph type="title"/>
          </p:nvPr>
        </p:nvSpPr>
        <p:spPr>
          <a:xfrm>
            <a:off x="539552" y="1124744"/>
            <a:ext cx="8269912" cy="360040"/>
          </a:xfrm>
        </p:spPr>
        <p:txBody>
          <a:bodyPr/>
          <a:lstStyle/>
          <a:p>
            <a:r>
              <a:rPr lang="en-GB" dirty="0">
                <a:solidFill>
                  <a:schemeClr val="bg1"/>
                </a:solidFill>
              </a:rPr>
              <a:t>CONSUMER BOARD </a:t>
            </a:r>
            <a:r>
              <a:rPr lang="en-GB" b="0" dirty="0">
                <a:solidFill>
                  <a:schemeClr val="bg1"/>
                </a:solidFill>
              </a:rPr>
              <a:t>Business area</a:t>
            </a:r>
            <a:br>
              <a:rPr lang="en-GB" b="0" dirty="0">
                <a:solidFill>
                  <a:schemeClr val="bg1"/>
                </a:solidFill>
              </a:rPr>
            </a:br>
            <a:r>
              <a:rPr lang="en-GB" sz="1600" b="0" i="1" dirty="0">
                <a:solidFill>
                  <a:schemeClr val="bg1"/>
                </a:solidFill>
              </a:rPr>
              <a:t>LIQUID PACKAGING BOARD AND CARTONBOARD WITH UNIQUE PROPERTIES</a:t>
            </a:r>
            <a:endParaRPr lang="en-GB" sz="1600" i="1" dirty="0">
              <a:solidFill>
                <a:schemeClr val="bg1"/>
              </a:solidFill>
            </a:endParaRPr>
          </a:p>
        </p:txBody>
      </p:sp>
      <p:sp>
        <p:nvSpPr>
          <p:cNvPr id="5" name="Platshållare för bildnummer 4"/>
          <p:cNvSpPr>
            <a:spLocks noGrp="1"/>
          </p:cNvSpPr>
          <p:nvPr>
            <p:ph type="sldNum" sz="quarter" idx="16"/>
          </p:nvPr>
        </p:nvSpPr>
        <p:spPr>
          <a:xfrm>
            <a:off x="8280000" y="6336000"/>
            <a:ext cx="540713" cy="363600"/>
          </a:xfrm>
        </p:spPr>
        <p:txBody>
          <a:bodyPr/>
          <a:lstStyle/>
          <a:p>
            <a:fld id="{9E4FE655-A398-48B5-8790-4515CCC5A856}" type="slidenum">
              <a:rPr lang="en-GB" smtClean="0"/>
              <a:t>31</a:t>
            </a:fld>
            <a:endParaRPr lang="en-GB" dirty="0"/>
          </a:p>
        </p:txBody>
      </p:sp>
      <p:sp>
        <p:nvSpPr>
          <p:cNvPr id="6" name="Platshållare för innehåll 6"/>
          <p:cNvSpPr>
            <a:spLocks noGrp="1"/>
          </p:cNvSpPr>
          <p:nvPr>
            <p:ph idx="1"/>
          </p:nvPr>
        </p:nvSpPr>
        <p:spPr>
          <a:xfrm>
            <a:off x="539552" y="2492896"/>
            <a:ext cx="7942628" cy="3600400"/>
          </a:xfrm>
        </p:spPr>
        <p:txBody>
          <a:bodyPr/>
          <a:lstStyle/>
          <a:p>
            <a:pPr lvl="1"/>
            <a:endParaRPr lang="en-GB" dirty="0"/>
          </a:p>
          <a:p>
            <a:pPr lvl="1"/>
            <a:endParaRPr lang="en-GB" dirty="0">
              <a:solidFill>
                <a:srgbClr val="000000"/>
              </a:solidFill>
            </a:endParaRPr>
          </a:p>
          <a:p>
            <a:pPr marL="0" indent="0">
              <a:buNone/>
            </a:pPr>
            <a:endParaRPr lang="en-GB" dirty="0"/>
          </a:p>
          <a:p>
            <a:endParaRPr lang="en-GB" dirty="0"/>
          </a:p>
        </p:txBody>
      </p:sp>
      <p:sp>
        <p:nvSpPr>
          <p:cNvPr id="32" name="Platshållare för innehåll 3"/>
          <p:cNvSpPr txBox="1">
            <a:spLocks/>
          </p:cNvSpPr>
          <p:nvPr/>
        </p:nvSpPr>
        <p:spPr>
          <a:xfrm>
            <a:off x="3923928" y="2492896"/>
            <a:ext cx="4320480" cy="1495219"/>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sv-SE" sz="1400" i="1" dirty="0" err="1"/>
              <a:t>Packaging</a:t>
            </a:r>
            <a:r>
              <a:rPr lang="sv-SE" sz="1400" i="1" dirty="0"/>
              <a:t> for milk, juice, </a:t>
            </a:r>
            <a:r>
              <a:rPr lang="sv-SE" sz="1400" i="1" dirty="0" err="1"/>
              <a:t>preserved</a:t>
            </a:r>
            <a:r>
              <a:rPr lang="sv-SE" sz="1400" i="1" dirty="0"/>
              <a:t> </a:t>
            </a:r>
            <a:r>
              <a:rPr lang="sv-SE" sz="1400" i="1" dirty="0" err="1"/>
              <a:t>foods</a:t>
            </a:r>
            <a:r>
              <a:rPr lang="sv-SE" sz="1400" i="1" dirty="0"/>
              <a:t>, </a:t>
            </a:r>
            <a:r>
              <a:rPr lang="sv-SE" sz="1400" i="1" dirty="0" err="1"/>
              <a:t>beauty</a:t>
            </a:r>
            <a:r>
              <a:rPr lang="sv-SE" sz="1400" i="1" dirty="0"/>
              <a:t> and </a:t>
            </a:r>
            <a:r>
              <a:rPr lang="sv-SE" sz="1400" i="1" dirty="0" err="1"/>
              <a:t>healthcare</a:t>
            </a:r>
            <a:r>
              <a:rPr lang="sv-SE" sz="1400" i="1" dirty="0"/>
              <a:t> </a:t>
            </a:r>
            <a:r>
              <a:rPr lang="sv-SE" sz="1400" i="1" dirty="0" err="1"/>
              <a:t>products</a:t>
            </a:r>
            <a:r>
              <a:rPr lang="sv-SE" sz="1400" i="1" dirty="0"/>
              <a:t>, </a:t>
            </a:r>
            <a:r>
              <a:rPr lang="sv-SE" sz="1400" i="1" dirty="0" err="1"/>
              <a:t>confectionary</a:t>
            </a:r>
            <a:r>
              <a:rPr lang="sv-SE" sz="1400" i="1" dirty="0"/>
              <a:t> and </a:t>
            </a:r>
            <a:r>
              <a:rPr lang="sv-SE" sz="1400" i="1" dirty="0" err="1"/>
              <a:t>more</a:t>
            </a:r>
            <a:endParaRPr lang="sv-SE" sz="1400" i="1" dirty="0"/>
          </a:p>
          <a:p>
            <a:r>
              <a:rPr lang="sv-SE" sz="1400" i="1" dirty="0" err="1"/>
              <a:t>Growth</a:t>
            </a:r>
            <a:r>
              <a:rPr lang="sv-SE" sz="1400" i="1" dirty="0"/>
              <a:t> driven by </a:t>
            </a:r>
            <a:r>
              <a:rPr lang="sv-SE" sz="1400" i="1" dirty="0" err="1"/>
              <a:t>high</a:t>
            </a:r>
            <a:r>
              <a:rPr lang="sv-SE" sz="1400" i="1" dirty="0"/>
              <a:t> </a:t>
            </a:r>
            <a:r>
              <a:rPr lang="sv-SE" sz="1400" i="1" dirty="0" err="1"/>
              <a:t>urbanization</a:t>
            </a:r>
            <a:r>
              <a:rPr lang="sv-SE" sz="1400" i="1" dirty="0"/>
              <a:t> rate, </a:t>
            </a:r>
            <a:r>
              <a:rPr lang="sv-SE" sz="1400" i="1" dirty="0" err="1"/>
              <a:t>change</a:t>
            </a:r>
            <a:r>
              <a:rPr lang="sv-SE" sz="1400" i="1" dirty="0"/>
              <a:t> in </a:t>
            </a:r>
            <a:r>
              <a:rPr lang="sv-SE" sz="1400" i="1" dirty="0" err="1"/>
              <a:t>consumer</a:t>
            </a:r>
            <a:r>
              <a:rPr lang="sv-SE" sz="1400" i="1" dirty="0"/>
              <a:t> </a:t>
            </a:r>
            <a:r>
              <a:rPr lang="sv-SE" sz="1400" i="1" dirty="0" err="1"/>
              <a:t>behavior</a:t>
            </a:r>
            <a:r>
              <a:rPr lang="sv-SE" sz="1400" i="1" dirty="0"/>
              <a:t> and </a:t>
            </a:r>
            <a:r>
              <a:rPr lang="sv-SE" sz="1400" i="1" dirty="0" err="1"/>
              <a:t>more</a:t>
            </a:r>
            <a:endParaRPr lang="sv-SE" sz="1400" i="1" dirty="0"/>
          </a:p>
        </p:txBody>
      </p:sp>
      <p:sp>
        <p:nvSpPr>
          <p:cNvPr id="24" name="textruta 23"/>
          <p:cNvSpPr txBox="1"/>
          <p:nvPr/>
        </p:nvSpPr>
        <p:spPr>
          <a:xfrm>
            <a:off x="467544" y="4209790"/>
            <a:ext cx="3600400" cy="400110"/>
          </a:xfrm>
          <a:prstGeom prst="rect">
            <a:avLst/>
          </a:prstGeom>
          <a:noFill/>
          <a:ln>
            <a:noFill/>
          </a:ln>
        </p:spPr>
        <p:txBody>
          <a:bodyPr wrap="square" rtlCol="0">
            <a:spAutoFit/>
          </a:bodyPr>
          <a:lstStyle/>
          <a:p>
            <a:r>
              <a:rPr lang="sv-SE" sz="2000" b="1" dirty="0">
                <a:solidFill>
                  <a:schemeClr val="accent3"/>
                </a:solidFill>
                <a:cs typeface="Arial" panose="020B0604020202020204" pitchFamily="34" charset="0"/>
              </a:rPr>
              <a:t>VOLUME GROWTH</a:t>
            </a:r>
          </a:p>
        </p:txBody>
      </p:sp>
      <p:grpSp>
        <p:nvGrpSpPr>
          <p:cNvPr id="25" name="Grupp 24"/>
          <p:cNvGrpSpPr/>
          <p:nvPr/>
        </p:nvGrpSpPr>
        <p:grpSpPr>
          <a:xfrm>
            <a:off x="-162272" y="4623685"/>
            <a:ext cx="7398568" cy="1479650"/>
            <a:chOff x="-162272" y="1969095"/>
            <a:chExt cx="7398568" cy="1479650"/>
          </a:xfrm>
        </p:grpSpPr>
        <p:sp>
          <p:nvSpPr>
            <p:cNvPr id="26" name="Ellips 25"/>
            <p:cNvSpPr>
              <a:spLocks noChangeAspect="1"/>
            </p:cNvSpPr>
            <p:nvPr/>
          </p:nvSpPr>
          <p:spPr bwMode="auto">
            <a:xfrm>
              <a:off x="467992" y="2133304"/>
              <a:ext cx="1223688" cy="1223688"/>
            </a:xfrm>
            <a:prstGeom prst="ellipse">
              <a:avLst/>
            </a:prstGeom>
            <a:solidFill>
              <a:schemeClr val="accent3"/>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srgbClr val="FB9E27"/>
                </a:solidFill>
              </a:endParaRPr>
            </a:p>
          </p:txBody>
        </p:sp>
        <p:cxnSp>
          <p:nvCxnSpPr>
            <p:cNvPr id="27" name="Rak 26"/>
            <p:cNvCxnSpPr/>
            <p:nvPr/>
          </p:nvCxnSpPr>
          <p:spPr>
            <a:xfrm flipV="1">
              <a:off x="1619672" y="2276872"/>
              <a:ext cx="360040" cy="21602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Rak 27"/>
            <p:cNvCxnSpPr/>
            <p:nvPr/>
          </p:nvCxnSpPr>
          <p:spPr>
            <a:xfrm>
              <a:off x="1979712" y="2276872"/>
              <a:ext cx="38164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Rak 29"/>
            <p:cNvCxnSpPr/>
            <p:nvPr/>
          </p:nvCxnSpPr>
          <p:spPr>
            <a:xfrm>
              <a:off x="1619672" y="2852936"/>
              <a:ext cx="417646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Rak 30"/>
            <p:cNvCxnSpPr/>
            <p:nvPr/>
          </p:nvCxnSpPr>
          <p:spPr>
            <a:xfrm>
              <a:off x="1511660" y="3068960"/>
              <a:ext cx="468052" cy="3600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Rak 33"/>
            <p:cNvCxnSpPr/>
            <p:nvPr/>
          </p:nvCxnSpPr>
          <p:spPr>
            <a:xfrm>
              <a:off x="1979712" y="3429000"/>
              <a:ext cx="38164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Rektangel 34"/>
            <p:cNvSpPr/>
            <p:nvPr/>
          </p:nvSpPr>
          <p:spPr>
            <a:xfrm>
              <a:off x="1997968" y="1969095"/>
              <a:ext cx="5238328" cy="307777"/>
            </a:xfrm>
            <a:prstGeom prst="rect">
              <a:avLst/>
            </a:prstGeom>
          </p:spPr>
          <p:txBody>
            <a:bodyPr wrap="square">
              <a:spAutoFit/>
            </a:bodyPr>
            <a:lstStyle/>
            <a:p>
              <a:r>
                <a:rPr lang="en-GB" sz="1400" dirty="0">
                  <a:solidFill>
                    <a:schemeClr val="tx2"/>
                  </a:solidFill>
                </a:rPr>
                <a:t>Attractive market providing growth opportunities </a:t>
              </a:r>
            </a:p>
          </p:txBody>
        </p:sp>
        <p:sp>
          <p:nvSpPr>
            <p:cNvPr id="36" name="Rektangel 35"/>
            <p:cNvSpPr/>
            <p:nvPr/>
          </p:nvSpPr>
          <p:spPr>
            <a:xfrm>
              <a:off x="1997968" y="2564904"/>
              <a:ext cx="5166320" cy="307777"/>
            </a:xfrm>
            <a:prstGeom prst="rect">
              <a:avLst/>
            </a:prstGeom>
          </p:spPr>
          <p:txBody>
            <a:bodyPr wrap="square">
              <a:spAutoFit/>
            </a:bodyPr>
            <a:lstStyle/>
            <a:p>
              <a:r>
                <a:rPr lang="en-GB" sz="1400" dirty="0">
                  <a:solidFill>
                    <a:schemeClr val="tx2"/>
                  </a:solidFill>
                </a:rPr>
                <a:t>Investments for volume growth</a:t>
              </a:r>
            </a:p>
          </p:txBody>
        </p:sp>
        <p:sp>
          <p:nvSpPr>
            <p:cNvPr id="37" name="Rektangel 36"/>
            <p:cNvSpPr/>
            <p:nvPr/>
          </p:nvSpPr>
          <p:spPr>
            <a:xfrm>
              <a:off x="1979712" y="3140968"/>
              <a:ext cx="3735318" cy="307777"/>
            </a:xfrm>
            <a:prstGeom prst="rect">
              <a:avLst/>
            </a:prstGeom>
          </p:spPr>
          <p:txBody>
            <a:bodyPr wrap="none">
              <a:spAutoFit/>
            </a:bodyPr>
            <a:lstStyle/>
            <a:p>
              <a:r>
                <a:rPr lang="en-GB" sz="1400" dirty="0">
                  <a:solidFill>
                    <a:schemeClr val="tx2"/>
                  </a:solidFill>
                </a:rPr>
                <a:t>Innovation with customers and brand owners</a:t>
              </a:r>
            </a:p>
          </p:txBody>
        </p:sp>
        <p:sp>
          <p:nvSpPr>
            <p:cNvPr id="38" name="Rektangel 37"/>
            <p:cNvSpPr/>
            <p:nvPr/>
          </p:nvSpPr>
          <p:spPr>
            <a:xfrm>
              <a:off x="-162272" y="2426404"/>
              <a:ext cx="2502024" cy="584775"/>
            </a:xfrm>
            <a:prstGeom prst="rect">
              <a:avLst/>
            </a:prstGeom>
          </p:spPr>
          <p:txBody>
            <a:bodyPr wrap="square">
              <a:spAutoFit/>
            </a:bodyPr>
            <a:lstStyle/>
            <a:p>
              <a:pPr lvl="0" algn="ctr"/>
              <a:r>
                <a:rPr lang="en-GB" sz="1600" b="1" dirty="0">
                  <a:solidFill>
                    <a:prstClr val="white"/>
                  </a:solidFill>
                </a:rPr>
                <a:t>4-5%</a:t>
              </a:r>
            </a:p>
            <a:p>
              <a:pPr lvl="0" algn="ctr"/>
              <a:r>
                <a:rPr lang="en-GB" sz="1600" b="1" dirty="0">
                  <a:solidFill>
                    <a:prstClr val="white"/>
                  </a:solidFill>
                </a:rPr>
                <a:t>CAGR</a:t>
              </a:r>
            </a:p>
          </p:txBody>
        </p:sp>
      </p:grpSp>
      <p:pic>
        <p:nvPicPr>
          <p:cNvPr id="39" name="Bildobjekt 38"/>
          <p:cNvPicPr/>
          <p:nvPr/>
        </p:nvPicPr>
        <p:blipFill>
          <a:blip r:embed="rId5" cstate="print">
            <a:extLst>
              <a:ext uri="{28A0092B-C50C-407E-A947-70E740481C1C}">
                <a14:useLocalDpi xmlns:a14="http://schemas.microsoft.com/office/drawing/2010/main" val="0"/>
              </a:ext>
            </a:extLst>
          </a:blip>
          <a:stretch>
            <a:fillRect/>
          </a:stretch>
        </p:blipFill>
        <p:spPr>
          <a:xfrm>
            <a:off x="6403123" y="4504800"/>
            <a:ext cx="1904815" cy="1737162"/>
          </a:xfrm>
          <a:prstGeom prst="rect">
            <a:avLst/>
          </a:prstGeom>
        </p:spPr>
      </p:pic>
      <p:sp>
        <p:nvSpPr>
          <p:cNvPr id="40" name="Ellips 39"/>
          <p:cNvSpPr>
            <a:spLocks noChangeAspect="1"/>
          </p:cNvSpPr>
          <p:nvPr/>
        </p:nvSpPr>
        <p:spPr bwMode="auto">
          <a:xfrm>
            <a:off x="428156" y="2427715"/>
            <a:ext cx="1263524" cy="1263524"/>
          </a:xfrm>
          <a:prstGeom prst="ellipse">
            <a:avLst/>
          </a:prstGeom>
          <a:solidFill>
            <a:schemeClr val="bg1">
              <a:lumMod val="50000"/>
            </a:schemeClr>
          </a:solidFill>
          <a:ln w="9525" cap="flat" cmpd="sng" algn="ctr">
            <a:solidFill>
              <a:srgbClr val="FFFFFF"/>
            </a:solidFill>
            <a:prstDash val="solid"/>
            <a:round/>
            <a:headEnd type="none" w="med" len="med"/>
            <a:tailEnd type="none" w="med" len="med"/>
          </a:ln>
          <a:effectLst/>
          <a:scene3d>
            <a:camera prst="orthographicFront"/>
            <a:lightRig rig="threePt" dir="t"/>
          </a:scene3d>
          <a:sp3d>
            <a:bevelT/>
          </a:sp3d>
          <a:extLst/>
        </p:spPr>
        <p:txBody>
          <a:bodyPr vert="horz" wrap="none" lIns="0" tIns="0" rIns="0" bIns="0" numCol="1" rtlCol="0" anchor="t" anchorCtr="0" compatLnSpc="1">
            <a:prstTxWarp prst="textNoShape">
              <a:avLst/>
            </a:prstTxWarp>
          </a:bodyPr>
          <a:lstStyle/>
          <a:p>
            <a:pPr algn="ctr"/>
            <a:r>
              <a:rPr lang="sv-SE" sz="800" b="1" dirty="0">
                <a:solidFill>
                  <a:srgbClr val="FFFFFF"/>
                </a:solidFill>
              </a:rPr>
              <a:t>LIQUID </a:t>
            </a:r>
            <a:br>
              <a:rPr lang="sv-SE" sz="800" b="1" dirty="0">
                <a:solidFill>
                  <a:srgbClr val="FFFFFF"/>
                </a:solidFill>
              </a:rPr>
            </a:br>
            <a:r>
              <a:rPr lang="sv-SE" sz="800" b="1" dirty="0">
                <a:solidFill>
                  <a:srgbClr val="FFFFFF"/>
                </a:solidFill>
              </a:rPr>
              <a:t>PACKAGING BOARD </a:t>
            </a:r>
            <a:br>
              <a:rPr lang="sv-SE" sz="800" b="1" dirty="0">
                <a:solidFill>
                  <a:srgbClr val="FFFFFF"/>
                </a:solidFill>
              </a:rPr>
            </a:br>
            <a:r>
              <a:rPr lang="sv-SE" sz="800" b="1" dirty="0">
                <a:solidFill>
                  <a:srgbClr val="FFFFFF"/>
                </a:solidFill>
              </a:rPr>
              <a:t>– AMBIENT PACKAGES </a:t>
            </a:r>
            <a:r>
              <a:rPr lang="sv-SE" sz="800" dirty="0">
                <a:solidFill>
                  <a:srgbClr val="FFFFFF"/>
                </a:solidFill>
              </a:rPr>
              <a:t/>
            </a:r>
            <a:br>
              <a:rPr lang="sv-SE" sz="800" dirty="0">
                <a:solidFill>
                  <a:srgbClr val="FFFFFF"/>
                </a:solidFill>
              </a:rPr>
            </a:br>
            <a:r>
              <a:rPr lang="en-GB" sz="2400" b="1" dirty="0">
                <a:solidFill>
                  <a:srgbClr val="FFFFFF"/>
                </a:solidFill>
                <a:latin typeface="+mn-lt"/>
                <a:cs typeface="Times new roman"/>
              </a:rPr>
              <a:t>#1</a:t>
            </a:r>
          </a:p>
          <a:p>
            <a:pPr algn="ctr"/>
            <a:r>
              <a:rPr lang="en-GB" sz="900" b="1" dirty="0">
                <a:solidFill>
                  <a:srgbClr val="FFFFFF"/>
                </a:solidFill>
              </a:rPr>
              <a:t>GLOBALLY</a:t>
            </a:r>
            <a:endParaRPr lang="en-GB" sz="700" b="1" dirty="0">
              <a:solidFill>
                <a:srgbClr val="FFFFFF"/>
              </a:solidFill>
            </a:endParaRPr>
          </a:p>
        </p:txBody>
      </p:sp>
      <p:sp>
        <p:nvSpPr>
          <p:cNvPr id="41" name="Ellips 40"/>
          <p:cNvSpPr>
            <a:spLocks noChangeAspect="1"/>
          </p:cNvSpPr>
          <p:nvPr/>
        </p:nvSpPr>
        <p:spPr bwMode="auto">
          <a:xfrm>
            <a:off x="1979712" y="2427715"/>
            <a:ext cx="1263524" cy="1263524"/>
          </a:xfrm>
          <a:prstGeom prst="ellipse">
            <a:avLst/>
          </a:prstGeom>
          <a:solidFill>
            <a:schemeClr val="bg1">
              <a:lumMod val="75000"/>
            </a:schemeClr>
          </a:solidFill>
          <a:ln w="9525" cap="flat" cmpd="sng" algn="ctr">
            <a:solidFill>
              <a:srgbClr val="FFFFFF"/>
            </a:solidFill>
            <a:prstDash val="solid"/>
            <a:round/>
            <a:headEnd type="none" w="med" len="med"/>
            <a:tailEnd type="none" w="med" len="med"/>
          </a:ln>
          <a:effectLst/>
          <a:scene3d>
            <a:camera prst="orthographicFront"/>
            <a:lightRig rig="threePt" dir="t"/>
          </a:scene3d>
          <a:sp3d>
            <a:bevelT/>
          </a:sp3d>
          <a:extLst/>
        </p:spPr>
        <p:txBody>
          <a:bodyPr vert="horz" wrap="none" lIns="0" tIns="0" rIns="0" bIns="0" numCol="1" rtlCol="0" anchor="t" anchorCtr="0" compatLnSpc="1">
            <a:prstTxWarp prst="textNoShape">
              <a:avLst/>
            </a:prstTxWarp>
          </a:bodyPr>
          <a:lstStyle/>
          <a:p>
            <a:pPr algn="ctr"/>
            <a:r>
              <a:rPr lang="sv-SE" sz="800" b="1" dirty="0">
                <a:solidFill>
                  <a:srgbClr val="FFFFFF"/>
                </a:solidFill>
              </a:rPr>
              <a:t>LIQUID </a:t>
            </a:r>
            <a:br>
              <a:rPr lang="sv-SE" sz="800" b="1" dirty="0">
                <a:solidFill>
                  <a:srgbClr val="FFFFFF"/>
                </a:solidFill>
              </a:rPr>
            </a:br>
            <a:r>
              <a:rPr lang="sv-SE" sz="800" b="1" dirty="0">
                <a:solidFill>
                  <a:srgbClr val="FFFFFF"/>
                </a:solidFill>
              </a:rPr>
              <a:t>PACKAGING BOARD </a:t>
            </a:r>
            <a:br>
              <a:rPr lang="sv-SE" sz="800" b="1" dirty="0">
                <a:solidFill>
                  <a:srgbClr val="FFFFFF"/>
                </a:solidFill>
              </a:rPr>
            </a:br>
            <a:r>
              <a:rPr lang="sv-SE" sz="800" b="1" dirty="0">
                <a:solidFill>
                  <a:srgbClr val="FFFFFF"/>
                </a:solidFill>
              </a:rPr>
              <a:t>–  ALL PACKAGE TYPES</a:t>
            </a:r>
            <a:r>
              <a:rPr lang="sv-SE" sz="800" dirty="0">
                <a:solidFill>
                  <a:srgbClr val="FFFFFF"/>
                </a:solidFill>
              </a:rPr>
              <a:t>  </a:t>
            </a:r>
            <a:br>
              <a:rPr lang="sv-SE" sz="800" dirty="0">
                <a:solidFill>
                  <a:srgbClr val="FFFFFF"/>
                </a:solidFill>
              </a:rPr>
            </a:br>
            <a:r>
              <a:rPr lang="en-GB" sz="2400" b="1" dirty="0">
                <a:solidFill>
                  <a:srgbClr val="FFFFFF"/>
                </a:solidFill>
                <a:cs typeface="Times new roman"/>
              </a:rPr>
              <a:t>#2</a:t>
            </a:r>
          </a:p>
          <a:p>
            <a:pPr algn="ctr"/>
            <a:r>
              <a:rPr lang="en-GB" sz="900" b="1" dirty="0">
                <a:solidFill>
                  <a:srgbClr val="FFFFFF"/>
                </a:solidFill>
              </a:rPr>
              <a:t>GLOBALLY</a:t>
            </a:r>
            <a:endParaRPr lang="en-GB" sz="700" b="1" dirty="0">
              <a:solidFill>
                <a:srgbClr val="FFFFFF"/>
              </a:solidFill>
            </a:endParaRPr>
          </a:p>
        </p:txBody>
      </p:sp>
    </p:spTree>
    <p:extLst>
      <p:ext uri="{BB962C8B-B14F-4D97-AF65-F5344CB8AC3E}">
        <p14:creationId xmlns:p14="http://schemas.microsoft.com/office/powerpoint/2010/main" val="2058080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Bildobjekt 30"/>
          <p:cNvPicPr>
            <a:picLocks noChangeAspect="1"/>
          </p:cNvPicPr>
          <p:nvPr/>
        </p:nvPicPr>
        <p:blipFill rotWithShape="1">
          <a:blip r:embed="rId3">
            <a:extLst>
              <a:ext uri="{28A0092B-C50C-407E-A947-70E740481C1C}">
                <a14:useLocalDpi xmlns:a14="http://schemas.microsoft.com/office/drawing/2010/main" val="0"/>
              </a:ext>
            </a:extLst>
          </a:blip>
          <a:srcRect l="2590" r="24428"/>
          <a:stretch/>
        </p:blipFill>
        <p:spPr>
          <a:xfrm>
            <a:off x="6588223" y="1700808"/>
            <a:ext cx="2555777" cy="5157192"/>
          </a:xfrm>
          <a:prstGeom prst="rect">
            <a:avLst/>
          </a:prstGeom>
        </p:spPr>
      </p:pic>
      <p:sp>
        <p:nvSpPr>
          <p:cNvPr id="32" name="Rectangle 11"/>
          <p:cNvSpPr/>
          <p:nvPr/>
        </p:nvSpPr>
        <p:spPr>
          <a:xfrm>
            <a:off x="6588224" y="1700808"/>
            <a:ext cx="2555776" cy="5184576"/>
          </a:xfrm>
          <a:prstGeom prst="rect">
            <a:avLst/>
          </a:prstGeom>
          <a:solidFill>
            <a:schemeClr val="bg1">
              <a:alpha val="7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3" name="Rektangel 2"/>
          <p:cNvSpPr/>
          <p:nvPr/>
        </p:nvSpPr>
        <p:spPr>
          <a:xfrm>
            <a:off x="-36512" y="980728"/>
            <a:ext cx="9252520" cy="936104"/>
          </a:xfrm>
          <a:prstGeom prst="rect">
            <a:avLst/>
          </a:prstGeom>
          <a:solidFill>
            <a:schemeClr val="accent3"/>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a:solidFill>
                <a:schemeClr val="bg1"/>
              </a:solidFill>
            </a:endParaRPr>
          </a:p>
        </p:txBody>
      </p:sp>
      <p:sp>
        <p:nvSpPr>
          <p:cNvPr id="5" name="Platshållare för bildnummer 4"/>
          <p:cNvSpPr>
            <a:spLocks noGrp="1"/>
          </p:cNvSpPr>
          <p:nvPr>
            <p:ph type="sldNum" sz="quarter" idx="16"/>
          </p:nvPr>
        </p:nvSpPr>
        <p:spPr>
          <a:xfrm>
            <a:off x="8280000" y="6336000"/>
            <a:ext cx="540713" cy="363600"/>
          </a:xfrm>
        </p:spPr>
        <p:txBody>
          <a:bodyPr/>
          <a:lstStyle/>
          <a:p>
            <a:fld id="{9E4FE655-A398-48B5-8790-4515CCC5A856}" type="slidenum">
              <a:rPr lang="en-GB" smtClean="0"/>
              <a:t>32</a:t>
            </a:fld>
            <a:endParaRPr lang="en-GB" dirty="0"/>
          </a:p>
        </p:txBody>
      </p:sp>
      <p:sp>
        <p:nvSpPr>
          <p:cNvPr id="6" name="Platshållare för innehåll 6"/>
          <p:cNvSpPr>
            <a:spLocks noGrp="1"/>
          </p:cNvSpPr>
          <p:nvPr>
            <p:ph idx="1"/>
          </p:nvPr>
        </p:nvSpPr>
        <p:spPr>
          <a:xfrm>
            <a:off x="539552" y="2492896"/>
            <a:ext cx="7942628" cy="3600400"/>
          </a:xfrm>
        </p:spPr>
        <p:txBody>
          <a:bodyPr/>
          <a:lstStyle/>
          <a:p>
            <a:pPr lvl="1"/>
            <a:endParaRPr lang="en-GB" dirty="0"/>
          </a:p>
          <a:p>
            <a:pPr lvl="1"/>
            <a:endParaRPr lang="en-GB" dirty="0">
              <a:solidFill>
                <a:srgbClr val="000000"/>
              </a:solidFill>
            </a:endParaRPr>
          </a:p>
          <a:p>
            <a:pPr marL="0" indent="0">
              <a:buNone/>
            </a:pPr>
            <a:endParaRPr lang="en-GB" dirty="0"/>
          </a:p>
          <a:p>
            <a:endParaRPr lang="en-GB" dirty="0"/>
          </a:p>
        </p:txBody>
      </p:sp>
      <p:sp>
        <p:nvSpPr>
          <p:cNvPr id="24" name="textruta 23"/>
          <p:cNvSpPr txBox="1"/>
          <p:nvPr/>
        </p:nvSpPr>
        <p:spPr>
          <a:xfrm>
            <a:off x="6877998" y="2351261"/>
            <a:ext cx="2093458" cy="830997"/>
          </a:xfrm>
          <a:prstGeom prst="rect">
            <a:avLst/>
          </a:prstGeom>
          <a:noFill/>
        </p:spPr>
        <p:txBody>
          <a:bodyPr wrap="square" rtlCol="0">
            <a:spAutoFit/>
          </a:bodyPr>
          <a:lstStyle/>
          <a:p>
            <a:pPr algn="ctr"/>
            <a:r>
              <a:rPr lang="en-GB" sz="4800" b="1" dirty="0" smtClean="0">
                <a:solidFill>
                  <a:schemeClr val="accent3"/>
                </a:solidFill>
              </a:rPr>
              <a:t>2 099</a:t>
            </a:r>
            <a:endParaRPr lang="en-GB" sz="3200" b="1" dirty="0">
              <a:solidFill>
                <a:schemeClr val="accent3"/>
              </a:solidFill>
            </a:endParaRPr>
          </a:p>
        </p:txBody>
      </p:sp>
      <p:sp>
        <p:nvSpPr>
          <p:cNvPr id="25" name="textruta 24"/>
          <p:cNvSpPr txBox="1"/>
          <p:nvPr/>
        </p:nvSpPr>
        <p:spPr>
          <a:xfrm>
            <a:off x="6876256" y="3119548"/>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NET SALES SEK MILLION</a:t>
            </a:r>
          </a:p>
        </p:txBody>
      </p:sp>
      <p:sp>
        <p:nvSpPr>
          <p:cNvPr id="26" name="textruta 25"/>
          <p:cNvSpPr txBox="1"/>
          <p:nvPr/>
        </p:nvSpPr>
        <p:spPr>
          <a:xfrm>
            <a:off x="6877998" y="3387456"/>
            <a:ext cx="2093458" cy="830997"/>
          </a:xfrm>
          <a:prstGeom prst="rect">
            <a:avLst/>
          </a:prstGeom>
          <a:noFill/>
        </p:spPr>
        <p:txBody>
          <a:bodyPr wrap="square" rtlCol="0">
            <a:spAutoFit/>
          </a:bodyPr>
          <a:lstStyle/>
          <a:p>
            <a:pPr algn="ctr"/>
            <a:r>
              <a:rPr lang="en-GB" sz="4800" b="1" dirty="0">
                <a:solidFill>
                  <a:schemeClr val="accent3"/>
                </a:solidFill>
              </a:rPr>
              <a:t>498</a:t>
            </a:r>
            <a:endParaRPr lang="en-GB" sz="3200" b="1" dirty="0">
              <a:solidFill>
                <a:schemeClr val="accent3"/>
              </a:solidFill>
            </a:endParaRPr>
          </a:p>
        </p:txBody>
      </p:sp>
      <p:sp>
        <p:nvSpPr>
          <p:cNvPr id="27" name="textruta 26"/>
          <p:cNvSpPr txBox="1"/>
          <p:nvPr/>
        </p:nvSpPr>
        <p:spPr>
          <a:xfrm>
            <a:off x="6876256" y="4155743"/>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EBITDA SEK MILLION</a:t>
            </a:r>
          </a:p>
        </p:txBody>
      </p:sp>
      <p:sp>
        <p:nvSpPr>
          <p:cNvPr id="28" name="textruta 27"/>
          <p:cNvSpPr txBox="1"/>
          <p:nvPr/>
        </p:nvSpPr>
        <p:spPr>
          <a:xfrm>
            <a:off x="6877998" y="4486361"/>
            <a:ext cx="2093458" cy="830997"/>
          </a:xfrm>
          <a:prstGeom prst="rect">
            <a:avLst/>
          </a:prstGeom>
          <a:noFill/>
        </p:spPr>
        <p:txBody>
          <a:bodyPr wrap="square" rtlCol="0">
            <a:spAutoFit/>
          </a:bodyPr>
          <a:lstStyle/>
          <a:p>
            <a:pPr algn="ctr"/>
            <a:r>
              <a:rPr lang="en-GB" sz="4800" b="1" dirty="0">
                <a:solidFill>
                  <a:schemeClr val="accent3"/>
                </a:solidFill>
              </a:rPr>
              <a:t>24</a:t>
            </a:r>
            <a:r>
              <a:rPr lang="en-GB" sz="3600" b="1" dirty="0">
                <a:solidFill>
                  <a:schemeClr val="accent3"/>
                </a:solidFill>
              </a:rPr>
              <a:t>%</a:t>
            </a:r>
          </a:p>
        </p:txBody>
      </p:sp>
      <p:sp>
        <p:nvSpPr>
          <p:cNvPr id="29" name="textruta 28"/>
          <p:cNvSpPr txBox="1"/>
          <p:nvPr/>
        </p:nvSpPr>
        <p:spPr>
          <a:xfrm>
            <a:off x="6876256" y="5271011"/>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EBITDA MARGIN</a:t>
            </a:r>
          </a:p>
        </p:txBody>
      </p:sp>
      <p:sp>
        <p:nvSpPr>
          <p:cNvPr id="34" name="Platshållare för innehåll 3"/>
          <p:cNvSpPr txBox="1">
            <a:spLocks/>
          </p:cNvSpPr>
          <p:nvPr/>
        </p:nvSpPr>
        <p:spPr>
          <a:xfrm>
            <a:off x="539750" y="2514600"/>
            <a:ext cx="5875929" cy="342000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en-US" dirty="0"/>
              <a:t>Continued volume growth</a:t>
            </a:r>
          </a:p>
          <a:p>
            <a:r>
              <a:rPr lang="en-US" dirty="0"/>
              <a:t>Net sales +4% vs Q2-16</a:t>
            </a:r>
          </a:p>
          <a:p>
            <a:r>
              <a:rPr lang="en-US" dirty="0"/>
              <a:t>EBITDA +4% vs Q2-16</a:t>
            </a:r>
          </a:p>
          <a:p>
            <a:pPr lvl="1"/>
            <a:r>
              <a:rPr lang="en-US" dirty="0"/>
              <a:t>Increased sales volumes</a:t>
            </a:r>
          </a:p>
          <a:p>
            <a:r>
              <a:rPr lang="en-US" dirty="0"/>
              <a:t>Continued growth in all parts </a:t>
            </a:r>
          </a:p>
          <a:p>
            <a:r>
              <a:rPr lang="en-US" dirty="0"/>
              <a:t>Expected continued firm order situation for liquid packaging board with normal season varieties and further improved order situation for </a:t>
            </a:r>
            <a:r>
              <a:rPr lang="en-US" dirty="0" err="1"/>
              <a:t>cartonboard</a:t>
            </a:r>
            <a:endParaRPr lang="en-US" dirty="0"/>
          </a:p>
          <a:p>
            <a:endParaRPr lang="en-US" dirty="0"/>
          </a:p>
        </p:txBody>
      </p:sp>
      <p:sp>
        <p:nvSpPr>
          <p:cNvPr id="2" name="Rubrik 1"/>
          <p:cNvSpPr>
            <a:spLocks noGrp="1"/>
          </p:cNvSpPr>
          <p:nvPr>
            <p:ph type="title"/>
          </p:nvPr>
        </p:nvSpPr>
        <p:spPr>
          <a:xfrm>
            <a:off x="539552" y="1124744"/>
            <a:ext cx="8269912" cy="360040"/>
          </a:xfrm>
        </p:spPr>
        <p:txBody>
          <a:bodyPr/>
          <a:lstStyle/>
          <a:p>
            <a:r>
              <a:rPr lang="en-GB" dirty="0">
                <a:solidFill>
                  <a:schemeClr val="bg1"/>
                </a:solidFill>
              </a:rPr>
              <a:t>CONSUMER BOARD </a:t>
            </a:r>
            <a:r>
              <a:rPr lang="en-GB" b="0" dirty="0">
                <a:solidFill>
                  <a:schemeClr val="bg1"/>
                </a:solidFill>
              </a:rPr>
              <a:t>Business area</a:t>
            </a:r>
            <a:br>
              <a:rPr lang="en-GB" b="0" dirty="0">
                <a:solidFill>
                  <a:schemeClr val="bg1"/>
                </a:solidFill>
              </a:rPr>
            </a:br>
            <a:r>
              <a:rPr lang="en-GB" sz="1600" b="0" i="1" dirty="0">
                <a:solidFill>
                  <a:schemeClr val="bg1"/>
                </a:solidFill>
              </a:rPr>
              <a:t>Q2 DEVELOPMENT</a:t>
            </a:r>
            <a:endParaRPr lang="en-GB" sz="1600" i="1" dirty="0">
              <a:solidFill>
                <a:schemeClr val="bg1"/>
              </a:solidFill>
            </a:endParaRPr>
          </a:p>
        </p:txBody>
      </p:sp>
    </p:spTree>
    <p:extLst>
      <p:ext uri="{BB962C8B-B14F-4D97-AF65-F5344CB8AC3E}">
        <p14:creationId xmlns:p14="http://schemas.microsoft.com/office/powerpoint/2010/main" val="3011174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 22"/>
          <p:cNvGrpSpPr/>
          <p:nvPr/>
        </p:nvGrpSpPr>
        <p:grpSpPr>
          <a:xfrm>
            <a:off x="-162272" y="4614890"/>
            <a:ext cx="7398568" cy="1479650"/>
            <a:chOff x="-162272" y="1969095"/>
            <a:chExt cx="7398568" cy="1479650"/>
          </a:xfrm>
        </p:grpSpPr>
        <p:sp>
          <p:nvSpPr>
            <p:cNvPr id="33" name="Ellips 32"/>
            <p:cNvSpPr>
              <a:spLocks noChangeAspect="1"/>
            </p:cNvSpPr>
            <p:nvPr/>
          </p:nvSpPr>
          <p:spPr bwMode="auto">
            <a:xfrm>
              <a:off x="467992" y="2133304"/>
              <a:ext cx="1223688" cy="1223688"/>
            </a:xfrm>
            <a:prstGeom prst="ellipse">
              <a:avLst/>
            </a:prstGeom>
            <a:solidFill>
              <a:schemeClr val="accent6"/>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srgbClr val="FB9E27"/>
                </a:solidFill>
              </a:endParaRPr>
            </a:p>
          </p:txBody>
        </p:sp>
        <p:cxnSp>
          <p:nvCxnSpPr>
            <p:cNvPr id="42" name="Rak 41"/>
            <p:cNvCxnSpPr/>
            <p:nvPr/>
          </p:nvCxnSpPr>
          <p:spPr>
            <a:xfrm flipV="1">
              <a:off x="1619672" y="2276872"/>
              <a:ext cx="360040" cy="216024"/>
            </a:xfrm>
            <a:prstGeom prst="line">
              <a:avLst/>
            </a:prstGeom>
            <a:ln>
              <a:solidFill>
                <a:srgbClr val="C44A37"/>
              </a:solidFill>
            </a:ln>
          </p:spPr>
          <p:style>
            <a:lnRef idx="1">
              <a:schemeClr val="accent1"/>
            </a:lnRef>
            <a:fillRef idx="0">
              <a:schemeClr val="accent1"/>
            </a:fillRef>
            <a:effectRef idx="0">
              <a:schemeClr val="accent1"/>
            </a:effectRef>
            <a:fontRef idx="minor">
              <a:schemeClr val="tx1"/>
            </a:fontRef>
          </p:style>
        </p:cxnSp>
        <p:cxnSp>
          <p:nvCxnSpPr>
            <p:cNvPr id="43" name="Rak 42"/>
            <p:cNvCxnSpPr/>
            <p:nvPr/>
          </p:nvCxnSpPr>
          <p:spPr>
            <a:xfrm>
              <a:off x="1979712" y="2276872"/>
              <a:ext cx="3816424" cy="0"/>
            </a:xfrm>
            <a:prstGeom prst="line">
              <a:avLst/>
            </a:prstGeom>
            <a:ln>
              <a:solidFill>
                <a:srgbClr val="C44A37"/>
              </a:solidFill>
            </a:ln>
          </p:spPr>
          <p:style>
            <a:lnRef idx="1">
              <a:schemeClr val="accent1"/>
            </a:lnRef>
            <a:fillRef idx="0">
              <a:schemeClr val="accent1"/>
            </a:fillRef>
            <a:effectRef idx="0">
              <a:schemeClr val="accent1"/>
            </a:effectRef>
            <a:fontRef idx="minor">
              <a:schemeClr val="tx1"/>
            </a:fontRef>
          </p:style>
        </p:cxnSp>
        <p:cxnSp>
          <p:nvCxnSpPr>
            <p:cNvPr id="44" name="Rak 43"/>
            <p:cNvCxnSpPr/>
            <p:nvPr/>
          </p:nvCxnSpPr>
          <p:spPr>
            <a:xfrm>
              <a:off x="1619672" y="2852936"/>
              <a:ext cx="4176464" cy="0"/>
            </a:xfrm>
            <a:prstGeom prst="line">
              <a:avLst/>
            </a:prstGeom>
            <a:ln>
              <a:solidFill>
                <a:srgbClr val="C44A37"/>
              </a:solidFill>
            </a:ln>
          </p:spPr>
          <p:style>
            <a:lnRef idx="1">
              <a:schemeClr val="accent1"/>
            </a:lnRef>
            <a:fillRef idx="0">
              <a:schemeClr val="accent1"/>
            </a:fillRef>
            <a:effectRef idx="0">
              <a:schemeClr val="accent1"/>
            </a:effectRef>
            <a:fontRef idx="minor">
              <a:schemeClr val="tx1"/>
            </a:fontRef>
          </p:style>
        </p:cxnSp>
        <p:cxnSp>
          <p:nvCxnSpPr>
            <p:cNvPr id="45" name="Rak 44"/>
            <p:cNvCxnSpPr/>
            <p:nvPr/>
          </p:nvCxnSpPr>
          <p:spPr>
            <a:xfrm>
              <a:off x="1511660" y="3068960"/>
              <a:ext cx="468052" cy="360040"/>
            </a:xfrm>
            <a:prstGeom prst="line">
              <a:avLst/>
            </a:prstGeom>
            <a:ln>
              <a:solidFill>
                <a:srgbClr val="C44A37"/>
              </a:solidFill>
            </a:ln>
          </p:spPr>
          <p:style>
            <a:lnRef idx="1">
              <a:schemeClr val="accent1"/>
            </a:lnRef>
            <a:fillRef idx="0">
              <a:schemeClr val="accent1"/>
            </a:fillRef>
            <a:effectRef idx="0">
              <a:schemeClr val="accent1"/>
            </a:effectRef>
            <a:fontRef idx="minor">
              <a:schemeClr val="tx1"/>
            </a:fontRef>
          </p:style>
        </p:cxnSp>
        <p:cxnSp>
          <p:nvCxnSpPr>
            <p:cNvPr id="46" name="Rak 45"/>
            <p:cNvCxnSpPr/>
            <p:nvPr/>
          </p:nvCxnSpPr>
          <p:spPr>
            <a:xfrm>
              <a:off x="1979712" y="3429000"/>
              <a:ext cx="3816424" cy="0"/>
            </a:xfrm>
            <a:prstGeom prst="line">
              <a:avLst/>
            </a:prstGeom>
            <a:ln>
              <a:solidFill>
                <a:srgbClr val="C44A37"/>
              </a:solidFill>
            </a:ln>
          </p:spPr>
          <p:style>
            <a:lnRef idx="1">
              <a:schemeClr val="accent1"/>
            </a:lnRef>
            <a:fillRef idx="0">
              <a:schemeClr val="accent1"/>
            </a:fillRef>
            <a:effectRef idx="0">
              <a:schemeClr val="accent1"/>
            </a:effectRef>
            <a:fontRef idx="minor">
              <a:schemeClr val="tx1"/>
            </a:fontRef>
          </p:style>
        </p:cxnSp>
        <p:sp>
          <p:nvSpPr>
            <p:cNvPr id="47" name="Rektangel 46"/>
            <p:cNvSpPr/>
            <p:nvPr/>
          </p:nvSpPr>
          <p:spPr>
            <a:xfrm>
              <a:off x="1997968" y="1969095"/>
              <a:ext cx="5238328" cy="307777"/>
            </a:xfrm>
            <a:prstGeom prst="rect">
              <a:avLst/>
            </a:prstGeom>
          </p:spPr>
          <p:txBody>
            <a:bodyPr wrap="square">
              <a:spAutoFit/>
            </a:bodyPr>
            <a:lstStyle/>
            <a:p>
              <a:r>
                <a:rPr lang="en-GB" sz="1400" dirty="0">
                  <a:solidFill>
                    <a:schemeClr val="tx2"/>
                  </a:solidFill>
                </a:rPr>
                <a:t>Strong product portfolio setting market standard</a:t>
              </a:r>
            </a:p>
          </p:txBody>
        </p:sp>
        <p:sp>
          <p:nvSpPr>
            <p:cNvPr id="48" name="Rektangel 47"/>
            <p:cNvSpPr/>
            <p:nvPr/>
          </p:nvSpPr>
          <p:spPr>
            <a:xfrm>
              <a:off x="1997968" y="2564904"/>
              <a:ext cx="5166320" cy="307777"/>
            </a:xfrm>
            <a:prstGeom prst="rect">
              <a:avLst/>
            </a:prstGeom>
          </p:spPr>
          <p:txBody>
            <a:bodyPr wrap="square">
              <a:spAutoFit/>
            </a:bodyPr>
            <a:lstStyle/>
            <a:p>
              <a:r>
                <a:rPr lang="en-GB" sz="1400" dirty="0">
                  <a:solidFill>
                    <a:schemeClr val="tx2"/>
                  </a:solidFill>
                </a:rPr>
                <a:t>Integrating new business model</a:t>
              </a:r>
            </a:p>
          </p:txBody>
        </p:sp>
        <p:sp>
          <p:nvSpPr>
            <p:cNvPr id="49" name="Rektangel 48"/>
            <p:cNvSpPr/>
            <p:nvPr/>
          </p:nvSpPr>
          <p:spPr>
            <a:xfrm>
              <a:off x="1979712" y="3140968"/>
              <a:ext cx="2860078" cy="307777"/>
            </a:xfrm>
            <a:prstGeom prst="rect">
              <a:avLst/>
            </a:prstGeom>
          </p:spPr>
          <p:txBody>
            <a:bodyPr wrap="none">
              <a:spAutoFit/>
            </a:bodyPr>
            <a:lstStyle/>
            <a:p>
              <a:r>
                <a:rPr lang="en-GB" sz="1400" dirty="0">
                  <a:solidFill>
                    <a:schemeClr val="tx2"/>
                  </a:solidFill>
                </a:rPr>
                <a:t>Increasing sales to brand owners</a:t>
              </a:r>
            </a:p>
          </p:txBody>
        </p:sp>
        <p:sp>
          <p:nvSpPr>
            <p:cNvPr id="50" name="Rektangel 49"/>
            <p:cNvSpPr/>
            <p:nvPr/>
          </p:nvSpPr>
          <p:spPr>
            <a:xfrm>
              <a:off x="-162272" y="2426404"/>
              <a:ext cx="2502024" cy="584775"/>
            </a:xfrm>
            <a:prstGeom prst="rect">
              <a:avLst/>
            </a:prstGeom>
          </p:spPr>
          <p:txBody>
            <a:bodyPr wrap="square">
              <a:spAutoFit/>
            </a:bodyPr>
            <a:lstStyle/>
            <a:p>
              <a:pPr lvl="0" algn="ctr"/>
              <a:r>
                <a:rPr lang="en-GB" sz="1600" b="1" dirty="0">
                  <a:solidFill>
                    <a:prstClr val="white"/>
                  </a:solidFill>
                </a:rPr>
                <a:t>2-4%</a:t>
              </a:r>
            </a:p>
            <a:p>
              <a:pPr lvl="0" algn="ctr"/>
              <a:r>
                <a:rPr lang="en-GB" sz="1600" b="1" dirty="0">
                  <a:solidFill>
                    <a:prstClr val="white"/>
                  </a:solidFill>
                </a:rPr>
                <a:t>CAGR</a:t>
              </a:r>
            </a:p>
          </p:txBody>
        </p:sp>
      </p:grpSp>
      <p:sp>
        <p:nvSpPr>
          <p:cNvPr id="22" name="textruta 21"/>
          <p:cNvSpPr txBox="1"/>
          <p:nvPr/>
        </p:nvSpPr>
        <p:spPr>
          <a:xfrm>
            <a:off x="468000" y="4200995"/>
            <a:ext cx="3600400" cy="400110"/>
          </a:xfrm>
          <a:prstGeom prst="rect">
            <a:avLst/>
          </a:prstGeom>
          <a:noFill/>
        </p:spPr>
        <p:txBody>
          <a:bodyPr wrap="square" rtlCol="0">
            <a:spAutoFit/>
          </a:bodyPr>
          <a:lstStyle/>
          <a:p>
            <a:r>
              <a:rPr lang="sv-SE" sz="2000" b="1" dirty="0">
                <a:solidFill>
                  <a:schemeClr val="accent6"/>
                </a:solidFill>
                <a:latin typeface="Arial" panose="020B0604020202020204" pitchFamily="34" charset="0"/>
                <a:cs typeface="Arial" panose="020B0604020202020204" pitchFamily="34" charset="0"/>
              </a:rPr>
              <a:t>VALUE GROWTH</a:t>
            </a:r>
          </a:p>
        </p:txBody>
      </p:sp>
      <p:sp>
        <p:nvSpPr>
          <p:cNvPr id="29" name="Rektangel 28"/>
          <p:cNvSpPr/>
          <p:nvPr/>
        </p:nvSpPr>
        <p:spPr>
          <a:xfrm>
            <a:off x="-36512" y="980728"/>
            <a:ext cx="9252520" cy="932400"/>
          </a:xfrm>
          <a:prstGeom prst="rect">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a:solidFill>
                <a:schemeClr val="bg1"/>
              </a:solidFill>
            </a:endParaRPr>
          </a:p>
        </p:txBody>
      </p:sp>
      <p:sp>
        <p:nvSpPr>
          <p:cNvPr id="2" name="Rubrik 1"/>
          <p:cNvSpPr>
            <a:spLocks noGrp="1"/>
          </p:cNvSpPr>
          <p:nvPr>
            <p:ph type="title"/>
          </p:nvPr>
        </p:nvSpPr>
        <p:spPr>
          <a:xfrm>
            <a:off x="539552" y="1124744"/>
            <a:ext cx="8269912" cy="360040"/>
          </a:xfrm>
        </p:spPr>
        <p:txBody>
          <a:bodyPr/>
          <a:lstStyle/>
          <a:p>
            <a:r>
              <a:rPr lang="en-GB" dirty="0">
                <a:solidFill>
                  <a:schemeClr val="bg1"/>
                </a:solidFill>
              </a:rPr>
              <a:t>CORRUGATED SOLUTIONS </a:t>
            </a:r>
            <a:r>
              <a:rPr lang="en-GB" b="0" dirty="0">
                <a:solidFill>
                  <a:schemeClr val="bg1"/>
                </a:solidFill>
              </a:rPr>
              <a:t>Business area</a:t>
            </a:r>
            <a:br>
              <a:rPr lang="en-GB" b="0" dirty="0">
                <a:solidFill>
                  <a:schemeClr val="bg1"/>
                </a:solidFill>
              </a:rPr>
            </a:br>
            <a:r>
              <a:rPr lang="en-GB" sz="1600" b="0" i="1" dirty="0">
                <a:solidFill>
                  <a:schemeClr val="bg1"/>
                </a:solidFill>
              </a:rPr>
              <a:t>FLUTING AND LINER ADD VALUE</a:t>
            </a:r>
            <a:endParaRPr lang="en-GB" sz="1600" i="1" dirty="0">
              <a:solidFill>
                <a:schemeClr val="bg1"/>
              </a:solidFill>
            </a:endParaRPr>
          </a:p>
        </p:txBody>
      </p:sp>
      <p:sp>
        <p:nvSpPr>
          <p:cNvPr id="5" name="Platshållare för bildnummer 4"/>
          <p:cNvSpPr>
            <a:spLocks noGrp="1"/>
          </p:cNvSpPr>
          <p:nvPr>
            <p:ph type="sldNum" sz="quarter" idx="16"/>
          </p:nvPr>
        </p:nvSpPr>
        <p:spPr>
          <a:xfrm>
            <a:off x="8280000" y="6336000"/>
            <a:ext cx="540713" cy="363600"/>
          </a:xfrm>
        </p:spPr>
        <p:txBody>
          <a:bodyPr/>
          <a:lstStyle/>
          <a:p>
            <a:fld id="{9E4FE655-A398-48B5-8790-4515CCC5A856}" type="slidenum">
              <a:rPr lang="en-GB" smtClean="0"/>
              <a:t>33</a:t>
            </a:fld>
            <a:endParaRPr lang="en-GB" dirty="0"/>
          </a:p>
        </p:txBody>
      </p:sp>
      <p:sp>
        <p:nvSpPr>
          <p:cNvPr id="6" name="Platshållare för innehåll 6"/>
          <p:cNvSpPr>
            <a:spLocks noGrp="1"/>
          </p:cNvSpPr>
          <p:nvPr>
            <p:ph idx="1"/>
          </p:nvPr>
        </p:nvSpPr>
        <p:spPr>
          <a:xfrm>
            <a:off x="539552" y="2492896"/>
            <a:ext cx="7942628" cy="3600400"/>
          </a:xfrm>
        </p:spPr>
        <p:txBody>
          <a:bodyPr/>
          <a:lstStyle/>
          <a:p>
            <a:pPr lvl="1"/>
            <a:endParaRPr lang="en-GB" dirty="0"/>
          </a:p>
          <a:p>
            <a:pPr lvl="1"/>
            <a:endParaRPr lang="en-GB" dirty="0">
              <a:solidFill>
                <a:srgbClr val="000000"/>
              </a:solidFill>
            </a:endParaRPr>
          </a:p>
          <a:p>
            <a:pPr marL="0" indent="0">
              <a:buNone/>
            </a:pPr>
            <a:endParaRPr lang="en-GB" dirty="0"/>
          </a:p>
          <a:p>
            <a:endParaRPr lang="en-GB" dirty="0"/>
          </a:p>
        </p:txBody>
      </p:sp>
      <p:sp>
        <p:nvSpPr>
          <p:cNvPr id="32" name="Platshållare för innehåll 3"/>
          <p:cNvSpPr txBox="1">
            <a:spLocks/>
          </p:cNvSpPr>
          <p:nvPr/>
        </p:nvSpPr>
        <p:spPr>
          <a:xfrm>
            <a:off x="4427984" y="2221813"/>
            <a:ext cx="4320480" cy="1495219"/>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sv-SE" sz="1400" i="1" dirty="0" err="1"/>
              <a:t>Packaging</a:t>
            </a:r>
            <a:r>
              <a:rPr lang="sv-SE" sz="1400" i="1" dirty="0"/>
              <a:t> for </a:t>
            </a:r>
            <a:r>
              <a:rPr lang="sv-SE" sz="1400" i="1" dirty="0" err="1"/>
              <a:t>fruit</a:t>
            </a:r>
            <a:r>
              <a:rPr lang="sv-SE" sz="1400" i="1" dirty="0"/>
              <a:t> and </a:t>
            </a:r>
            <a:r>
              <a:rPr lang="sv-SE" sz="1400" i="1" dirty="0" err="1"/>
              <a:t>vegetables</a:t>
            </a:r>
            <a:r>
              <a:rPr lang="sv-SE" sz="1400" i="1" dirty="0"/>
              <a:t>, </a:t>
            </a:r>
            <a:r>
              <a:rPr lang="sv-SE" sz="1400" i="1" dirty="0" err="1"/>
              <a:t>white</a:t>
            </a:r>
            <a:r>
              <a:rPr lang="sv-SE" sz="1400" i="1" dirty="0"/>
              <a:t> </a:t>
            </a:r>
            <a:r>
              <a:rPr lang="sv-SE" sz="1400" i="1" dirty="0" err="1"/>
              <a:t>goods</a:t>
            </a:r>
            <a:r>
              <a:rPr lang="sv-SE" sz="1400" i="1" dirty="0"/>
              <a:t> and </a:t>
            </a:r>
            <a:r>
              <a:rPr lang="sv-SE" sz="1400" i="1" dirty="0" err="1"/>
              <a:t>electronics</a:t>
            </a:r>
            <a:r>
              <a:rPr lang="sv-SE" sz="1400" i="1" dirty="0"/>
              <a:t>, </a:t>
            </a:r>
            <a:r>
              <a:rPr lang="sv-SE" sz="1400" i="1" dirty="0" err="1"/>
              <a:t>exclusive</a:t>
            </a:r>
            <a:r>
              <a:rPr lang="sv-SE" sz="1400" i="1" dirty="0"/>
              <a:t> drinks and </a:t>
            </a:r>
            <a:r>
              <a:rPr lang="sv-SE" sz="1400" i="1" dirty="0" err="1"/>
              <a:t>more</a:t>
            </a:r>
            <a:endParaRPr lang="sv-SE" sz="1400" i="1" dirty="0"/>
          </a:p>
          <a:p>
            <a:r>
              <a:rPr lang="en-US" sz="1400" i="1" dirty="0"/>
              <a:t>Supply chain solutions and packaging </a:t>
            </a:r>
            <a:r>
              <a:rPr lang="en-US" sz="1400" i="1" dirty="0" err="1"/>
              <a:t>optimisations</a:t>
            </a:r>
            <a:r>
              <a:rPr lang="en-US" sz="1400" i="1" dirty="0"/>
              <a:t> for brand owners</a:t>
            </a:r>
            <a:endParaRPr lang="sv-SE" sz="1400" i="1" dirty="0"/>
          </a:p>
          <a:p>
            <a:r>
              <a:rPr lang="sv-SE" sz="1400" i="1" dirty="0" err="1"/>
              <a:t>Growth</a:t>
            </a:r>
            <a:r>
              <a:rPr lang="sv-SE" sz="1400" i="1" dirty="0"/>
              <a:t> driven by </a:t>
            </a:r>
            <a:r>
              <a:rPr lang="sv-SE" sz="1400" i="1" dirty="0" err="1"/>
              <a:t>increasing</a:t>
            </a:r>
            <a:r>
              <a:rPr lang="sv-SE" sz="1400" i="1" dirty="0"/>
              <a:t> e-</a:t>
            </a:r>
            <a:r>
              <a:rPr lang="sv-SE" sz="1400" i="1" dirty="0" err="1"/>
              <a:t>commerce</a:t>
            </a:r>
            <a:r>
              <a:rPr lang="sv-SE" sz="1400" i="1" dirty="0"/>
              <a:t> and </a:t>
            </a:r>
            <a:r>
              <a:rPr lang="sv-SE" sz="1400" i="1" dirty="0" err="1"/>
              <a:t>fresh</a:t>
            </a:r>
            <a:r>
              <a:rPr lang="sv-SE" sz="1400" i="1" dirty="0"/>
              <a:t> </a:t>
            </a:r>
            <a:r>
              <a:rPr lang="sv-SE" sz="1400" i="1" dirty="0" err="1"/>
              <a:t>food</a:t>
            </a:r>
            <a:r>
              <a:rPr lang="sv-SE" sz="1400" i="1" dirty="0"/>
              <a:t> </a:t>
            </a:r>
            <a:r>
              <a:rPr lang="sv-SE" sz="1400" i="1" dirty="0" err="1"/>
              <a:t>consumption</a:t>
            </a:r>
            <a:r>
              <a:rPr lang="sv-SE" sz="1400" i="1" dirty="0"/>
              <a:t>, </a:t>
            </a:r>
            <a:r>
              <a:rPr lang="sv-SE" sz="1400" i="1" dirty="0" err="1"/>
              <a:t>package</a:t>
            </a:r>
            <a:r>
              <a:rPr lang="sv-SE" sz="1400" i="1" dirty="0"/>
              <a:t> </a:t>
            </a:r>
            <a:r>
              <a:rPr lang="sv-SE" sz="1400" i="1" dirty="0" err="1"/>
              <a:t>differentiation</a:t>
            </a:r>
            <a:r>
              <a:rPr lang="sv-SE" sz="1400" i="1" dirty="0"/>
              <a:t> and </a:t>
            </a:r>
            <a:r>
              <a:rPr lang="sv-SE" sz="1400" i="1" dirty="0" err="1"/>
              <a:t>changing</a:t>
            </a:r>
            <a:r>
              <a:rPr lang="sv-SE" sz="1400" i="1" dirty="0"/>
              <a:t> </a:t>
            </a:r>
            <a:r>
              <a:rPr lang="sv-SE" sz="1400" i="1" dirty="0" err="1"/>
              <a:t>supply</a:t>
            </a:r>
            <a:r>
              <a:rPr lang="sv-SE" sz="1400" i="1" dirty="0"/>
              <a:t> </a:t>
            </a:r>
            <a:r>
              <a:rPr lang="sv-SE" sz="1400" i="1" dirty="0" err="1"/>
              <a:t>chains</a:t>
            </a:r>
            <a:endParaRPr lang="sv-SE" sz="1400" i="1" dirty="0"/>
          </a:p>
        </p:txBody>
      </p:sp>
      <p:pic>
        <p:nvPicPr>
          <p:cNvPr id="51" name="Bildobjekt 50"/>
          <p:cNvPicPr/>
          <p:nvPr/>
        </p:nvPicPr>
        <p:blipFill>
          <a:blip r:embed="rId5" cstate="print">
            <a:extLst>
              <a:ext uri="{28A0092B-C50C-407E-A947-70E740481C1C}">
                <a14:useLocalDpi xmlns:a14="http://schemas.microsoft.com/office/drawing/2010/main" val="0"/>
              </a:ext>
            </a:extLst>
          </a:blip>
          <a:stretch>
            <a:fillRect/>
          </a:stretch>
        </p:blipFill>
        <p:spPr>
          <a:xfrm>
            <a:off x="6588224" y="4548570"/>
            <a:ext cx="1386386" cy="1545970"/>
          </a:xfrm>
          <a:prstGeom prst="rect">
            <a:avLst/>
          </a:prstGeom>
        </p:spPr>
      </p:pic>
      <p:sp>
        <p:nvSpPr>
          <p:cNvPr id="52" name="Ellips 51"/>
          <p:cNvSpPr>
            <a:spLocks noChangeAspect="1"/>
          </p:cNvSpPr>
          <p:nvPr/>
        </p:nvSpPr>
        <p:spPr bwMode="auto">
          <a:xfrm>
            <a:off x="185867" y="2439312"/>
            <a:ext cx="1263524" cy="1263524"/>
          </a:xfrm>
          <a:prstGeom prst="ellipse">
            <a:avLst/>
          </a:prstGeom>
          <a:solidFill>
            <a:schemeClr val="bg1">
              <a:lumMod val="50000"/>
            </a:schemeClr>
          </a:solidFill>
          <a:ln w="9525" cap="flat" cmpd="sng" algn="ctr">
            <a:solidFill>
              <a:srgbClr val="FFFFFF"/>
            </a:solidFill>
            <a:prstDash val="solid"/>
            <a:round/>
            <a:headEnd type="none" w="med" len="med"/>
            <a:tailEnd type="none" w="med" len="med"/>
          </a:ln>
          <a:effectLst/>
          <a:scene3d>
            <a:camera prst="orthographicFront"/>
            <a:lightRig rig="threePt" dir="t"/>
          </a:scene3d>
          <a:sp3d>
            <a:bevelT/>
          </a:sp3d>
          <a:extLst/>
        </p:spPr>
        <p:txBody>
          <a:bodyPr vert="horz" wrap="square" lIns="36000" tIns="45720" rIns="36000" bIns="45720" numCol="1" rtlCol="0" anchor="ctr" anchorCtr="0" compatLnSpc="1">
            <a:prstTxWarp prst="textNoShape">
              <a:avLst/>
            </a:prstTxWarp>
          </a:bodyPr>
          <a:lstStyle/>
          <a:p>
            <a:pPr algn="ctr"/>
            <a:r>
              <a:rPr lang="en-GB" sz="800" b="1" dirty="0">
                <a:solidFill>
                  <a:schemeClr val="bg1"/>
                </a:solidFill>
                <a:latin typeface="+mn-lt"/>
              </a:rPr>
              <a:t>NSSC FLUTING</a:t>
            </a:r>
          </a:p>
          <a:p>
            <a:pPr algn="ctr"/>
            <a:r>
              <a:rPr lang="en-GB" sz="2400" b="1" dirty="0">
                <a:solidFill>
                  <a:srgbClr val="FFFFFF"/>
                </a:solidFill>
                <a:latin typeface="+mn-lt"/>
                <a:cs typeface="Times new roman"/>
              </a:rPr>
              <a:t>#1</a:t>
            </a:r>
          </a:p>
          <a:p>
            <a:pPr algn="ctr"/>
            <a:r>
              <a:rPr lang="en-GB" sz="900" b="1" dirty="0">
                <a:solidFill>
                  <a:srgbClr val="FFFFFF"/>
                </a:solidFill>
              </a:rPr>
              <a:t>EUROPE</a:t>
            </a:r>
          </a:p>
        </p:txBody>
      </p:sp>
      <p:sp>
        <p:nvSpPr>
          <p:cNvPr id="53" name="Ellips 52"/>
          <p:cNvSpPr>
            <a:spLocks noChangeAspect="1"/>
          </p:cNvSpPr>
          <p:nvPr/>
        </p:nvSpPr>
        <p:spPr bwMode="auto">
          <a:xfrm>
            <a:off x="2962441" y="2439312"/>
            <a:ext cx="1263524" cy="1263524"/>
          </a:xfrm>
          <a:prstGeom prst="ellipse">
            <a:avLst/>
          </a:prstGeom>
          <a:solidFill>
            <a:schemeClr val="bg1">
              <a:lumMod val="75000"/>
            </a:schemeClr>
          </a:solidFill>
          <a:ln w="9525" cap="flat" cmpd="sng" algn="ctr">
            <a:solidFill>
              <a:srgbClr val="FFFFFF"/>
            </a:solidFill>
            <a:prstDash val="solid"/>
            <a:round/>
            <a:headEnd type="none" w="med" len="med"/>
            <a:tailEnd type="none" w="med" len="med"/>
          </a:ln>
          <a:effectLst/>
          <a:scene3d>
            <a:camera prst="orthographicFront"/>
            <a:lightRig rig="threePt" dir="t"/>
          </a:scene3d>
          <a:sp3d>
            <a:bevelT/>
          </a:sp3d>
          <a:extLst/>
        </p:spPr>
        <p:txBody>
          <a:bodyPr vert="horz" wrap="square" lIns="36000" tIns="45720" rIns="36000" bIns="45720" numCol="1" rtlCol="0" anchor="ctr" anchorCtr="0" compatLnSpc="1">
            <a:prstTxWarp prst="textNoShape">
              <a:avLst/>
            </a:prstTxWarp>
          </a:bodyPr>
          <a:lstStyle/>
          <a:p>
            <a:pPr algn="ctr"/>
            <a:r>
              <a:rPr lang="en-GB" sz="800" b="1" dirty="0">
                <a:solidFill>
                  <a:schemeClr val="bg1"/>
                </a:solidFill>
                <a:latin typeface="+mn-lt"/>
              </a:rPr>
              <a:t>PURE WHITE LINER</a:t>
            </a:r>
          </a:p>
          <a:p>
            <a:pPr algn="ctr"/>
            <a:r>
              <a:rPr lang="en-GB" sz="2400" b="1" dirty="0">
                <a:solidFill>
                  <a:srgbClr val="FFFFFF"/>
                </a:solidFill>
                <a:latin typeface="+mn-lt"/>
                <a:cs typeface="Times new roman"/>
              </a:rPr>
              <a:t>#2</a:t>
            </a:r>
          </a:p>
          <a:p>
            <a:pPr algn="ctr"/>
            <a:r>
              <a:rPr lang="en-GB" sz="900" b="1" dirty="0">
                <a:solidFill>
                  <a:srgbClr val="FFFFFF"/>
                </a:solidFill>
              </a:rPr>
              <a:t>EUROPE</a:t>
            </a:r>
            <a:endParaRPr lang="en-GB" sz="700" b="1" dirty="0">
              <a:solidFill>
                <a:srgbClr val="FFFFFF"/>
              </a:solidFill>
            </a:endParaRPr>
          </a:p>
        </p:txBody>
      </p:sp>
      <p:sp>
        <p:nvSpPr>
          <p:cNvPr id="54" name="Ellips 53"/>
          <p:cNvSpPr>
            <a:spLocks noChangeAspect="1"/>
          </p:cNvSpPr>
          <p:nvPr/>
        </p:nvSpPr>
        <p:spPr bwMode="auto">
          <a:xfrm>
            <a:off x="1574154" y="2439312"/>
            <a:ext cx="1263524" cy="1263524"/>
          </a:xfrm>
          <a:prstGeom prst="ellipse">
            <a:avLst/>
          </a:prstGeom>
          <a:solidFill>
            <a:schemeClr val="bg1">
              <a:lumMod val="75000"/>
            </a:schemeClr>
          </a:solidFill>
          <a:ln w="9525" cap="flat" cmpd="sng" algn="ctr">
            <a:solidFill>
              <a:srgbClr val="FFFFFF"/>
            </a:solidFill>
            <a:prstDash val="solid"/>
            <a:round/>
            <a:headEnd type="none" w="med" len="med"/>
            <a:tailEnd type="none" w="med" len="med"/>
          </a:ln>
          <a:effectLst/>
          <a:scene3d>
            <a:camera prst="orthographicFront"/>
            <a:lightRig rig="threePt" dir="t"/>
          </a:scene3d>
          <a:sp3d>
            <a:bevelT/>
          </a:sp3d>
          <a:extLst/>
        </p:spPr>
        <p:txBody>
          <a:bodyPr vert="horz" wrap="square" lIns="36000" tIns="45720" rIns="36000" bIns="45720" numCol="1" rtlCol="0" anchor="ctr" anchorCtr="0" compatLnSpc="1">
            <a:prstTxWarp prst="textNoShape">
              <a:avLst/>
            </a:prstTxWarp>
          </a:bodyPr>
          <a:lstStyle/>
          <a:p>
            <a:pPr algn="ctr"/>
            <a:r>
              <a:rPr lang="en-GB" sz="800" b="1" dirty="0">
                <a:solidFill>
                  <a:srgbClr val="FFFFFF"/>
                </a:solidFill>
                <a:latin typeface="+mn-lt"/>
              </a:rPr>
              <a:t>COATED WHITE TOP LINER</a:t>
            </a:r>
          </a:p>
          <a:p>
            <a:pPr algn="ctr"/>
            <a:r>
              <a:rPr lang="en-GB" sz="2400" b="1" dirty="0">
                <a:solidFill>
                  <a:srgbClr val="FFFFFF"/>
                </a:solidFill>
                <a:latin typeface="+mn-lt"/>
                <a:cs typeface="Times new roman"/>
              </a:rPr>
              <a:t>#2</a:t>
            </a:r>
          </a:p>
          <a:p>
            <a:pPr algn="ctr"/>
            <a:r>
              <a:rPr lang="en-GB" sz="900" b="1" dirty="0">
                <a:solidFill>
                  <a:srgbClr val="FFFFFF"/>
                </a:solidFill>
              </a:rPr>
              <a:t>EUROPE</a:t>
            </a:r>
            <a:endParaRPr lang="en-GB" sz="700" b="1" dirty="0">
              <a:solidFill>
                <a:srgbClr val="FFFFFF"/>
              </a:solidFill>
            </a:endParaRPr>
          </a:p>
        </p:txBody>
      </p:sp>
    </p:spTree>
    <p:extLst>
      <p:ext uri="{BB962C8B-B14F-4D97-AF65-F5344CB8AC3E}">
        <p14:creationId xmlns:p14="http://schemas.microsoft.com/office/powerpoint/2010/main" val="3040929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Bildobjekt 30"/>
          <p:cNvPicPr>
            <a:picLocks noChangeAspect="1"/>
          </p:cNvPicPr>
          <p:nvPr/>
        </p:nvPicPr>
        <p:blipFill rotWithShape="1">
          <a:blip r:embed="rId3">
            <a:extLst>
              <a:ext uri="{28A0092B-C50C-407E-A947-70E740481C1C}">
                <a14:useLocalDpi xmlns:a14="http://schemas.microsoft.com/office/drawing/2010/main" val="0"/>
              </a:ext>
            </a:extLst>
          </a:blip>
          <a:srcRect l="2590" r="24428"/>
          <a:stretch/>
        </p:blipFill>
        <p:spPr>
          <a:xfrm>
            <a:off x="6588223" y="1700808"/>
            <a:ext cx="2555777" cy="5157192"/>
          </a:xfrm>
          <a:prstGeom prst="rect">
            <a:avLst/>
          </a:prstGeom>
        </p:spPr>
      </p:pic>
      <p:sp>
        <p:nvSpPr>
          <p:cNvPr id="32" name="Rectangle 11"/>
          <p:cNvSpPr/>
          <p:nvPr/>
        </p:nvSpPr>
        <p:spPr>
          <a:xfrm>
            <a:off x="6588224" y="1700808"/>
            <a:ext cx="2555776" cy="5184576"/>
          </a:xfrm>
          <a:prstGeom prst="rect">
            <a:avLst/>
          </a:prstGeom>
          <a:solidFill>
            <a:schemeClr val="bg1">
              <a:alpha val="7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3" name="Rektangel 2"/>
          <p:cNvSpPr/>
          <p:nvPr/>
        </p:nvSpPr>
        <p:spPr>
          <a:xfrm>
            <a:off x="-36512" y="980728"/>
            <a:ext cx="9252520" cy="936104"/>
          </a:xfrm>
          <a:prstGeom prst="rect">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a:solidFill>
                <a:schemeClr val="bg1"/>
              </a:solidFill>
            </a:endParaRPr>
          </a:p>
        </p:txBody>
      </p:sp>
      <p:sp>
        <p:nvSpPr>
          <p:cNvPr id="5" name="Platshållare för bildnummer 4"/>
          <p:cNvSpPr>
            <a:spLocks noGrp="1"/>
          </p:cNvSpPr>
          <p:nvPr>
            <p:ph type="sldNum" sz="quarter" idx="16"/>
          </p:nvPr>
        </p:nvSpPr>
        <p:spPr>
          <a:xfrm>
            <a:off x="8280000" y="6336000"/>
            <a:ext cx="540713" cy="363600"/>
          </a:xfrm>
        </p:spPr>
        <p:txBody>
          <a:bodyPr/>
          <a:lstStyle/>
          <a:p>
            <a:fld id="{9E4FE655-A398-48B5-8790-4515CCC5A856}" type="slidenum">
              <a:rPr lang="en-GB" smtClean="0"/>
              <a:t>34</a:t>
            </a:fld>
            <a:endParaRPr lang="en-GB" dirty="0"/>
          </a:p>
        </p:txBody>
      </p:sp>
      <p:sp>
        <p:nvSpPr>
          <p:cNvPr id="6" name="Platshållare för innehåll 6"/>
          <p:cNvSpPr>
            <a:spLocks noGrp="1"/>
          </p:cNvSpPr>
          <p:nvPr>
            <p:ph idx="1"/>
          </p:nvPr>
        </p:nvSpPr>
        <p:spPr>
          <a:xfrm>
            <a:off x="539552" y="2492896"/>
            <a:ext cx="7942628" cy="3600400"/>
          </a:xfrm>
        </p:spPr>
        <p:txBody>
          <a:bodyPr/>
          <a:lstStyle/>
          <a:p>
            <a:pPr lvl="1"/>
            <a:endParaRPr lang="en-GB" dirty="0"/>
          </a:p>
          <a:p>
            <a:pPr lvl="1"/>
            <a:endParaRPr lang="en-GB" dirty="0">
              <a:solidFill>
                <a:srgbClr val="000000"/>
              </a:solidFill>
            </a:endParaRPr>
          </a:p>
          <a:p>
            <a:pPr marL="0" indent="0">
              <a:buNone/>
            </a:pPr>
            <a:endParaRPr lang="en-GB" dirty="0"/>
          </a:p>
          <a:p>
            <a:endParaRPr lang="en-GB" dirty="0"/>
          </a:p>
        </p:txBody>
      </p:sp>
      <p:sp>
        <p:nvSpPr>
          <p:cNvPr id="24" name="textruta 23"/>
          <p:cNvSpPr txBox="1"/>
          <p:nvPr/>
        </p:nvSpPr>
        <p:spPr>
          <a:xfrm>
            <a:off x="6877998" y="2351261"/>
            <a:ext cx="2093458" cy="830997"/>
          </a:xfrm>
          <a:prstGeom prst="rect">
            <a:avLst/>
          </a:prstGeom>
          <a:noFill/>
        </p:spPr>
        <p:txBody>
          <a:bodyPr wrap="square" rtlCol="0">
            <a:spAutoFit/>
          </a:bodyPr>
          <a:lstStyle/>
          <a:p>
            <a:pPr algn="ctr"/>
            <a:r>
              <a:rPr lang="en-GB" sz="4800" b="1" dirty="0">
                <a:solidFill>
                  <a:schemeClr val="accent6"/>
                </a:solidFill>
              </a:rPr>
              <a:t>902</a:t>
            </a:r>
            <a:endParaRPr lang="en-GB" sz="3200" b="1" dirty="0">
              <a:solidFill>
                <a:schemeClr val="accent6"/>
              </a:solidFill>
            </a:endParaRPr>
          </a:p>
        </p:txBody>
      </p:sp>
      <p:sp>
        <p:nvSpPr>
          <p:cNvPr id="25" name="textruta 24"/>
          <p:cNvSpPr txBox="1"/>
          <p:nvPr/>
        </p:nvSpPr>
        <p:spPr>
          <a:xfrm>
            <a:off x="6876256" y="3119548"/>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NET SALES SEK MILLION</a:t>
            </a:r>
          </a:p>
        </p:txBody>
      </p:sp>
      <p:sp>
        <p:nvSpPr>
          <p:cNvPr id="26" name="textruta 25"/>
          <p:cNvSpPr txBox="1"/>
          <p:nvPr/>
        </p:nvSpPr>
        <p:spPr>
          <a:xfrm>
            <a:off x="6877998" y="3387456"/>
            <a:ext cx="2093458" cy="830997"/>
          </a:xfrm>
          <a:prstGeom prst="rect">
            <a:avLst/>
          </a:prstGeom>
          <a:noFill/>
        </p:spPr>
        <p:txBody>
          <a:bodyPr wrap="square" rtlCol="0">
            <a:spAutoFit/>
          </a:bodyPr>
          <a:lstStyle/>
          <a:p>
            <a:pPr algn="ctr"/>
            <a:r>
              <a:rPr lang="en-GB" sz="4800" b="1" dirty="0">
                <a:solidFill>
                  <a:schemeClr val="accent6"/>
                </a:solidFill>
              </a:rPr>
              <a:t>163</a:t>
            </a:r>
            <a:endParaRPr lang="en-GB" sz="3200" b="1" dirty="0">
              <a:solidFill>
                <a:schemeClr val="accent6"/>
              </a:solidFill>
            </a:endParaRPr>
          </a:p>
        </p:txBody>
      </p:sp>
      <p:sp>
        <p:nvSpPr>
          <p:cNvPr id="27" name="textruta 26"/>
          <p:cNvSpPr txBox="1"/>
          <p:nvPr/>
        </p:nvSpPr>
        <p:spPr>
          <a:xfrm>
            <a:off x="6876256" y="4155743"/>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EBITDA SEK MILLION</a:t>
            </a:r>
          </a:p>
        </p:txBody>
      </p:sp>
      <p:sp>
        <p:nvSpPr>
          <p:cNvPr id="28" name="textruta 27"/>
          <p:cNvSpPr txBox="1"/>
          <p:nvPr/>
        </p:nvSpPr>
        <p:spPr>
          <a:xfrm>
            <a:off x="6877998" y="4486361"/>
            <a:ext cx="2093458" cy="830997"/>
          </a:xfrm>
          <a:prstGeom prst="rect">
            <a:avLst/>
          </a:prstGeom>
          <a:noFill/>
        </p:spPr>
        <p:txBody>
          <a:bodyPr wrap="square" rtlCol="0">
            <a:spAutoFit/>
          </a:bodyPr>
          <a:lstStyle/>
          <a:p>
            <a:pPr algn="ctr"/>
            <a:r>
              <a:rPr lang="en-GB" sz="4800" b="1" dirty="0">
                <a:solidFill>
                  <a:schemeClr val="accent6"/>
                </a:solidFill>
              </a:rPr>
              <a:t>18</a:t>
            </a:r>
            <a:r>
              <a:rPr lang="en-GB" sz="3600" b="1" dirty="0">
                <a:solidFill>
                  <a:schemeClr val="accent6"/>
                </a:solidFill>
              </a:rPr>
              <a:t>%</a:t>
            </a:r>
          </a:p>
        </p:txBody>
      </p:sp>
      <p:sp>
        <p:nvSpPr>
          <p:cNvPr id="29" name="textruta 28"/>
          <p:cNvSpPr txBox="1"/>
          <p:nvPr/>
        </p:nvSpPr>
        <p:spPr>
          <a:xfrm>
            <a:off x="6876256" y="5271011"/>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EBITDA MARGIN</a:t>
            </a:r>
          </a:p>
        </p:txBody>
      </p:sp>
      <p:sp>
        <p:nvSpPr>
          <p:cNvPr id="34" name="Platshållare för innehåll 3"/>
          <p:cNvSpPr txBox="1">
            <a:spLocks/>
          </p:cNvSpPr>
          <p:nvPr/>
        </p:nvSpPr>
        <p:spPr>
          <a:xfrm>
            <a:off x="539750" y="2514600"/>
            <a:ext cx="5875929" cy="342000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en-US" dirty="0"/>
              <a:t>Net sales +8% vs Q2-16</a:t>
            </a:r>
          </a:p>
          <a:p>
            <a:pPr lvl="1"/>
            <a:r>
              <a:rPr lang="en-US" dirty="0"/>
              <a:t>Improved local prices and FX</a:t>
            </a:r>
          </a:p>
          <a:p>
            <a:r>
              <a:rPr lang="en-US" dirty="0"/>
              <a:t>EBITDA +25% vs Q2-16</a:t>
            </a:r>
          </a:p>
          <a:p>
            <a:pPr lvl="1"/>
            <a:r>
              <a:rPr lang="en-US" dirty="0"/>
              <a:t>Lower maintenance cost</a:t>
            </a:r>
          </a:p>
          <a:p>
            <a:pPr lvl="1"/>
            <a:r>
              <a:rPr lang="en-US" dirty="0"/>
              <a:t>Negative impact from digester breakdown</a:t>
            </a:r>
          </a:p>
          <a:p>
            <a:r>
              <a:rPr lang="en-US" dirty="0"/>
              <a:t>Strong order books and increased prices in Europe</a:t>
            </a:r>
          </a:p>
          <a:p>
            <a:r>
              <a:rPr lang="en-US" dirty="0"/>
              <a:t>Expected continued strong demand for fluting and liner with potential for local price increases</a:t>
            </a:r>
          </a:p>
          <a:p>
            <a:r>
              <a:rPr lang="en-US" dirty="0"/>
              <a:t>Managed Packaging is forecasted to continue delivering consistently strong sales growth</a:t>
            </a:r>
          </a:p>
          <a:p>
            <a:endParaRPr lang="en-US" dirty="0"/>
          </a:p>
        </p:txBody>
      </p:sp>
      <p:sp>
        <p:nvSpPr>
          <p:cNvPr id="2" name="Rubrik 1"/>
          <p:cNvSpPr>
            <a:spLocks noGrp="1"/>
          </p:cNvSpPr>
          <p:nvPr>
            <p:ph type="title"/>
          </p:nvPr>
        </p:nvSpPr>
        <p:spPr>
          <a:xfrm>
            <a:off x="539552" y="1124744"/>
            <a:ext cx="8269912" cy="360040"/>
          </a:xfrm>
        </p:spPr>
        <p:txBody>
          <a:bodyPr/>
          <a:lstStyle/>
          <a:p>
            <a:r>
              <a:rPr lang="en-GB" dirty="0">
                <a:solidFill>
                  <a:schemeClr val="bg1"/>
                </a:solidFill>
              </a:rPr>
              <a:t>CORRUGATED SOLUTIONS </a:t>
            </a:r>
            <a:r>
              <a:rPr lang="en-GB" b="0" dirty="0">
                <a:solidFill>
                  <a:schemeClr val="bg1"/>
                </a:solidFill>
              </a:rPr>
              <a:t>Business area</a:t>
            </a:r>
            <a:br>
              <a:rPr lang="en-GB" b="0" dirty="0">
                <a:solidFill>
                  <a:schemeClr val="bg1"/>
                </a:solidFill>
              </a:rPr>
            </a:br>
            <a:r>
              <a:rPr lang="en-GB" sz="1600" b="0" i="1" dirty="0">
                <a:solidFill>
                  <a:schemeClr val="bg1"/>
                </a:solidFill>
              </a:rPr>
              <a:t>Q2 DEVELOPMENT</a:t>
            </a:r>
            <a:endParaRPr lang="en-GB" sz="1600" i="1" dirty="0">
              <a:solidFill>
                <a:schemeClr val="bg1"/>
              </a:solidFill>
            </a:endParaRPr>
          </a:p>
        </p:txBody>
      </p:sp>
    </p:spTree>
    <p:extLst>
      <p:ext uri="{BB962C8B-B14F-4D97-AF65-F5344CB8AC3E}">
        <p14:creationId xmlns:p14="http://schemas.microsoft.com/office/powerpoint/2010/main" val="148369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sv-SE" dirty="0"/>
              <a:t>OUTLOOK</a:t>
            </a:r>
          </a:p>
        </p:txBody>
      </p:sp>
      <p:sp>
        <p:nvSpPr>
          <p:cNvPr id="5" name="Slide Number Placeholder 4"/>
          <p:cNvSpPr>
            <a:spLocks noGrp="1"/>
          </p:cNvSpPr>
          <p:nvPr>
            <p:ph type="sldNum" sz="quarter" idx="12"/>
          </p:nvPr>
        </p:nvSpPr>
        <p:spPr/>
        <p:txBody>
          <a:bodyPr/>
          <a:lstStyle/>
          <a:p>
            <a:fld id="{9E4FE655-A398-48B5-8790-4515CCC5A856}" type="slidenum">
              <a:rPr lang="sv-SE" smtClean="0"/>
              <a:t>35</a:t>
            </a:fld>
            <a:endParaRPr lang="sv-SE"/>
          </a:p>
        </p:txBody>
      </p:sp>
    </p:spTree>
    <p:extLst>
      <p:ext uri="{BB962C8B-B14F-4D97-AF65-F5344CB8AC3E}">
        <p14:creationId xmlns:p14="http://schemas.microsoft.com/office/powerpoint/2010/main" val="340279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p:cNvPicPr>
            <a:picLocks noChangeAspect="1"/>
          </p:cNvPicPr>
          <p:nvPr/>
        </p:nvPicPr>
        <p:blipFill rotWithShape="1">
          <a:blip r:embed="rId3">
            <a:extLst>
              <a:ext uri="{28A0092B-C50C-407E-A947-70E740481C1C}">
                <a14:useLocalDpi xmlns:a14="http://schemas.microsoft.com/office/drawing/2010/main" val="0"/>
              </a:ext>
            </a:extLst>
          </a:blip>
          <a:srcRect l="2590" r="24428"/>
          <a:stretch/>
        </p:blipFill>
        <p:spPr>
          <a:xfrm>
            <a:off x="-1" y="1700808"/>
            <a:ext cx="9144002" cy="5157192"/>
          </a:xfrm>
          <a:prstGeom prst="rect">
            <a:avLst/>
          </a:prstGeom>
        </p:spPr>
      </p:pic>
      <p:sp>
        <p:nvSpPr>
          <p:cNvPr id="8" name="Rectangle 11"/>
          <p:cNvSpPr/>
          <p:nvPr/>
        </p:nvSpPr>
        <p:spPr>
          <a:xfrm>
            <a:off x="-1" y="1700808"/>
            <a:ext cx="9144001" cy="5184576"/>
          </a:xfrm>
          <a:prstGeom prst="rect">
            <a:avLst/>
          </a:prstGeom>
          <a:solidFill>
            <a:schemeClr val="bg1">
              <a:alpha val="7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2" name="Rubrik 1"/>
          <p:cNvSpPr>
            <a:spLocks noGrp="1"/>
          </p:cNvSpPr>
          <p:nvPr>
            <p:ph type="title"/>
          </p:nvPr>
        </p:nvSpPr>
        <p:spPr/>
        <p:txBody>
          <a:bodyPr/>
          <a:lstStyle/>
          <a:p>
            <a:r>
              <a:rPr lang="en-GB" dirty="0"/>
              <a:t>outlook</a:t>
            </a:r>
          </a:p>
        </p:txBody>
      </p:sp>
      <p:sp>
        <p:nvSpPr>
          <p:cNvPr id="4" name="Platshållare för bildnummer 3"/>
          <p:cNvSpPr>
            <a:spLocks noGrp="1"/>
          </p:cNvSpPr>
          <p:nvPr>
            <p:ph type="sldNum" sz="quarter" idx="21"/>
          </p:nvPr>
        </p:nvSpPr>
        <p:spPr/>
        <p:txBody>
          <a:bodyPr/>
          <a:lstStyle/>
          <a:p>
            <a:fld id="{9E4FE655-A398-48B5-8790-4515CCC5A856}" type="slidenum">
              <a:rPr lang="en-GB" smtClean="0"/>
              <a:t>36</a:t>
            </a:fld>
            <a:endParaRPr lang="en-GB" dirty="0"/>
          </a:p>
        </p:txBody>
      </p:sp>
      <p:sp>
        <p:nvSpPr>
          <p:cNvPr id="7" name="Platshållare för innehåll 6"/>
          <p:cNvSpPr txBox="1">
            <a:spLocks/>
          </p:cNvSpPr>
          <p:nvPr/>
        </p:nvSpPr>
        <p:spPr>
          <a:xfrm>
            <a:off x="683568" y="2060848"/>
            <a:ext cx="8160534" cy="2626867"/>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lvl="0"/>
            <a:r>
              <a:rPr lang="en-US" dirty="0"/>
              <a:t>Demand and order situation are expected to be strong in the third quarter with normal seasonal variances for all business areas. </a:t>
            </a:r>
          </a:p>
          <a:p>
            <a:pPr lvl="0"/>
            <a:r>
              <a:rPr lang="en-US" dirty="0"/>
              <a:t>The Packaging Paper and Corrugated Solutions business areas see opportunities for local price increases in the next quarter. </a:t>
            </a:r>
          </a:p>
          <a:p>
            <a:pPr lvl="0"/>
            <a:r>
              <a:rPr lang="en-US" dirty="0"/>
              <a:t>Longer transportation of wood is expected to have a 3% negative effect on wood costs in Q3 compared with Q2.</a:t>
            </a:r>
          </a:p>
          <a:p>
            <a:pPr lvl="0"/>
            <a:r>
              <a:rPr lang="en-US" dirty="0"/>
              <a:t>The situation at the Port of Gothenburg could have an </a:t>
            </a:r>
            <a:r>
              <a:rPr lang="en-US"/>
              <a:t>impact </a:t>
            </a:r>
            <a:r>
              <a:rPr lang="en-US" smtClean="0"/>
              <a:t>on the </a:t>
            </a:r>
            <a:r>
              <a:rPr lang="en-US" dirty="0"/>
              <a:t>Group’s delivery capacity and costs during Q3.</a:t>
            </a:r>
          </a:p>
          <a:p>
            <a:pPr lvl="0"/>
            <a:r>
              <a:rPr lang="en-US" dirty="0"/>
              <a:t>Costs for planned maintenance shutdowns in the third quarter are estimated at SEK 215 million.</a:t>
            </a:r>
          </a:p>
        </p:txBody>
      </p:sp>
    </p:spTree>
    <p:extLst>
      <p:ext uri="{BB962C8B-B14F-4D97-AF65-F5344CB8AC3E}">
        <p14:creationId xmlns:p14="http://schemas.microsoft.com/office/powerpoint/2010/main" val="1646786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SKÄRBLACKA AND GRUVÖN WELL UNDER WAY</a:t>
            </a:r>
          </a:p>
        </p:txBody>
      </p:sp>
      <p:sp>
        <p:nvSpPr>
          <p:cNvPr id="3" name="Platshållare för text 2"/>
          <p:cNvSpPr>
            <a:spLocks noGrp="1"/>
          </p:cNvSpPr>
          <p:nvPr>
            <p:ph type="body" sz="quarter" idx="13"/>
          </p:nvPr>
        </p:nvSpPr>
        <p:spPr/>
        <p:txBody>
          <a:bodyPr/>
          <a:lstStyle/>
          <a:p>
            <a:r>
              <a:rPr lang="sv-SE" dirty="0"/>
              <a:t>IMPROVING EFFICIENCY AND SECURING GROWTH</a:t>
            </a:r>
          </a:p>
        </p:txBody>
      </p:sp>
      <p:sp>
        <p:nvSpPr>
          <p:cNvPr id="4" name="Platshållare för bildnummer 3"/>
          <p:cNvSpPr>
            <a:spLocks noGrp="1"/>
          </p:cNvSpPr>
          <p:nvPr>
            <p:ph type="sldNum" sz="quarter" idx="21"/>
          </p:nvPr>
        </p:nvSpPr>
        <p:spPr/>
        <p:txBody>
          <a:bodyPr/>
          <a:lstStyle/>
          <a:p>
            <a:fld id="{9E4FE655-A398-48B5-8790-4515CCC5A856}" type="slidenum">
              <a:rPr lang="sv-SE" smtClean="0"/>
              <a:t>37</a:t>
            </a:fld>
            <a:endParaRPr lang="sv-SE"/>
          </a:p>
        </p:txBody>
      </p:sp>
      <p:sp>
        <p:nvSpPr>
          <p:cNvPr id="64" name="Platshållare för innehåll 3"/>
          <p:cNvSpPr txBox="1">
            <a:spLocks/>
          </p:cNvSpPr>
          <p:nvPr/>
        </p:nvSpPr>
        <p:spPr>
          <a:xfrm>
            <a:off x="827584" y="5154784"/>
            <a:ext cx="3628161" cy="268871"/>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en-GB" dirty="0">
                <a:solidFill>
                  <a:schemeClr val="tx2"/>
                </a:solidFill>
              </a:rPr>
              <a:t>Investing in MG integrated to pulp production in Skärblacka, Sweden; </a:t>
            </a:r>
            <a:br>
              <a:rPr lang="en-GB" dirty="0">
                <a:solidFill>
                  <a:schemeClr val="tx2"/>
                </a:solidFill>
              </a:rPr>
            </a:br>
            <a:r>
              <a:rPr lang="en-GB" b="1" dirty="0">
                <a:solidFill>
                  <a:schemeClr val="tx2"/>
                </a:solidFill>
              </a:rPr>
              <a:t>SEK 1,3 billion investment</a:t>
            </a:r>
            <a:r>
              <a:rPr lang="en-GB" dirty="0">
                <a:solidFill>
                  <a:schemeClr val="tx2"/>
                </a:solidFill>
              </a:rPr>
              <a: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5845" y="1780646"/>
            <a:ext cx="5578616" cy="3132859"/>
          </a:xfrm>
          <a:prstGeom prst="rect">
            <a:avLst/>
          </a:prstGeom>
        </p:spPr>
      </p:pic>
      <p:sp>
        <p:nvSpPr>
          <p:cNvPr id="103" name="Platshållare för innehåll 3"/>
          <p:cNvSpPr txBox="1">
            <a:spLocks/>
          </p:cNvSpPr>
          <p:nvPr/>
        </p:nvSpPr>
        <p:spPr>
          <a:xfrm>
            <a:off x="7119770" y="4296386"/>
            <a:ext cx="2016224" cy="240080"/>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sz="1200" i="1" dirty="0">
                <a:solidFill>
                  <a:schemeClr val="tx2"/>
                </a:solidFill>
              </a:rPr>
              <a:t>A Yankee cylinder </a:t>
            </a:r>
            <a:r>
              <a:rPr lang="sv-SE" sz="1200" i="1" dirty="0" err="1">
                <a:solidFill>
                  <a:schemeClr val="tx2"/>
                </a:solidFill>
              </a:rPr>
              <a:t>of</a:t>
            </a:r>
            <a:r>
              <a:rPr lang="sv-SE" sz="1200" i="1" dirty="0">
                <a:solidFill>
                  <a:schemeClr val="tx2"/>
                </a:solidFill>
              </a:rPr>
              <a:t> 160 tons on the </a:t>
            </a:r>
            <a:r>
              <a:rPr lang="sv-SE" sz="1200" i="1" dirty="0" err="1">
                <a:solidFill>
                  <a:schemeClr val="tx2"/>
                </a:solidFill>
              </a:rPr>
              <a:t>move</a:t>
            </a:r>
            <a:r>
              <a:rPr lang="sv-SE" sz="1200" i="1" dirty="0">
                <a:solidFill>
                  <a:schemeClr val="tx2"/>
                </a:solidFill>
              </a:rPr>
              <a:t> from </a:t>
            </a:r>
            <a:r>
              <a:rPr lang="sv-SE" sz="1200" i="1" dirty="0" err="1">
                <a:solidFill>
                  <a:schemeClr val="tx2"/>
                </a:solidFill>
              </a:rPr>
              <a:t>Tervasaari</a:t>
            </a:r>
            <a:r>
              <a:rPr lang="sv-SE" sz="1200" i="1" dirty="0">
                <a:solidFill>
                  <a:schemeClr val="tx2"/>
                </a:solidFill>
              </a:rPr>
              <a:t> to Skärblacka</a:t>
            </a:r>
          </a:p>
        </p:txBody>
      </p:sp>
      <p:sp>
        <p:nvSpPr>
          <p:cNvPr id="14" name="Platshållare för innehåll 3"/>
          <p:cNvSpPr txBox="1">
            <a:spLocks/>
          </p:cNvSpPr>
          <p:nvPr/>
        </p:nvSpPr>
        <p:spPr>
          <a:xfrm>
            <a:off x="4572000" y="5154783"/>
            <a:ext cx="3700169" cy="268871"/>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en-GB" dirty="0">
                <a:solidFill>
                  <a:schemeClr val="tx2"/>
                </a:solidFill>
              </a:rPr>
              <a:t>New board machine in Gruvön, Sweden with capacity of approx. 550 000 t/a;</a:t>
            </a:r>
            <a:br>
              <a:rPr lang="en-GB" dirty="0">
                <a:solidFill>
                  <a:schemeClr val="tx2"/>
                </a:solidFill>
              </a:rPr>
            </a:br>
            <a:r>
              <a:rPr lang="en-GB" b="1" dirty="0">
                <a:solidFill>
                  <a:schemeClr val="tx2"/>
                </a:solidFill>
              </a:rPr>
              <a:t>SEK 5,7 billion investment.</a:t>
            </a:r>
            <a:endParaRPr lang="sv-SE" b="1" dirty="0">
              <a:solidFill>
                <a:schemeClr val="tx2"/>
              </a:solidFill>
            </a:endParaRPr>
          </a:p>
        </p:txBody>
      </p:sp>
    </p:spTree>
    <p:extLst>
      <p:ext uri="{BB962C8B-B14F-4D97-AF65-F5344CB8AC3E}">
        <p14:creationId xmlns:p14="http://schemas.microsoft.com/office/powerpoint/2010/main" val="246014016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UNDERSTANDING SOLUTION SALES</a:t>
            </a:r>
          </a:p>
        </p:txBody>
      </p:sp>
      <p:sp>
        <p:nvSpPr>
          <p:cNvPr id="3" name="Text Placeholder 2"/>
          <p:cNvSpPr>
            <a:spLocks noGrp="1"/>
          </p:cNvSpPr>
          <p:nvPr>
            <p:ph type="body" sz="quarter" idx="13"/>
          </p:nvPr>
        </p:nvSpPr>
        <p:spPr/>
        <p:txBody>
          <a:bodyPr/>
          <a:lstStyle/>
          <a:p>
            <a:r>
              <a:rPr lang="sv-SE" dirty="0"/>
              <a:t>CONCEPT DEFINITIONS</a:t>
            </a:r>
          </a:p>
        </p:txBody>
      </p:sp>
      <p:sp>
        <p:nvSpPr>
          <p:cNvPr id="4" name="Slide Number Placeholder 3"/>
          <p:cNvSpPr>
            <a:spLocks noGrp="1"/>
          </p:cNvSpPr>
          <p:nvPr>
            <p:ph type="sldNum" sz="quarter" idx="21"/>
          </p:nvPr>
        </p:nvSpPr>
        <p:spPr/>
        <p:txBody>
          <a:bodyPr/>
          <a:lstStyle/>
          <a:p>
            <a:fld id="{9E4FE655-A398-48B5-8790-4515CCC5A856}" type="slidenum">
              <a:rPr lang="sv-SE" smtClean="0"/>
              <a:t>38</a:t>
            </a:fld>
            <a:endParaRPr lang="sv-SE"/>
          </a:p>
        </p:txBody>
      </p:sp>
      <p:sp>
        <p:nvSpPr>
          <p:cNvPr id="9" name="Content Placeholder 3"/>
          <p:cNvSpPr txBox="1">
            <a:spLocks/>
          </p:cNvSpPr>
          <p:nvPr/>
        </p:nvSpPr>
        <p:spPr>
          <a:xfrm>
            <a:off x="731912" y="2276872"/>
            <a:ext cx="3336032" cy="1850504"/>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FontTx/>
              <a:buNone/>
            </a:pPr>
            <a:r>
              <a:rPr lang="sv-SE" b="1" dirty="0" err="1">
                <a:solidFill>
                  <a:schemeClr val="accent1"/>
                </a:solidFill>
              </a:rPr>
              <a:t>Packaging</a:t>
            </a:r>
            <a:r>
              <a:rPr lang="sv-SE" b="1" dirty="0">
                <a:solidFill>
                  <a:schemeClr val="accent1"/>
                </a:solidFill>
              </a:rPr>
              <a:t> Solutions</a:t>
            </a:r>
            <a:br>
              <a:rPr lang="sv-SE" b="1" dirty="0">
                <a:solidFill>
                  <a:schemeClr val="accent1"/>
                </a:solidFill>
              </a:rPr>
            </a:br>
            <a:r>
              <a:rPr lang="sv-SE" sz="1400" dirty="0"/>
              <a:t>Ready-to-</a:t>
            </a:r>
            <a:r>
              <a:rPr lang="sv-SE" sz="1400" dirty="0" err="1"/>
              <a:t>use</a:t>
            </a:r>
            <a:r>
              <a:rPr lang="sv-SE" sz="1400" dirty="0"/>
              <a:t> </a:t>
            </a:r>
            <a:r>
              <a:rPr lang="sv-SE" sz="1400" dirty="0" err="1"/>
              <a:t>packaging</a:t>
            </a:r>
            <a:r>
              <a:rPr lang="sv-SE" sz="1400" dirty="0"/>
              <a:t> solutions</a:t>
            </a:r>
          </a:p>
          <a:p>
            <a:pPr marL="360363" lvl="1" indent="-180975"/>
            <a:r>
              <a:rPr lang="sv-SE" sz="1400" dirty="0" err="1" smtClean="0"/>
              <a:t>BillerudKorsnäs</a:t>
            </a:r>
            <a:r>
              <a:rPr lang="sv-SE" sz="1400" dirty="0" smtClean="0"/>
              <a:t> </a:t>
            </a:r>
            <a:r>
              <a:rPr lang="sv-SE" sz="1400" dirty="0" err="1"/>
              <a:t>sells</a:t>
            </a:r>
            <a:r>
              <a:rPr lang="sv-SE" sz="1400" dirty="0"/>
              <a:t> ready-</a:t>
            </a:r>
            <a:r>
              <a:rPr lang="sv-SE" sz="1400" dirty="0" err="1"/>
              <a:t>made</a:t>
            </a:r>
            <a:r>
              <a:rPr lang="sv-SE" sz="1400" dirty="0"/>
              <a:t> </a:t>
            </a:r>
            <a:r>
              <a:rPr lang="sv-SE" sz="1400" dirty="0" err="1"/>
              <a:t>packaging</a:t>
            </a:r>
            <a:endParaRPr lang="sv-SE" sz="1400" dirty="0"/>
          </a:p>
          <a:p>
            <a:pPr marL="360363" lvl="1" indent="-180975"/>
            <a:r>
              <a:rPr lang="sv-SE" sz="1400" dirty="0"/>
              <a:t>May </a:t>
            </a:r>
            <a:r>
              <a:rPr lang="sv-SE" sz="1400" dirty="0" err="1"/>
              <a:t>use</a:t>
            </a:r>
            <a:r>
              <a:rPr lang="sv-SE" sz="1400" dirty="0"/>
              <a:t> </a:t>
            </a:r>
            <a:r>
              <a:rPr lang="sv-SE" sz="1400" dirty="0" err="1" smtClean="0"/>
              <a:t>BillerudKorsnäs</a:t>
            </a:r>
            <a:r>
              <a:rPr lang="sv-SE" sz="1400" dirty="0" smtClean="0"/>
              <a:t> </a:t>
            </a:r>
            <a:r>
              <a:rPr lang="sv-SE" sz="1400" dirty="0"/>
              <a:t>material</a:t>
            </a:r>
          </a:p>
          <a:p>
            <a:pPr marL="360363" lvl="1" indent="-180975"/>
            <a:r>
              <a:rPr lang="sv-SE" sz="1400" dirty="0" err="1"/>
              <a:t>Examples</a:t>
            </a:r>
            <a:r>
              <a:rPr lang="sv-SE" sz="1400" dirty="0"/>
              <a:t>:</a:t>
            </a:r>
          </a:p>
          <a:p>
            <a:pPr marL="576363" lvl="2" indent="-180975"/>
            <a:r>
              <a:rPr lang="sv-SE" b="1" dirty="0" err="1"/>
              <a:t>Managed</a:t>
            </a:r>
            <a:r>
              <a:rPr lang="sv-SE" b="1" dirty="0"/>
              <a:t> </a:t>
            </a:r>
            <a:r>
              <a:rPr lang="sv-SE" b="1" dirty="0" err="1"/>
              <a:t>Packaging</a:t>
            </a:r>
            <a:endParaRPr lang="sv-SE" b="1" dirty="0"/>
          </a:p>
          <a:p>
            <a:pPr marL="576363" lvl="2" indent="-180975"/>
            <a:r>
              <a:rPr lang="sv-SE" b="1" dirty="0" err="1"/>
              <a:t>Sack</a:t>
            </a:r>
            <a:r>
              <a:rPr lang="sv-SE" b="1" dirty="0"/>
              <a:t> </a:t>
            </a:r>
            <a:r>
              <a:rPr lang="sv-SE" b="1" dirty="0" err="1"/>
              <a:t>Sales</a:t>
            </a:r>
            <a:endParaRPr lang="sv-SE" b="1" dirty="0"/>
          </a:p>
        </p:txBody>
      </p:sp>
      <p:sp>
        <p:nvSpPr>
          <p:cNvPr id="14" name="Content Placeholder 3"/>
          <p:cNvSpPr txBox="1">
            <a:spLocks/>
          </p:cNvSpPr>
          <p:nvPr/>
        </p:nvSpPr>
        <p:spPr>
          <a:xfrm>
            <a:off x="4593306" y="2276908"/>
            <a:ext cx="3795118" cy="1850504"/>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b="1" dirty="0">
                <a:solidFill>
                  <a:schemeClr val="accent1"/>
                </a:solidFill>
              </a:rPr>
              <a:t>Systems Solutions</a:t>
            </a:r>
            <a:br>
              <a:rPr lang="sv-SE" b="1" dirty="0">
                <a:solidFill>
                  <a:schemeClr val="accent1"/>
                </a:solidFill>
              </a:rPr>
            </a:br>
            <a:r>
              <a:rPr lang="en-US" sz="1400" dirty="0"/>
              <a:t>Product solutions including both materials and machine (and machine service)</a:t>
            </a:r>
            <a:r>
              <a:rPr lang="sv-SE" sz="1400" dirty="0"/>
              <a:t> </a:t>
            </a:r>
          </a:p>
          <a:p>
            <a:pPr marL="360363" lvl="1" indent="-180975"/>
            <a:r>
              <a:rPr lang="sv-SE" sz="1400" dirty="0"/>
              <a:t>Products </a:t>
            </a:r>
            <a:r>
              <a:rPr lang="sv-SE" sz="1400" dirty="0" err="1"/>
              <a:t>using</a:t>
            </a:r>
            <a:r>
              <a:rPr lang="sv-SE" sz="1400" dirty="0"/>
              <a:t> </a:t>
            </a:r>
            <a:r>
              <a:rPr lang="sv-SE" sz="1400" dirty="0" err="1" smtClean="0"/>
              <a:t>BillerudKorsnäs</a:t>
            </a:r>
            <a:r>
              <a:rPr lang="sv-SE" sz="1400" dirty="0" smtClean="0"/>
              <a:t> </a:t>
            </a:r>
            <a:r>
              <a:rPr lang="sv-SE" sz="1400" dirty="0"/>
              <a:t>material</a:t>
            </a:r>
          </a:p>
          <a:p>
            <a:pPr marL="360363" lvl="1" indent="-180975"/>
            <a:r>
              <a:rPr lang="sv-SE" sz="1400" dirty="0" err="1"/>
              <a:t>Examples</a:t>
            </a:r>
            <a:r>
              <a:rPr lang="sv-SE" sz="1400" dirty="0"/>
              <a:t>:</a:t>
            </a:r>
          </a:p>
          <a:p>
            <a:pPr marL="576363" lvl="2" indent="-180975"/>
            <a:r>
              <a:rPr lang="sv-SE" b="1" dirty="0" err="1"/>
              <a:t>Axello</a:t>
            </a:r>
            <a:r>
              <a:rPr lang="sv-SE" b="1" dirty="0"/>
              <a:t> ZAP</a:t>
            </a:r>
          </a:p>
          <a:p>
            <a:pPr marL="576363" lvl="2" indent="-180975"/>
            <a:r>
              <a:rPr lang="sv-SE" b="1" dirty="0" err="1"/>
              <a:t>Formable</a:t>
            </a:r>
            <a:r>
              <a:rPr lang="sv-SE" b="1" dirty="0"/>
              <a:t> Solutions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56" y="4320480"/>
            <a:ext cx="1060421" cy="141277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8581" y="4263565"/>
            <a:ext cx="1182770" cy="1429916"/>
          </a:xfrm>
          <a:prstGeom prst="rect">
            <a:avLst/>
          </a:prstGeom>
        </p:spPr>
      </p:pic>
      <p:pic>
        <p:nvPicPr>
          <p:cNvPr id="8" name="Picture 7"/>
          <p:cNvPicPr>
            <a:picLocks noChangeAspect="1"/>
          </p:cNvPicPr>
          <p:nvPr/>
        </p:nvPicPr>
        <p:blipFill>
          <a:blip r:embed="rId7"/>
          <a:stretch>
            <a:fillRect/>
          </a:stretch>
        </p:blipFill>
        <p:spPr>
          <a:xfrm>
            <a:off x="827584" y="4489975"/>
            <a:ext cx="3336032" cy="1073785"/>
          </a:xfrm>
          <a:prstGeom prst="rect">
            <a:avLst/>
          </a:prstGeom>
        </p:spPr>
      </p:pic>
    </p:spTree>
    <p:extLst>
      <p:ext uri="{BB962C8B-B14F-4D97-AF65-F5344CB8AC3E}">
        <p14:creationId xmlns:p14="http://schemas.microsoft.com/office/powerpoint/2010/main" val="98118914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3528" y="3212976"/>
            <a:ext cx="8269912" cy="360040"/>
          </a:xfrm>
        </p:spPr>
        <p:txBody>
          <a:bodyPr/>
          <a:lstStyle/>
          <a:p>
            <a:pPr algn="ctr"/>
            <a:r>
              <a:rPr lang="sv-SE" dirty="0" smtClean="0"/>
              <a:t>appendix</a:t>
            </a:r>
            <a:endParaRPr lang="sv-SE" dirty="0"/>
          </a:p>
        </p:txBody>
      </p:sp>
      <p:sp>
        <p:nvSpPr>
          <p:cNvPr id="4" name="Platshållare för bildnummer 3"/>
          <p:cNvSpPr>
            <a:spLocks noGrp="1"/>
          </p:cNvSpPr>
          <p:nvPr>
            <p:ph type="sldNum" sz="quarter" idx="21"/>
          </p:nvPr>
        </p:nvSpPr>
        <p:spPr/>
        <p:txBody>
          <a:bodyPr/>
          <a:lstStyle/>
          <a:p>
            <a:fld id="{9E4FE655-A398-48B5-8790-4515CCC5A856}" type="slidenum">
              <a:rPr lang="sv-SE" smtClean="0">
                <a:solidFill>
                  <a:srgbClr val="4D4D4D"/>
                </a:solidFill>
              </a:rPr>
              <a:pPr/>
              <a:t>39</a:t>
            </a:fld>
            <a:endParaRPr lang="sv-SE">
              <a:solidFill>
                <a:srgbClr val="4D4D4D"/>
              </a:solidFill>
            </a:endParaRPr>
          </a:p>
        </p:txBody>
      </p:sp>
    </p:spTree>
    <p:extLst>
      <p:ext uri="{BB962C8B-B14F-4D97-AF65-F5344CB8AC3E}">
        <p14:creationId xmlns:p14="http://schemas.microsoft.com/office/powerpoint/2010/main" val="409891995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Bildobjekt 2" descr="packshot_stortavla.jpg"/>
          <p:cNvPicPr>
            <a:picLocks noChangeAspect="1"/>
          </p:cNvPicPr>
          <p:nvPr/>
        </p:nvPicPr>
        <p:blipFill>
          <a:blip r:embed="rId3">
            <a:extLst>
              <a:ext uri="{28A0092B-C50C-407E-A947-70E740481C1C}">
                <a14:useLocalDpi xmlns:a14="http://schemas.microsoft.com/office/drawing/2010/main" val="0"/>
              </a:ext>
            </a:extLst>
          </a:blip>
          <a:srcRect t="-19403"/>
          <a:stretch>
            <a:fillRect/>
          </a:stretch>
        </p:blipFill>
        <p:spPr bwMode="auto">
          <a:xfrm>
            <a:off x="0" y="980728"/>
            <a:ext cx="9144000" cy="52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ktangel 6"/>
          <p:cNvSpPr/>
          <p:nvPr/>
        </p:nvSpPr>
        <p:spPr>
          <a:xfrm>
            <a:off x="0" y="1844824"/>
            <a:ext cx="9144000" cy="4392488"/>
          </a:xfrm>
          <a:prstGeom prst="rect">
            <a:avLst/>
          </a:prstGeom>
          <a:solidFill>
            <a:schemeClr val="bg1">
              <a:alpha val="75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smtClean="0">
              <a:solidFill>
                <a:schemeClr val="bg1"/>
              </a:solidFill>
            </a:endParaRPr>
          </a:p>
        </p:txBody>
      </p:sp>
      <p:sp>
        <p:nvSpPr>
          <p:cNvPr id="8195" name="Platshållare för bildnummer 4"/>
          <p:cNvSpPr>
            <a:spLocks noGrp="1"/>
          </p:cNvSpPr>
          <p:nvPr>
            <p:ph type="sldNum" sz="quarter" idx="16"/>
          </p:nvPr>
        </p:nvSpPr>
        <p:spPr bwMode="auto">
          <a:xfrm>
            <a:off x="8280000" y="6309320"/>
            <a:ext cx="540713" cy="3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200"/>
              </a:spcBef>
              <a:buClr>
                <a:schemeClr val="accent1"/>
              </a:buClr>
              <a:buBlip>
                <a:blip r:embed="rId4"/>
              </a:buBlip>
              <a:defRPr>
                <a:solidFill>
                  <a:schemeClr val="tx1"/>
                </a:solidFill>
                <a:latin typeface="Arial" pitchFamily="34" charset="0"/>
              </a:defRPr>
            </a:lvl1pPr>
            <a:lvl2pPr marL="742950" indent="-285750" eaLnBrk="0" hangingPunct="0">
              <a:spcBef>
                <a:spcPts val="100"/>
              </a:spcBef>
              <a:buClr>
                <a:schemeClr val="accent1"/>
              </a:buClr>
              <a:buBlip>
                <a:blip r:embed="rId5"/>
              </a:buBlip>
              <a:defRPr sz="1600">
                <a:solidFill>
                  <a:schemeClr val="tx1"/>
                </a:solidFill>
                <a:latin typeface="Arial" pitchFamily="34" charset="0"/>
              </a:defRPr>
            </a:lvl2pPr>
            <a:lvl3pPr marL="1143000" indent="-228600" eaLnBrk="0" hangingPunct="0">
              <a:spcBef>
                <a:spcPts val="100"/>
              </a:spcBef>
              <a:buClr>
                <a:schemeClr val="accent1"/>
              </a:buClr>
              <a:buFont typeface="Symbol" pitchFamily="18" charset="2"/>
              <a:buChar char="-"/>
              <a:defRPr sz="1400">
                <a:solidFill>
                  <a:schemeClr val="tx1"/>
                </a:solidFill>
                <a:latin typeface="Arial" pitchFamily="34" charset="0"/>
              </a:defRPr>
            </a:lvl3pPr>
            <a:lvl4pPr marL="1600200" indent="-228600" eaLnBrk="0" hangingPunct="0">
              <a:spcBef>
                <a:spcPts val="100"/>
              </a:spcBef>
              <a:buClr>
                <a:schemeClr val="accent1"/>
              </a:buClr>
              <a:buFont typeface="Symbol" pitchFamily="18" charset="2"/>
              <a:buChar char="-"/>
              <a:defRPr sz="1400">
                <a:solidFill>
                  <a:schemeClr val="tx1"/>
                </a:solidFill>
                <a:latin typeface="Arial" pitchFamily="34" charset="0"/>
              </a:defRPr>
            </a:lvl4pPr>
            <a:lvl5pPr marL="2057400" indent="-228600" eaLnBrk="0" hangingPunct="0">
              <a:spcBef>
                <a:spcPts val="100"/>
              </a:spcBef>
              <a:buClr>
                <a:schemeClr val="accent1"/>
              </a:buClr>
              <a:buFont typeface="Symbol" pitchFamily="18" charset="2"/>
              <a:buChar char="-"/>
              <a:defRPr sz="1400">
                <a:solidFill>
                  <a:schemeClr val="tx1"/>
                </a:solidFill>
                <a:latin typeface="Arial" pitchFamily="34" charset="0"/>
              </a:defRPr>
            </a:lvl5pPr>
            <a:lvl6pPr marL="25146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6pPr>
            <a:lvl7pPr marL="29718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7pPr>
            <a:lvl8pPr marL="34290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8pPr>
            <a:lvl9pPr marL="38862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9pPr>
          </a:lstStyle>
          <a:p>
            <a:pPr eaLnBrk="1" hangingPunct="1">
              <a:spcBef>
                <a:spcPct val="0"/>
              </a:spcBef>
              <a:buClrTx/>
              <a:buFontTx/>
              <a:buNone/>
            </a:pPr>
            <a:fld id="{DC8FE5DD-8C18-4032-9220-017947BEBD8A}" type="slidenum">
              <a:rPr lang="en-GB" altLang="sv-SE" smtClean="0">
                <a:solidFill>
                  <a:schemeClr val="tx2"/>
                </a:solidFill>
              </a:rPr>
              <a:pPr eaLnBrk="1" hangingPunct="1">
                <a:spcBef>
                  <a:spcPct val="0"/>
                </a:spcBef>
                <a:buClrTx/>
                <a:buFontTx/>
                <a:buNone/>
              </a:pPr>
              <a:t>4</a:t>
            </a:fld>
            <a:endParaRPr lang="en-GB" altLang="sv-SE" dirty="0" smtClean="0">
              <a:solidFill>
                <a:schemeClr val="tx2"/>
              </a:solidFill>
            </a:endParaRPr>
          </a:p>
        </p:txBody>
      </p:sp>
      <p:sp>
        <p:nvSpPr>
          <p:cNvPr id="8196" name="Title 4"/>
          <p:cNvSpPr>
            <a:spLocks noGrp="1"/>
          </p:cNvSpPr>
          <p:nvPr>
            <p:ph type="title" idx="4294967295"/>
          </p:nvPr>
        </p:nvSpPr>
        <p:spPr bwMode="auto">
          <a:xfrm>
            <a:off x="539552" y="1107492"/>
            <a:ext cx="8424936" cy="3600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sv-SE" cap="none" dirty="0" smtClean="0"/>
              <a:t>INVESTMENT HIGHLIGHTS</a:t>
            </a:r>
          </a:p>
        </p:txBody>
      </p:sp>
      <p:grpSp>
        <p:nvGrpSpPr>
          <p:cNvPr id="33" name="Grupp 32"/>
          <p:cNvGrpSpPr/>
          <p:nvPr/>
        </p:nvGrpSpPr>
        <p:grpSpPr>
          <a:xfrm>
            <a:off x="1547664" y="2204864"/>
            <a:ext cx="2270280" cy="1512168"/>
            <a:chOff x="6264126" y="1491630"/>
            <a:chExt cx="2502024" cy="1731978"/>
          </a:xfrm>
        </p:grpSpPr>
        <p:sp>
          <p:nvSpPr>
            <p:cNvPr id="34" name="Ellips 33"/>
            <p:cNvSpPr>
              <a:spLocks noChangeAspect="1"/>
            </p:cNvSpPr>
            <p:nvPr/>
          </p:nvSpPr>
          <p:spPr bwMode="auto">
            <a:xfrm>
              <a:off x="6649149" y="1491630"/>
              <a:ext cx="1731978" cy="1731978"/>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200" b="1" dirty="0">
                <a:solidFill>
                  <a:prstClr val="white"/>
                </a:solidFill>
              </a:endParaRPr>
            </a:p>
          </p:txBody>
        </p:sp>
        <p:sp>
          <p:nvSpPr>
            <p:cNvPr id="35" name="Rektangel 34"/>
            <p:cNvSpPr/>
            <p:nvPr/>
          </p:nvSpPr>
          <p:spPr>
            <a:xfrm>
              <a:off x="6264126" y="1656580"/>
              <a:ext cx="2502024" cy="1163301"/>
            </a:xfrm>
            <a:prstGeom prst="rect">
              <a:avLst/>
            </a:prstGeom>
          </p:spPr>
          <p:txBody>
            <a:bodyPr wrap="square">
              <a:spAutoFit/>
            </a:bodyPr>
            <a:lstStyle/>
            <a:p>
              <a:pPr lvl="0" algn="ctr"/>
              <a:r>
                <a:rPr lang="en-GB" sz="1200" b="1" dirty="0" smtClean="0">
                  <a:solidFill>
                    <a:prstClr val="white"/>
                  </a:solidFill>
                </a:rPr>
                <a:t>1.</a:t>
              </a:r>
            </a:p>
            <a:p>
              <a:pPr lvl="0" algn="ctr"/>
              <a:r>
                <a:rPr lang="en-GB" sz="1200" b="1" dirty="0" smtClean="0">
                  <a:solidFill>
                    <a:prstClr val="white"/>
                  </a:solidFill>
                </a:rPr>
                <a:t>Leading </a:t>
              </a:r>
              <a:br>
                <a:rPr lang="en-GB" sz="1200" b="1" dirty="0" smtClean="0">
                  <a:solidFill>
                    <a:prstClr val="white"/>
                  </a:solidFill>
                </a:rPr>
              </a:br>
              <a:r>
                <a:rPr lang="en-GB" sz="1200" b="1" dirty="0" smtClean="0">
                  <a:solidFill>
                    <a:prstClr val="white"/>
                  </a:solidFill>
                </a:rPr>
                <a:t>position in </a:t>
              </a:r>
              <a:br>
                <a:rPr lang="en-GB" sz="1200" b="1" dirty="0" smtClean="0">
                  <a:solidFill>
                    <a:prstClr val="white"/>
                  </a:solidFill>
                </a:rPr>
              </a:br>
              <a:r>
                <a:rPr lang="en-GB" sz="1200" b="1" dirty="0" smtClean="0">
                  <a:solidFill>
                    <a:prstClr val="white"/>
                  </a:solidFill>
                </a:rPr>
                <a:t>our</a:t>
              </a:r>
            </a:p>
            <a:p>
              <a:pPr lvl="0" algn="ctr"/>
              <a:r>
                <a:rPr lang="en-GB" sz="1200" b="1" dirty="0" smtClean="0">
                  <a:solidFill>
                    <a:prstClr val="white"/>
                  </a:solidFill>
                </a:rPr>
                <a:t>segments</a:t>
              </a:r>
              <a:endParaRPr lang="en-GB" sz="1200" b="1" dirty="0">
                <a:solidFill>
                  <a:prstClr val="white"/>
                </a:solidFill>
              </a:endParaRPr>
            </a:p>
          </p:txBody>
        </p:sp>
      </p:grpSp>
      <p:grpSp>
        <p:nvGrpSpPr>
          <p:cNvPr id="37" name="Grupp 36"/>
          <p:cNvGrpSpPr/>
          <p:nvPr/>
        </p:nvGrpSpPr>
        <p:grpSpPr>
          <a:xfrm>
            <a:off x="3267884" y="2204864"/>
            <a:ext cx="2270280" cy="1512168"/>
            <a:chOff x="6264126" y="1491630"/>
            <a:chExt cx="2502024" cy="1731978"/>
          </a:xfrm>
        </p:grpSpPr>
        <p:sp>
          <p:nvSpPr>
            <p:cNvPr id="38" name="Ellips 37"/>
            <p:cNvSpPr>
              <a:spLocks noChangeAspect="1"/>
            </p:cNvSpPr>
            <p:nvPr/>
          </p:nvSpPr>
          <p:spPr bwMode="auto">
            <a:xfrm>
              <a:off x="6649149" y="1491630"/>
              <a:ext cx="1731978" cy="1731978"/>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200" b="1" dirty="0">
                <a:solidFill>
                  <a:prstClr val="white"/>
                </a:solidFill>
              </a:endParaRPr>
            </a:p>
          </p:txBody>
        </p:sp>
        <p:sp>
          <p:nvSpPr>
            <p:cNvPr id="39" name="Rektangel 38"/>
            <p:cNvSpPr/>
            <p:nvPr/>
          </p:nvSpPr>
          <p:spPr>
            <a:xfrm>
              <a:off x="6264126" y="1656580"/>
              <a:ext cx="2502024" cy="1163301"/>
            </a:xfrm>
            <a:prstGeom prst="rect">
              <a:avLst/>
            </a:prstGeom>
          </p:spPr>
          <p:txBody>
            <a:bodyPr wrap="square">
              <a:spAutoFit/>
            </a:bodyPr>
            <a:lstStyle/>
            <a:p>
              <a:pPr lvl="0" algn="ctr"/>
              <a:r>
                <a:rPr lang="en-GB" sz="1200" b="1" dirty="0" smtClean="0">
                  <a:solidFill>
                    <a:prstClr val="white"/>
                  </a:solidFill>
                </a:rPr>
                <a:t>2.</a:t>
              </a:r>
            </a:p>
            <a:p>
              <a:pPr lvl="0" algn="ctr"/>
              <a:r>
                <a:rPr lang="en-GB" sz="1200" b="1" dirty="0" smtClean="0">
                  <a:solidFill>
                    <a:prstClr val="white"/>
                  </a:solidFill>
                </a:rPr>
                <a:t>Growth </a:t>
              </a:r>
            </a:p>
            <a:p>
              <a:pPr lvl="0" algn="ctr"/>
              <a:r>
                <a:rPr lang="en-GB" sz="1200" b="1" dirty="0" smtClean="0">
                  <a:solidFill>
                    <a:prstClr val="white"/>
                  </a:solidFill>
                </a:rPr>
                <a:t>segments </a:t>
              </a:r>
              <a:r>
                <a:rPr lang="en-GB" sz="1200" b="1" dirty="0">
                  <a:solidFill>
                    <a:prstClr val="white"/>
                  </a:solidFill>
                </a:rPr>
                <a:t>backed </a:t>
              </a:r>
              <a:endParaRPr lang="en-GB" sz="1200" b="1" dirty="0" smtClean="0">
                <a:solidFill>
                  <a:prstClr val="white"/>
                </a:solidFill>
              </a:endParaRPr>
            </a:p>
            <a:p>
              <a:pPr lvl="0" algn="ctr"/>
              <a:r>
                <a:rPr lang="en-GB" sz="1200" b="1" dirty="0" smtClean="0">
                  <a:solidFill>
                    <a:prstClr val="white"/>
                  </a:solidFill>
                </a:rPr>
                <a:t>up </a:t>
              </a:r>
              <a:r>
                <a:rPr lang="en-GB" sz="1200" b="1" dirty="0">
                  <a:solidFill>
                    <a:prstClr val="white"/>
                  </a:solidFill>
                </a:rPr>
                <a:t>by global </a:t>
              </a:r>
              <a:endParaRPr lang="en-GB" sz="1200" b="1" dirty="0" smtClean="0">
                <a:solidFill>
                  <a:prstClr val="white"/>
                </a:solidFill>
              </a:endParaRPr>
            </a:p>
            <a:p>
              <a:pPr lvl="0" algn="ctr"/>
              <a:r>
                <a:rPr lang="en-GB" sz="1200" b="1" dirty="0" smtClean="0">
                  <a:solidFill>
                    <a:prstClr val="white"/>
                  </a:solidFill>
                </a:rPr>
                <a:t>megatrends</a:t>
              </a:r>
              <a:endParaRPr lang="en-GB" sz="1200" b="1" dirty="0">
                <a:solidFill>
                  <a:prstClr val="white"/>
                </a:solidFill>
              </a:endParaRPr>
            </a:p>
          </p:txBody>
        </p:sp>
      </p:grpSp>
      <p:grpSp>
        <p:nvGrpSpPr>
          <p:cNvPr id="40" name="Grupp 39"/>
          <p:cNvGrpSpPr/>
          <p:nvPr/>
        </p:nvGrpSpPr>
        <p:grpSpPr>
          <a:xfrm>
            <a:off x="4970072" y="2204864"/>
            <a:ext cx="2270280" cy="1512168"/>
            <a:chOff x="6264126" y="1491630"/>
            <a:chExt cx="2502024" cy="1731978"/>
          </a:xfrm>
        </p:grpSpPr>
        <p:sp>
          <p:nvSpPr>
            <p:cNvPr id="41" name="Ellips 40"/>
            <p:cNvSpPr>
              <a:spLocks noChangeAspect="1"/>
            </p:cNvSpPr>
            <p:nvPr/>
          </p:nvSpPr>
          <p:spPr bwMode="auto">
            <a:xfrm>
              <a:off x="6649149" y="1491630"/>
              <a:ext cx="1731978" cy="1731978"/>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200" b="1" dirty="0">
                <a:solidFill>
                  <a:prstClr val="white"/>
                </a:solidFill>
              </a:endParaRPr>
            </a:p>
          </p:txBody>
        </p:sp>
        <p:sp>
          <p:nvSpPr>
            <p:cNvPr id="42" name="Rektangel 41"/>
            <p:cNvSpPr/>
            <p:nvPr/>
          </p:nvSpPr>
          <p:spPr>
            <a:xfrm>
              <a:off x="6264126" y="1656580"/>
              <a:ext cx="2502024" cy="1163301"/>
            </a:xfrm>
            <a:prstGeom prst="rect">
              <a:avLst/>
            </a:prstGeom>
          </p:spPr>
          <p:txBody>
            <a:bodyPr wrap="square">
              <a:spAutoFit/>
            </a:bodyPr>
            <a:lstStyle/>
            <a:p>
              <a:pPr lvl="0" algn="ctr"/>
              <a:r>
                <a:rPr lang="en-GB" sz="1200" b="1" dirty="0" smtClean="0">
                  <a:solidFill>
                    <a:prstClr val="white"/>
                  </a:solidFill>
                </a:rPr>
                <a:t>3.</a:t>
              </a:r>
            </a:p>
            <a:p>
              <a:pPr lvl="0" algn="ctr"/>
              <a:r>
                <a:rPr lang="en-GB" sz="1200" b="1" dirty="0" smtClean="0">
                  <a:solidFill>
                    <a:prstClr val="white"/>
                  </a:solidFill>
                </a:rPr>
                <a:t>Clear </a:t>
              </a:r>
              <a:r>
                <a:rPr lang="en-GB" sz="1200" b="1" dirty="0">
                  <a:solidFill>
                    <a:prstClr val="white"/>
                  </a:solidFill>
                </a:rPr>
                <a:t>growth </a:t>
              </a:r>
              <a:endParaRPr lang="en-GB" sz="1200" b="1" dirty="0" smtClean="0">
                <a:solidFill>
                  <a:prstClr val="white"/>
                </a:solidFill>
              </a:endParaRPr>
            </a:p>
            <a:p>
              <a:pPr lvl="0" algn="ctr"/>
              <a:r>
                <a:rPr lang="en-GB" sz="1200" b="1" dirty="0" smtClean="0">
                  <a:solidFill>
                    <a:prstClr val="white"/>
                  </a:solidFill>
                </a:rPr>
                <a:t>strategy </a:t>
              </a:r>
              <a:r>
                <a:rPr lang="en-GB" sz="1200" b="1" dirty="0">
                  <a:solidFill>
                    <a:prstClr val="white"/>
                  </a:solidFill>
                </a:rPr>
                <a:t>to </a:t>
              </a:r>
              <a:endParaRPr lang="en-GB" sz="1200" b="1" dirty="0" smtClean="0">
                <a:solidFill>
                  <a:prstClr val="white"/>
                </a:solidFill>
              </a:endParaRPr>
            </a:p>
            <a:p>
              <a:pPr lvl="0" algn="ctr"/>
              <a:r>
                <a:rPr lang="en-GB" sz="1200" b="1" dirty="0" smtClean="0">
                  <a:solidFill>
                    <a:prstClr val="white"/>
                  </a:solidFill>
                </a:rPr>
                <a:t>capture </a:t>
              </a:r>
            </a:p>
            <a:p>
              <a:pPr lvl="0" algn="ctr"/>
              <a:r>
                <a:rPr lang="en-GB" sz="1200" b="1" dirty="0" smtClean="0">
                  <a:solidFill>
                    <a:prstClr val="white"/>
                  </a:solidFill>
                </a:rPr>
                <a:t>market </a:t>
              </a:r>
              <a:r>
                <a:rPr lang="en-GB" sz="1200" b="1" dirty="0">
                  <a:solidFill>
                    <a:prstClr val="white"/>
                  </a:solidFill>
                </a:rPr>
                <a:t>potential</a:t>
              </a:r>
            </a:p>
          </p:txBody>
        </p:sp>
      </p:grpSp>
      <p:grpSp>
        <p:nvGrpSpPr>
          <p:cNvPr id="43" name="Grupp 42"/>
          <p:cNvGrpSpPr/>
          <p:nvPr/>
        </p:nvGrpSpPr>
        <p:grpSpPr>
          <a:xfrm>
            <a:off x="2333443" y="3904922"/>
            <a:ext cx="2270280" cy="1512168"/>
            <a:chOff x="6264126" y="1491630"/>
            <a:chExt cx="2502024" cy="1731978"/>
          </a:xfrm>
        </p:grpSpPr>
        <p:sp>
          <p:nvSpPr>
            <p:cNvPr id="44" name="Ellips 43"/>
            <p:cNvSpPr>
              <a:spLocks noChangeAspect="1"/>
            </p:cNvSpPr>
            <p:nvPr/>
          </p:nvSpPr>
          <p:spPr bwMode="auto">
            <a:xfrm>
              <a:off x="6649149" y="1491630"/>
              <a:ext cx="1731978" cy="1731978"/>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200" b="1" dirty="0">
                <a:solidFill>
                  <a:prstClr val="white"/>
                </a:solidFill>
              </a:endParaRPr>
            </a:p>
          </p:txBody>
        </p:sp>
        <p:sp>
          <p:nvSpPr>
            <p:cNvPr id="45" name="Rektangel 44"/>
            <p:cNvSpPr/>
            <p:nvPr/>
          </p:nvSpPr>
          <p:spPr>
            <a:xfrm>
              <a:off x="6264126" y="1762630"/>
              <a:ext cx="2502024" cy="1163301"/>
            </a:xfrm>
            <a:prstGeom prst="rect">
              <a:avLst/>
            </a:prstGeom>
          </p:spPr>
          <p:txBody>
            <a:bodyPr wrap="square">
              <a:spAutoFit/>
            </a:bodyPr>
            <a:lstStyle/>
            <a:p>
              <a:pPr lvl="0" algn="ctr"/>
              <a:r>
                <a:rPr lang="en-GB" sz="1200" b="1" dirty="0" smtClean="0">
                  <a:solidFill>
                    <a:prstClr val="white"/>
                  </a:solidFill>
                </a:rPr>
                <a:t>4.</a:t>
              </a:r>
            </a:p>
            <a:p>
              <a:pPr lvl="0" algn="ctr"/>
              <a:r>
                <a:rPr lang="en-GB" sz="1200" b="1" dirty="0" smtClean="0">
                  <a:solidFill>
                    <a:prstClr val="white"/>
                  </a:solidFill>
                </a:rPr>
                <a:t>Clear </a:t>
              </a:r>
              <a:r>
                <a:rPr lang="en-GB" sz="1200" b="1" dirty="0">
                  <a:solidFill>
                    <a:prstClr val="white"/>
                  </a:solidFill>
                </a:rPr>
                <a:t>innovation </a:t>
              </a:r>
              <a:endParaRPr lang="en-GB" sz="1200" b="1" dirty="0" smtClean="0">
                <a:solidFill>
                  <a:prstClr val="white"/>
                </a:solidFill>
              </a:endParaRPr>
            </a:p>
            <a:p>
              <a:pPr lvl="0" algn="ctr"/>
              <a:r>
                <a:rPr lang="en-GB" sz="1200" b="1" dirty="0" smtClean="0">
                  <a:solidFill>
                    <a:prstClr val="white"/>
                  </a:solidFill>
                </a:rPr>
                <a:t>focus </a:t>
              </a:r>
              <a:r>
                <a:rPr lang="en-GB" sz="1200" b="1" dirty="0">
                  <a:solidFill>
                    <a:prstClr val="white"/>
                  </a:solidFill>
                </a:rPr>
                <a:t>for a </a:t>
              </a:r>
              <a:endParaRPr lang="en-GB" sz="1200" b="1" dirty="0" smtClean="0">
                <a:solidFill>
                  <a:prstClr val="white"/>
                </a:solidFill>
              </a:endParaRPr>
            </a:p>
            <a:p>
              <a:pPr lvl="0" algn="ctr"/>
              <a:r>
                <a:rPr lang="en-GB" sz="1200" b="1" dirty="0" smtClean="0">
                  <a:solidFill>
                    <a:prstClr val="white"/>
                  </a:solidFill>
                </a:rPr>
                <a:t>sustainable </a:t>
              </a:r>
            </a:p>
            <a:p>
              <a:pPr lvl="0" algn="ctr"/>
              <a:r>
                <a:rPr lang="en-GB" sz="1200" b="1" dirty="0" smtClean="0">
                  <a:solidFill>
                    <a:prstClr val="white"/>
                  </a:solidFill>
                </a:rPr>
                <a:t>future</a:t>
              </a:r>
              <a:endParaRPr lang="en-GB" sz="1200" b="1" dirty="0">
                <a:solidFill>
                  <a:prstClr val="white"/>
                </a:solidFill>
              </a:endParaRPr>
            </a:p>
          </p:txBody>
        </p:sp>
      </p:grpSp>
      <p:grpSp>
        <p:nvGrpSpPr>
          <p:cNvPr id="46" name="Grupp 45"/>
          <p:cNvGrpSpPr/>
          <p:nvPr/>
        </p:nvGrpSpPr>
        <p:grpSpPr>
          <a:xfrm>
            <a:off x="4061635" y="3904922"/>
            <a:ext cx="2270280" cy="1512168"/>
            <a:chOff x="6264126" y="1491630"/>
            <a:chExt cx="2502024" cy="1731978"/>
          </a:xfrm>
        </p:grpSpPr>
        <p:sp>
          <p:nvSpPr>
            <p:cNvPr id="47" name="Ellips 46"/>
            <p:cNvSpPr>
              <a:spLocks noChangeAspect="1"/>
            </p:cNvSpPr>
            <p:nvPr/>
          </p:nvSpPr>
          <p:spPr bwMode="auto">
            <a:xfrm>
              <a:off x="6649149" y="1491630"/>
              <a:ext cx="1731978" cy="1731978"/>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200" b="1" dirty="0">
                <a:solidFill>
                  <a:prstClr val="white"/>
                </a:solidFill>
              </a:endParaRPr>
            </a:p>
          </p:txBody>
        </p:sp>
        <p:sp>
          <p:nvSpPr>
            <p:cNvPr id="48" name="Rektangel 47"/>
            <p:cNvSpPr/>
            <p:nvPr/>
          </p:nvSpPr>
          <p:spPr>
            <a:xfrm>
              <a:off x="6264126" y="1726714"/>
              <a:ext cx="2502024" cy="951791"/>
            </a:xfrm>
            <a:prstGeom prst="rect">
              <a:avLst/>
            </a:prstGeom>
          </p:spPr>
          <p:txBody>
            <a:bodyPr wrap="square">
              <a:spAutoFit/>
            </a:bodyPr>
            <a:lstStyle/>
            <a:p>
              <a:pPr lvl="0" algn="ctr"/>
              <a:r>
                <a:rPr lang="en-GB" sz="1200" b="1" dirty="0" smtClean="0">
                  <a:solidFill>
                    <a:prstClr val="white"/>
                  </a:solidFill>
                </a:rPr>
                <a:t>5.</a:t>
              </a:r>
            </a:p>
            <a:p>
              <a:pPr lvl="0" algn="ctr"/>
              <a:r>
                <a:rPr lang="en-GB" sz="1200" b="1" dirty="0" smtClean="0">
                  <a:solidFill>
                    <a:prstClr val="white"/>
                  </a:solidFill>
                </a:rPr>
                <a:t>Stable earnings</a:t>
              </a:r>
              <a:r>
                <a:rPr lang="en-GB" sz="1200" b="1" dirty="0">
                  <a:solidFill>
                    <a:prstClr val="white"/>
                  </a:solidFill>
                </a:rPr>
                <a:t/>
              </a:r>
              <a:br>
                <a:rPr lang="en-GB" sz="1200" b="1" dirty="0">
                  <a:solidFill>
                    <a:prstClr val="white"/>
                  </a:solidFill>
                </a:rPr>
              </a:br>
              <a:r>
                <a:rPr lang="en-GB" sz="1200" b="1" dirty="0" smtClean="0">
                  <a:solidFill>
                    <a:prstClr val="white"/>
                  </a:solidFill>
                </a:rPr>
                <a:t>and shareholder</a:t>
              </a:r>
              <a:br>
                <a:rPr lang="en-GB" sz="1200" b="1" dirty="0" smtClean="0">
                  <a:solidFill>
                    <a:prstClr val="white"/>
                  </a:solidFill>
                </a:rPr>
              </a:br>
              <a:r>
                <a:rPr lang="en-GB" sz="1200" b="1" dirty="0" smtClean="0">
                  <a:solidFill>
                    <a:prstClr val="white"/>
                  </a:solidFill>
                </a:rPr>
                <a:t>returns</a:t>
              </a:r>
            </a:p>
          </p:txBody>
        </p:sp>
      </p:grpSp>
    </p:spTree>
    <p:extLst>
      <p:ext uri="{BB962C8B-B14F-4D97-AF65-F5344CB8AC3E}">
        <p14:creationId xmlns:p14="http://schemas.microsoft.com/office/powerpoint/2010/main" val="338439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Global </a:t>
            </a:r>
            <a:r>
              <a:rPr lang="sv-SE" dirty="0" err="1" smtClean="0"/>
              <a:t>packaging</a:t>
            </a:r>
            <a:r>
              <a:rPr lang="sv-SE" dirty="0" smtClean="0"/>
              <a:t> market</a:t>
            </a:r>
            <a:endParaRPr lang="sv-SE" dirty="0"/>
          </a:p>
        </p:txBody>
      </p:sp>
      <p:sp>
        <p:nvSpPr>
          <p:cNvPr id="4" name="Platshållare för bildnummer 3"/>
          <p:cNvSpPr>
            <a:spLocks noGrp="1"/>
          </p:cNvSpPr>
          <p:nvPr>
            <p:ph type="sldNum" sz="quarter" idx="12"/>
          </p:nvPr>
        </p:nvSpPr>
        <p:spPr/>
        <p:txBody>
          <a:bodyPr/>
          <a:lstStyle/>
          <a:p>
            <a:pPr>
              <a:defRPr/>
            </a:pPr>
            <a:fld id="{CD9F1196-AC56-42C6-A4E8-3E1E76AF4ED9}" type="slidenum">
              <a:rPr lang="sv-SE" smtClean="0"/>
              <a:pPr>
                <a:defRPr/>
              </a:pPr>
              <a:t>40</a:t>
            </a:fld>
            <a:endParaRPr lang="sv-SE"/>
          </a:p>
        </p:txBody>
      </p:sp>
      <p:graphicFrame>
        <p:nvGraphicFramePr>
          <p:cNvPr id="5" name="Diagram 4"/>
          <p:cNvGraphicFramePr>
            <a:graphicFrameLocks/>
          </p:cNvGraphicFramePr>
          <p:nvPr>
            <p:extLst/>
          </p:nvPr>
        </p:nvGraphicFramePr>
        <p:xfrm>
          <a:off x="72008" y="2779767"/>
          <a:ext cx="4572000" cy="17954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 5"/>
          <p:cNvGraphicFramePr>
            <a:graphicFrameLocks/>
          </p:cNvGraphicFramePr>
          <p:nvPr>
            <p:extLst/>
          </p:nvPr>
        </p:nvGraphicFramePr>
        <p:xfrm>
          <a:off x="4499992" y="2779767"/>
          <a:ext cx="4572000" cy="179546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ruta 6"/>
          <p:cNvSpPr txBox="1"/>
          <p:nvPr/>
        </p:nvSpPr>
        <p:spPr>
          <a:xfrm>
            <a:off x="288032" y="2420888"/>
            <a:ext cx="3168352" cy="430887"/>
          </a:xfrm>
          <a:prstGeom prst="rect">
            <a:avLst/>
          </a:prstGeom>
          <a:noFill/>
        </p:spPr>
        <p:txBody>
          <a:bodyPr wrap="square" rtlCol="0">
            <a:spAutoFit/>
          </a:bodyPr>
          <a:lstStyle/>
          <a:p>
            <a:r>
              <a:rPr lang="sv-SE" sz="1050" b="1" dirty="0" smtClean="0">
                <a:solidFill>
                  <a:schemeClr val="tx2"/>
                </a:solidFill>
              </a:rPr>
              <a:t>GLOBAL PACKAGING MARKET,</a:t>
            </a:r>
          </a:p>
          <a:p>
            <a:r>
              <a:rPr lang="sv-SE" sz="1050" b="1" dirty="0" smtClean="0">
                <a:solidFill>
                  <a:schemeClr val="tx2"/>
                </a:solidFill>
              </a:rPr>
              <a:t>BY REGION</a:t>
            </a:r>
            <a:r>
              <a:rPr lang="sv-SE" sz="1050" b="1" baseline="30000" dirty="0" smtClean="0">
                <a:solidFill>
                  <a:schemeClr val="tx2"/>
                </a:solidFill>
              </a:rPr>
              <a:t>1</a:t>
            </a:r>
            <a:endParaRPr lang="sv-SE" sz="1050" b="1" baseline="30000" dirty="0">
              <a:solidFill>
                <a:schemeClr val="tx2"/>
              </a:solidFill>
            </a:endParaRPr>
          </a:p>
        </p:txBody>
      </p:sp>
      <p:sp>
        <p:nvSpPr>
          <p:cNvPr id="8" name="textruta 7"/>
          <p:cNvSpPr txBox="1"/>
          <p:nvPr/>
        </p:nvSpPr>
        <p:spPr>
          <a:xfrm>
            <a:off x="4860032" y="2420888"/>
            <a:ext cx="3168352" cy="430887"/>
          </a:xfrm>
          <a:prstGeom prst="rect">
            <a:avLst/>
          </a:prstGeom>
          <a:noFill/>
        </p:spPr>
        <p:txBody>
          <a:bodyPr wrap="square" rtlCol="0">
            <a:spAutoFit/>
          </a:bodyPr>
          <a:lstStyle/>
          <a:p>
            <a:r>
              <a:rPr lang="sv-SE" sz="1050" b="1" dirty="0" smtClean="0">
                <a:solidFill>
                  <a:schemeClr val="tx2"/>
                </a:solidFill>
              </a:rPr>
              <a:t>GLOBAL PACKAGING MARKET,</a:t>
            </a:r>
          </a:p>
          <a:p>
            <a:r>
              <a:rPr lang="sv-SE" sz="1050" b="1" dirty="0" smtClean="0">
                <a:solidFill>
                  <a:schemeClr val="tx2"/>
                </a:solidFill>
              </a:rPr>
              <a:t>BY MATERIAL</a:t>
            </a:r>
            <a:r>
              <a:rPr lang="sv-SE" sz="1050" b="1" baseline="30000" dirty="0" smtClean="0">
                <a:solidFill>
                  <a:schemeClr val="tx2"/>
                </a:solidFill>
              </a:rPr>
              <a:t>1</a:t>
            </a:r>
            <a:endParaRPr lang="sv-SE" sz="1050" b="1" baseline="30000" dirty="0">
              <a:solidFill>
                <a:schemeClr val="tx2"/>
              </a:solidFill>
            </a:endParaRPr>
          </a:p>
        </p:txBody>
      </p:sp>
      <p:sp>
        <p:nvSpPr>
          <p:cNvPr id="13" name="textruta 12"/>
          <p:cNvSpPr txBox="1"/>
          <p:nvPr/>
        </p:nvSpPr>
        <p:spPr>
          <a:xfrm>
            <a:off x="467544" y="6525924"/>
            <a:ext cx="6984776" cy="230832"/>
          </a:xfrm>
          <a:prstGeom prst="rect">
            <a:avLst/>
          </a:prstGeom>
          <a:noFill/>
        </p:spPr>
        <p:txBody>
          <a:bodyPr wrap="square" rtlCol="0">
            <a:spAutoFit/>
          </a:bodyPr>
          <a:lstStyle/>
          <a:p>
            <a:r>
              <a:rPr lang="sv-SE" sz="900" dirty="0" smtClean="0"/>
              <a:t>1. </a:t>
            </a:r>
            <a:r>
              <a:rPr lang="sv-SE" sz="900" dirty="0"/>
              <a:t>Source: Smithers </a:t>
            </a:r>
            <a:r>
              <a:rPr lang="sv-SE" sz="900" dirty="0" err="1"/>
              <a:t>Pira</a:t>
            </a:r>
            <a:r>
              <a:rPr lang="sv-SE" sz="900" dirty="0"/>
              <a:t> 2014</a:t>
            </a:r>
            <a:endParaRPr lang="en-GB" sz="900" dirty="0"/>
          </a:p>
        </p:txBody>
      </p:sp>
    </p:spTree>
    <p:extLst>
      <p:ext uri="{BB962C8B-B14F-4D97-AF65-F5344CB8AC3E}">
        <p14:creationId xmlns:p14="http://schemas.microsoft.com/office/powerpoint/2010/main" val="371645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descr="Map.png"/>
          <p:cNvPicPr>
            <a:picLocks noChangeAspect="1"/>
          </p:cNvPicPr>
          <p:nvPr/>
        </p:nvPicPr>
        <p:blipFill>
          <a:blip r:embed="rId2" cstate="print">
            <a:alphaModFix amt="45000"/>
            <a:extLst>
              <a:ext uri="{28A0092B-C50C-407E-A947-70E740481C1C}">
                <a14:useLocalDpi xmlns:a14="http://schemas.microsoft.com/office/drawing/2010/main" val="0"/>
              </a:ext>
            </a:extLst>
          </a:blip>
          <a:stretch>
            <a:fillRect/>
          </a:stretch>
        </p:blipFill>
        <p:spPr>
          <a:xfrm>
            <a:off x="1259632" y="3501008"/>
            <a:ext cx="6048672" cy="2927707"/>
          </a:xfrm>
          <a:prstGeom prst="rect">
            <a:avLst/>
          </a:prstGeom>
        </p:spPr>
      </p:pic>
      <p:sp>
        <p:nvSpPr>
          <p:cNvPr id="2" name="Rubrik 1"/>
          <p:cNvSpPr>
            <a:spLocks noGrp="1"/>
          </p:cNvSpPr>
          <p:nvPr>
            <p:ph type="title"/>
          </p:nvPr>
        </p:nvSpPr>
        <p:spPr/>
        <p:txBody>
          <a:bodyPr/>
          <a:lstStyle/>
          <a:p>
            <a:r>
              <a:rPr lang="sv-SE" dirty="0" err="1" smtClean="0"/>
              <a:t>Sales</a:t>
            </a:r>
            <a:r>
              <a:rPr lang="sv-SE" dirty="0" smtClean="0"/>
              <a:t> per region</a:t>
            </a:r>
            <a:endParaRPr lang="sv-SE" dirty="0"/>
          </a:p>
        </p:txBody>
      </p:sp>
      <p:sp>
        <p:nvSpPr>
          <p:cNvPr id="4" name="Platshållare för bildnummer 3"/>
          <p:cNvSpPr>
            <a:spLocks noGrp="1"/>
          </p:cNvSpPr>
          <p:nvPr>
            <p:ph type="sldNum" sz="quarter" idx="12"/>
          </p:nvPr>
        </p:nvSpPr>
        <p:spPr/>
        <p:txBody>
          <a:bodyPr/>
          <a:lstStyle/>
          <a:p>
            <a:pPr>
              <a:defRPr/>
            </a:pPr>
            <a:fld id="{CD9F1196-AC56-42C6-A4E8-3E1E76AF4ED9}" type="slidenum">
              <a:rPr lang="sv-SE" smtClean="0"/>
              <a:pPr>
                <a:defRPr/>
              </a:pPr>
              <a:t>41</a:t>
            </a:fld>
            <a:endParaRPr lang="sv-SE"/>
          </a:p>
        </p:txBody>
      </p:sp>
      <p:sp>
        <p:nvSpPr>
          <p:cNvPr id="6" name="textruta 5"/>
          <p:cNvSpPr txBox="1"/>
          <p:nvPr/>
        </p:nvSpPr>
        <p:spPr>
          <a:xfrm>
            <a:off x="6341924" y="3423191"/>
            <a:ext cx="2016224" cy="1661993"/>
          </a:xfrm>
          <a:prstGeom prst="rect">
            <a:avLst/>
          </a:prstGeom>
          <a:noFill/>
        </p:spPr>
        <p:txBody>
          <a:bodyPr wrap="square" rtlCol="0">
            <a:spAutoFit/>
          </a:bodyPr>
          <a:lstStyle/>
          <a:p>
            <a:r>
              <a:rPr lang="en-GB" sz="1200" b="1" dirty="0">
                <a:solidFill>
                  <a:schemeClr val="tx2"/>
                </a:solidFill>
              </a:rPr>
              <a:t>SALES PER REGION</a:t>
            </a:r>
          </a:p>
          <a:p>
            <a:pPr marL="171446" indent="-171446">
              <a:lnSpc>
                <a:spcPct val="150000"/>
              </a:lnSpc>
              <a:buFont typeface="Arial" panose="020B0604020202020204" pitchFamily="34" charset="0"/>
              <a:buChar char="•"/>
            </a:pPr>
            <a:r>
              <a:rPr lang="en-GB" sz="1200" b="1" dirty="0">
                <a:solidFill>
                  <a:schemeClr val="tx2"/>
                </a:solidFill>
              </a:rPr>
              <a:t>Europe </a:t>
            </a:r>
            <a:r>
              <a:rPr lang="en-GB" sz="1200" b="1" dirty="0" smtClean="0">
                <a:solidFill>
                  <a:schemeClr val="tx2"/>
                </a:solidFill>
              </a:rPr>
              <a:t>69%</a:t>
            </a:r>
            <a:endParaRPr lang="en-GB" sz="1200" b="1" dirty="0">
              <a:solidFill>
                <a:schemeClr val="tx2"/>
              </a:solidFill>
            </a:endParaRPr>
          </a:p>
          <a:p>
            <a:pPr marL="171446" indent="-171446">
              <a:lnSpc>
                <a:spcPct val="150000"/>
              </a:lnSpc>
              <a:buFont typeface="Arial" panose="020B0604020202020204" pitchFamily="34" charset="0"/>
              <a:buChar char="•"/>
            </a:pPr>
            <a:r>
              <a:rPr lang="en-GB" sz="1200" b="1" dirty="0">
                <a:solidFill>
                  <a:schemeClr val="tx2"/>
                </a:solidFill>
              </a:rPr>
              <a:t>Asia </a:t>
            </a:r>
            <a:r>
              <a:rPr lang="en-GB" sz="1200" b="1" dirty="0" smtClean="0">
                <a:solidFill>
                  <a:schemeClr val="tx2"/>
                </a:solidFill>
              </a:rPr>
              <a:t>21%</a:t>
            </a:r>
            <a:endParaRPr lang="en-GB" sz="1200" b="1" dirty="0">
              <a:solidFill>
                <a:schemeClr val="tx2"/>
              </a:solidFill>
            </a:endParaRPr>
          </a:p>
          <a:p>
            <a:pPr marL="171446" indent="-171446">
              <a:lnSpc>
                <a:spcPct val="150000"/>
              </a:lnSpc>
              <a:buFont typeface="Arial" panose="020B0604020202020204" pitchFamily="34" charset="0"/>
              <a:buChar char="•"/>
            </a:pPr>
            <a:r>
              <a:rPr lang="en-GB" sz="1200" b="1" dirty="0">
                <a:solidFill>
                  <a:schemeClr val="tx2"/>
                </a:solidFill>
              </a:rPr>
              <a:t>Africa 4</a:t>
            </a:r>
            <a:r>
              <a:rPr lang="en-GB" sz="1200" b="1" dirty="0" smtClean="0">
                <a:solidFill>
                  <a:schemeClr val="tx2"/>
                </a:solidFill>
              </a:rPr>
              <a:t>%</a:t>
            </a:r>
            <a:endParaRPr lang="en-GB" sz="1200" b="1" dirty="0">
              <a:solidFill>
                <a:schemeClr val="tx2"/>
              </a:solidFill>
            </a:endParaRPr>
          </a:p>
          <a:p>
            <a:pPr marL="171446" indent="-171446">
              <a:lnSpc>
                <a:spcPct val="150000"/>
              </a:lnSpc>
              <a:buFont typeface="Arial" panose="020B0604020202020204" pitchFamily="34" charset="0"/>
              <a:buChar char="•"/>
            </a:pPr>
            <a:r>
              <a:rPr lang="en-GB" sz="1200" b="1" dirty="0">
                <a:solidFill>
                  <a:schemeClr val="tx2"/>
                </a:solidFill>
              </a:rPr>
              <a:t>South America 3</a:t>
            </a:r>
            <a:r>
              <a:rPr lang="en-GB" sz="1200" b="1" dirty="0" smtClean="0">
                <a:solidFill>
                  <a:schemeClr val="tx2"/>
                </a:solidFill>
              </a:rPr>
              <a:t>%</a:t>
            </a:r>
            <a:endParaRPr lang="en-GB" sz="1200" b="1" dirty="0">
              <a:solidFill>
                <a:schemeClr val="tx2"/>
              </a:solidFill>
            </a:endParaRPr>
          </a:p>
          <a:p>
            <a:pPr marL="171446" indent="-171446">
              <a:lnSpc>
                <a:spcPct val="150000"/>
              </a:lnSpc>
              <a:buFont typeface="Arial" panose="020B0604020202020204" pitchFamily="34" charset="0"/>
              <a:buChar char="•"/>
            </a:pPr>
            <a:r>
              <a:rPr lang="en-GB" sz="1200" b="1" dirty="0">
                <a:solidFill>
                  <a:schemeClr val="tx2"/>
                </a:solidFill>
              </a:rPr>
              <a:t>Other 3</a:t>
            </a:r>
            <a:r>
              <a:rPr lang="en-GB" sz="1200" b="1" dirty="0" smtClean="0">
                <a:solidFill>
                  <a:schemeClr val="tx2"/>
                </a:solidFill>
              </a:rPr>
              <a:t>%</a:t>
            </a:r>
            <a:endParaRPr lang="en-GB" sz="1200" b="1" dirty="0">
              <a:solidFill>
                <a:schemeClr val="tx2"/>
              </a:solidFill>
            </a:endParaRPr>
          </a:p>
        </p:txBody>
      </p:sp>
      <p:pic>
        <p:nvPicPr>
          <p:cNvPr id="7"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b="27692"/>
          <a:stretch/>
        </p:blipFill>
        <p:spPr bwMode="auto">
          <a:xfrm>
            <a:off x="553599" y="1853412"/>
            <a:ext cx="2650250" cy="128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3"/>
          <p:cNvPicPr>
            <a:picLocks noChangeAspect="1"/>
          </p:cNvPicPr>
          <p:nvPr/>
        </p:nvPicPr>
        <p:blipFill rotWithShape="1">
          <a:blip r:embed="rId4">
            <a:extLst>
              <a:ext uri="{28A0092B-C50C-407E-A947-70E740481C1C}">
                <a14:useLocalDpi xmlns:a14="http://schemas.microsoft.com/office/drawing/2010/main" val="0"/>
              </a:ext>
            </a:extLst>
          </a:blip>
          <a:srcRect l="13412" t="30065" r="10437" b="15919"/>
          <a:stretch/>
        </p:blipFill>
        <p:spPr bwMode="auto">
          <a:xfrm>
            <a:off x="3206750" y="1854323"/>
            <a:ext cx="2719388" cy="128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objekt 23"/>
          <p:cNvPicPr>
            <a:picLocks noChangeAspect="1"/>
          </p:cNvPicPr>
          <p:nvPr/>
        </p:nvPicPr>
        <p:blipFill rotWithShape="1">
          <a:blip r:embed="rId5" cstate="print">
            <a:extLst>
              <a:ext uri="{28A0092B-C50C-407E-A947-70E740481C1C}">
                <a14:useLocalDpi xmlns:a14="http://schemas.microsoft.com/office/drawing/2010/main" val="0"/>
              </a:ext>
            </a:extLst>
          </a:blip>
          <a:srcRect t="20363" b="7105"/>
          <a:stretch/>
        </p:blipFill>
        <p:spPr bwMode="auto">
          <a:xfrm>
            <a:off x="5867402" y="1854004"/>
            <a:ext cx="2661490" cy="128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3"/>
          <p:cNvSpPr>
            <a:spLocks noChangeArrowheads="1"/>
          </p:cNvSpPr>
          <p:nvPr/>
        </p:nvSpPr>
        <p:spPr bwMode="auto">
          <a:xfrm>
            <a:off x="550863" y="1844824"/>
            <a:ext cx="2663385" cy="303473"/>
          </a:xfrm>
          <a:prstGeom prst="rect">
            <a:avLst/>
          </a:prstGeom>
          <a:solidFill>
            <a:schemeClr val="accent1"/>
          </a:solidFill>
          <a:ln>
            <a:noFill/>
          </a:ln>
          <a:effectLst/>
          <a:scene3d>
            <a:camera prst="orthographicFront">
              <a:rot lat="0" lon="0" rev="0"/>
            </a:camera>
            <a:lightRig rig="contrasting" dir="t">
              <a:rot lat="0" lon="0" rev="7800000"/>
            </a:lightRig>
          </a:scene3d>
          <a:sp3d/>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b="1" dirty="0" smtClean="0">
              <a:solidFill>
                <a:schemeClr val="bg1"/>
              </a:solidFill>
            </a:endParaRPr>
          </a:p>
          <a:p>
            <a:pPr algn="ctr"/>
            <a:r>
              <a:rPr lang="en-GB" sz="1100" b="1" dirty="0" smtClean="0">
                <a:solidFill>
                  <a:schemeClr val="bg1"/>
                </a:solidFill>
              </a:rPr>
              <a:t>PACKAGING </a:t>
            </a:r>
            <a:r>
              <a:rPr lang="en-GB" sz="1100" b="1" dirty="0">
                <a:solidFill>
                  <a:schemeClr val="bg1"/>
                </a:solidFill>
              </a:rPr>
              <a:t>PAPER</a:t>
            </a:r>
            <a:br>
              <a:rPr lang="en-GB" sz="1100" b="1" dirty="0">
                <a:solidFill>
                  <a:schemeClr val="bg1"/>
                </a:solidFill>
              </a:rPr>
            </a:br>
            <a:endParaRPr lang="en-GB" sz="1100" b="1" dirty="0">
              <a:solidFill>
                <a:schemeClr val="bg1"/>
              </a:solidFill>
            </a:endParaRPr>
          </a:p>
        </p:txBody>
      </p:sp>
      <p:sp>
        <p:nvSpPr>
          <p:cNvPr id="11" name="Rectangle 4"/>
          <p:cNvSpPr>
            <a:spLocks noChangeArrowheads="1"/>
          </p:cNvSpPr>
          <p:nvPr/>
        </p:nvSpPr>
        <p:spPr bwMode="auto">
          <a:xfrm>
            <a:off x="3208779" y="1845917"/>
            <a:ext cx="2658624" cy="299363"/>
          </a:xfrm>
          <a:prstGeom prst="rect">
            <a:avLst/>
          </a:prstGeom>
          <a:solidFill>
            <a:schemeClr val="accent3"/>
          </a:solidFill>
          <a:ln>
            <a:noFill/>
          </a:ln>
          <a:effectLst/>
          <a:scene3d>
            <a:camera prst="orthographicFront">
              <a:rot lat="0" lon="0" rev="0"/>
            </a:camera>
            <a:lightRig rig="contrasting" dir="t">
              <a:rot lat="0" lon="0" rev="7800000"/>
            </a:lightRig>
          </a:scene3d>
          <a:sp3d/>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b="1" dirty="0" smtClean="0">
              <a:solidFill>
                <a:schemeClr val="bg1"/>
              </a:solidFill>
            </a:endParaRPr>
          </a:p>
          <a:p>
            <a:pPr algn="ctr"/>
            <a:r>
              <a:rPr lang="en-GB" sz="1100" b="1" dirty="0" smtClean="0">
                <a:solidFill>
                  <a:schemeClr val="bg1"/>
                </a:solidFill>
              </a:rPr>
              <a:t>CONSUMER </a:t>
            </a:r>
            <a:r>
              <a:rPr lang="en-GB" sz="1100" b="1" dirty="0">
                <a:solidFill>
                  <a:schemeClr val="bg1"/>
                </a:solidFill>
              </a:rPr>
              <a:t>BOARD</a:t>
            </a:r>
            <a:br>
              <a:rPr lang="en-GB" sz="1100" b="1" dirty="0">
                <a:solidFill>
                  <a:schemeClr val="bg1"/>
                </a:solidFill>
              </a:rPr>
            </a:br>
            <a:endParaRPr lang="en-GB" sz="1100" b="1" dirty="0">
              <a:solidFill>
                <a:schemeClr val="bg1"/>
              </a:solidFill>
            </a:endParaRPr>
          </a:p>
        </p:txBody>
      </p:sp>
      <p:sp>
        <p:nvSpPr>
          <p:cNvPr id="12" name="Rectangle 5"/>
          <p:cNvSpPr>
            <a:spLocks noChangeArrowheads="1"/>
          </p:cNvSpPr>
          <p:nvPr/>
        </p:nvSpPr>
        <p:spPr bwMode="auto">
          <a:xfrm>
            <a:off x="5867400" y="1844824"/>
            <a:ext cx="2665040" cy="300167"/>
          </a:xfrm>
          <a:prstGeom prst="rect">
            <a:avLst/>
          </a:prstGeom>
          <a:solidFill>
            <a:schemeClr val="accent6"/>
          </a:solidFill>
          <a:ln>
            <a:noFill/>
          </a:ln>
          <a:effectLst/>
          <a:scene3d>
            <a:camera prst="orthographicFront">
              <a:rot lat="0" lon="0" rev="0"/>
            </a:camera>
            <a:lightRig rig="contrasting" dir="t">
              <a:rot lat="0" lon="0" rev="7800000"/>
            </a:lightRig>
          </a:scene3d>
          <a:sp3d/>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1100" b="1" dirty="0" smtClean="0">
              <a:solidFill>
                <a:schemeClr val="bg1"/>
              </a:solidFill>
            </a:endParaRPr>
          </a:p>
          <a:p>
            <a:pPr algn="ctr"/>
            <a:endParaRPr lang="en-GB" sz="4400" b="1" dirty="0" smtClean="0">
              <a:solidFill>
                <a:schemeClr val="bg1"/>
              </a:solidFill>
            </a:endParaRPr>
          </a:p>
          <a:p>
            <a:pPr algn="ctr"/>
            <a:r>
              <a:rPr lang="en-GB" sz="4400" b="1" dirty="0" smtClean="0">
                <a:solidFill>
                  <a:schemeClr val="bg1"/>
                </a:solidFill>
              </a:rPr>
              <a:t>CORRUGATED </a:t>
            </a:r>
            <a:r>
              <a:rPr lang="en-GB" sz="4400" b="1" dirty="0">
                <a:solidFill>
                  <a:schemeClr val="bg1"/>
                </a:solidFill>
              </a:rPr>
              <a:t>SOLUTIONS</a:t>
            </a:r>
            <a:br>
              <a:rPr lang="en-GB" sz="4400" b="1" dirty="0">
                <a:solidFill>
                  <a:schemeClr val="bg1"/>
                </a:solidFill>
              </a:rPr>
            </a:br>
            <a:endParaRPr lang="en-GB" sz="4400" b="1" dirty="0">
              <a:solidFill>
                <a:schemeClr val="bg1"/>
              </a:solidFill>
            </a:endParaRPr>
          </a:p>
        </p:txBody>
      </p:sp>
      <p:sp>
        <p:nvSpPr>
          <p:cNvPr id="13" name="textruta 12"/>
          <p:cNvSpPr txBox="1"/>
          <p:nvPr/>
        </p:nvSpPr>
        <p:spPr>
          <a:xfrm>
            <a:off x="3563888" y="3356992"/>
            <a:ext cx="2016224" cy="1698927"/>
          </a:xfrm>
          <a:prstGeom prst="rect">
            <a:avLst/>
          </a:prstGeom>
          <a:noFill/>
        </p:spPr>
        <p:txBody>
          <a:bodyPr wrap="square" rtlCol="0">
            <a:spAutoFit/>
          </a:bodyPr>
          <a:lstStyle/>
          <a:p>
            <a:pPr>
              <a:lnSpc>
                <a:spcPct val="120000"/>
              </a:lnSpc>
            </a:pPr>
            <a:r>
              <a:rPr lang="en-GB" sz="1200" b="1" dirty="0">
                <a:solidFill>
                  <a:schemeClr val="tx2"/>
                </a:solidFill>
              </a:rPr>
              <a:t>SALES PER REGION</a:t>
            </a:r>
          </a:p>
          <a:p>
            <a:pPr marL="171446" indent="-171446">
              <a:lnSpc>
                <a:spcPct val="150000"/>
              </a:lnSpc>
              <a:buFont typeface="Arial" panose="020B0604020202020204" pitchFamily="34" charset="0"/>
              <a:buChar char="•"/>
            </a:pPr>
            <a:r>
              <a:rPr lang="en-GB" sz="1200" b="1" dirty="0">
                <a:solidFill>
                  <a:schemeClr val="tx2"/>
                </a:solidFill>
              </a:rPr>
              <a:t>Europe </a:t>
            </a:r>
            <a:r>
              <a:rPr lang="en-GB" sz="1200" b="1" dirty="0" smtClean="0">
                <a:solidFill>
                  <a:schemeClr val="tx2"/>
                </a:solidFill>
              </a:rPr>
              <a:t>70%</a:t>
            </a:r>
            <a:endParaRPr lang="en-GB" sz="1200" b="1" dirty="0">
              <a:solidFill>
                <a:schemeClr val="tx2"/>
              </a:solidFill>
            </a:endParaRPr>
          </a:p>
          <a:p>
            <a:pPr marL="171446" indent="-171446">
              <a:lnSpc>
                <a:spcPct val="150000"/>
              </a:lnSpc>
              <a:buFont typeface="Arial" panose="020B0604020202020204" pitchFamily="34" charset="0"/>
              <a:buChar char="•"/>
            </a:pPr>
            <a:r>
              <a:rPr lang="en-GB" sz="1200" b="1" dirty="0">
                <a:solidFill>
                  <a:schemeClr val="tx2"/>
                </a:solidFill>
              </a:rPr>
              <a:t>Asia </a:t>
            </a:r>
            <a:r>
              <a:rPr lang="en-GB" sz="1200" b="1" dirty="0" smtClean="0">
                <a:solidFill>
                  <a:schemeClr val="tx2"/>
                </a:solidFill>
              </a:rPr>
              <a:t>22%</a:t>
            </a:r>
            <a:endParaRPr lang="en-GB" sz="1200" b="1" dirty="0">
              <a:solidFill>
                <a:schemeClr val="tx2"/>
              </a:solidFill>
            </a:endParaRPr>
          </a:p>
          <a:p>
            <a:pPr marL="171446" indent="-171446">
              <a:lnSpc>
                <a:spcPct val="150000"/>
              </a:lnSpc>
              <a:buFont typeface="Arial" panose="020B0604020202020204" pitchFamily="34" charset="0"/>
              <a:buChar char="•"/>
            </a:pPr>
            <a:r>
              <a:rPr lang="en-GB" sz="1200" b="1" dirty="0">
                <a:solidFill>
                  <a:schemeClr val="tx2"/>
                </a:solidFill>
              </a:rPr>
              <a:t>Middle East </a:t>
            </a:r>
            <a:r>
              <a:rPr lang="en-GB" sz="1200" b="1" dirty="0" smtClean="0">
                <a:solidFill>
                  <a:schemeClr val="tx2"/>
                </a:solidFill>
              </a:rPr>
              <a:t>4%</a:t>
            </a:r>
            <a:endParaRPr lang="en-GB" sz="1200" b="1" dirty="0">
              <a:solidFill>
                <a:schemeClr val="tx2"/>
              </a:solidFill>
            </a:endParaRPr>
          </a:p>
          <a:p>
            <a:pPr marL="171446" indent="-171446">
              <a:lnSpc>
                <a:spcPct val="150000"/>
              </a:lnSpc>
              <a:buFont typeface="Arial" panose="020B0604020202020204" pitchFamily="34" charset="0"/>
              <a:buChar char="•"/>
            </a:pPr>
            <a:r>
              <a:rPr lang="en-GB" sz="1200" b="1" dirty="0">
                <a:solidFill>
                  <a:schemeClr val="tx2"/>
                </a:solidFill>
              </a:rPr>
              <a:t>Africa 2%</a:t>
            </a:r>
          </a:p>
          <a:p>
            <a:pPr marL="171446" indent="-171446">
              <a:lnSpc>
                <a:spcPct val="150000"/>
              </a:lnSpc>
              <a:buFont typeface="Arial" panose="020B0604020202020204" pitchFamily="34" charset="0"/>
              <a:buChar char="•"/>
            </a:pPr>
            <a:r>
              <a:rPr lang="en-GB" sz="1200" b="1" dirty="0">
                <a:solidFill>
                  <a:schemeClr val="tx2"/>
                </a:solidFill>
              </a:rPr>
              <a:t>South America </a:t>
            </a:r>
            <a:r>
              <a:rPr lang="en-GB" sz="1200" b="1" dirty="0" smtClean="0">
                <a:solidFill>
                  <a:schemeClr val="tx2"/>
                </a:solidFill>
              </a:rPr>
              <a:t>2%</a:t>
            </a:r>
            <a:endParaRPr lang="en-GB" sz="1200" b="1" dirty="0">
              <a:solidFill>
                <a:schemeClr val="tx2"/>
              </a:solidFill>
            </a:endParaRPr>
          </a:p>
        </p:txBody>
      </p:sp>
      <p:sp>
        <p:nvSpPr>
          <p:cNvPr id="15" name="textruta 14"/>
          <p:cNvSpPr txBox="1"/>
          <p:nvPr/>
        </p:nvSpPr>
        <p:spPr>
          <a:xfrm>
            <a:off x="683568" y="3356992"/>
            <a:ext cx="2016224" cy="1938992"/>
          </a:xfrm>
          <a:prstGeom prst="rect">
            <a:avLst/>
          </a:prstGeom>
          <a:noFill/>
        </p:spPr>
        <p:txBody>
          <a:bodyPr wrap="square" rtlCol="0">
            <a:spAutoFit/>
          </a:bodyPr>
          <a:lstStyle/>
          <a:p>
            <a:r>
              <a:rPr lang="en-GB" sz="1200" b="1" dirty="0">
                <a:solidFill>
                  <a:srgbClr val="4D4D4D"/>
                </a:solidFill>
              </a:rPr>
              <a:t>SALES PER REGION</a:t>
            </a:r>
          </a:p>
          <a:p>
            <a:pPr marL="171446" indent="-171446">
              <a:lnSpc>
                <a:spcPct val="150000"/>
              </a:lnSpc>
              <a:buFont typeface="Arial" panose="020B0604020202020204" pitchFamily="34" charset="0"/>
              <a:buChar char="•"/>
            </a:pPr>
            <a:r>
              <a:rPr lang="en-GB" sz="1200" b="1" dirty="0">
                <a:solidFill>
                  <a:srgbClr val="4D4D4D"/>
                </a:solidFill>
              </a:rPr>
              <a:t>Europe </a:t>
            </a:r>
            <a:r>
              <a:rPr lang="en-GB" sz="1200" b="1" dirty="0" smtClean="0">
                <a:solidFill>
                  <a:srgbClr val="4D4D4D"/>
                </a:solidFill>
              </a:rPr>
              <a:t>69%</a:t>
            </a:r>
            <a:endParaRPr lang="en-GB" sz="1200" b="1" dirty="0">
              <a:solidFill>
                <a:srgbClr val="4D4D4D"/>
              </a:solidFill>
            </a:endParaRPr>
          </a:p>
          <a:p>
            <a:pPr marL="171446" indent="-171446">
              <a:lnSpc>
                <a:spcPct val="150000"/>
              </a:lnSpc>
              <a:buFont typeface="Arial" panose="020B0604020202020204" pitchFamily="34" charset="0"/>
              <a:buChar char="•"/>
            </a:pPr>
            <a:r>
              <a:rPr lang="en-GB" sz="1200" b="1" dirty="0">
                <a:solidFill>
                  <a:srgbClr val="4D4D4D"/>
                </a:solidFill>
              </a:rPr>
              <a:t>Asia </a:t>
            </a:r>
            <a:r>
              <a:rPr lang="en-GB" sz="1200" b="1" dirty="0" smtClean="0">
                <a:solidFill>
                  <a:srgbClr val="4D4D4D"/>
                </a:solidFill>
              </a:rPr>
              <a:t>15%</a:t>
            </a:r>
            <a:endParaRPr lang="en-GB" sz="1200" b="1" dirty="0">
              <a:solidFill>
                <a:srgbClr val="4D4D4D"/>
              </a:solidFill>
            </a:endParaRPr>
          </a:p>
          <a:p>
            <a:pPr marL="171446" indent="-171446">
              <a:lnSpc>
                <a:spcPct val="150000"/>
              </a:lnSpc>
              <a:buFont typeface="Arial" panose="020B0604020202020204" pitchFamily="34" charset="0"/>
              <a:buChar char="•"/>
            </a:pPr>
            <a:r>
              <a:rPr lang="en-GB" sz="1200" b="1" dirty="0">
                <a:solidFill>
                  <a:srgbClr val="4D4D4D"/>
                </a:solidFill>
              </a:rPr>
              <a:t>Africa </a:t>
            </a:r>
            <a:r>
              <a:rPr lang="en-GB" sz="1200" b="1" dirty="0" smtClean="0">
                <a:solidFill>
                  <a:srgbClr val="4D4D4D"/>
                </a:solidFill>
              </a:rPr>
              <a:t>7%</a:t>
            </a:r>
            <a:endParaRPr lang="en-GB" sz="1200" b="1" dirty="0">
              <a:solidFill>
                <a:srgbClr val="4D4D4D"/>
              </a:solidFill>
            </a:endParaRPr>
          </a:p>
          <a:p>
            <a:pPr marL="171446" indent="-171446">
              <a:lnSpc>
                <a:spcPct val="150000"/>
              </a:lnSpc>
              <a:buFont typeface="Arial" panose="020B0604020202020204" pitchFamily="34" charset="0"/>
              <a:buChar char="•"/>
            </a:pPr>
            <a:r>
              <a:rPr lang="en-GB" sz="1200" b="1" dirty="0">
                <a:solidFill>
                  <a:srgbClr val="4D4D4D"/>
                </a:solidFill>
              </a:rPr>
              <a:t>South America 4%</a:t>
            </a:r>
          </a:p>
          <a:p>
            <a:pPr marL="171446" indent="-171446">
              <a:lnSpc>
                <a:spcPct val="150000"/>
              </a:lnSpc>
              <a:buFont typeface="Arial" panose="020B0604020202020204" pitchFamily="34" charset="0"/>
              <a:buChar char="•"/>
            </a:pPr>
            <a:r>
              <a:rPr lang="en-GB" sz="1200" b="1" dirty="0">
                <a:solidFill>
                  <a:srgbClr val="4D4D4D"/>
                </a:solidFill>
              </a:rPr>
              <a:t>Middle East </a:t>
            </a:r>
            <a:r>
              <a:rPr lang="en-GB" sz="1200" b="1" dirty="0" smtClean="0">
                <a:solidFill>
                  <a:srgbClr val="4D4D4D"/>
                </a:solidFill>
              </a:rPr>
              <a:t>1%</a:t>
            </a:r>
            <a:endParaRPr lang="en-GB" sz="1200" b="1" dirty="0">
              <a:solidFill>
                <a:srgbClr val="4D4D4D"/>
              </a:solidFill>
            </a:endParaRPr>
          </a:p>
          <a:p>
            <a:pPr marL="171446" indent="-171446">
              <a:lnSpc>
                <a:spcPct val="150000"/>
              </a:lnSpc>
              <a:buFont typeface="Arial" panose="020B0604020202020204" pitchFamily="34" charset="0"/>
              <a:buChar char="•"/>
            </a:pPr>
            <a:r>
              <a:rPr lang="en-GB" sz="1200" b="1" dirty="0">
                <a:solidFill>
                  <a:srgbClr val="4D4D4D"/>
                </a:solidFill>
              </a:rPr>
              <a:t>Other 4</a:t>
            </a:r>
            <a:r>
              <a:rPr lang="en-GB" sz="1200" b="1" dirty="0" smtClean="0">
                <a:solidFill>
                  <a:srgbClr val="4D4D4D"/>
                </a:solidFill>
              </a:rPr>
              <a:t>%</a:t>
            </a:r>
            <a:endParaRPr lang="en-GB" sz="1200" b="1" dirty="0">
              <a:solidFill>
                <a:srgbClr val="4D4D4D"/>
              </a:solidFill>
            </a:endParaRPr>
          </a:p>
        </p:txBody>
      </p:sp>
      <p:sp>
        <p:nvSpPr>
          <p:cNvPr id="14" name="textruta 13"/>
          <p:cNvSpPr txBox="1"/>
          <p:nvPr/>
        </p:nvSpPr>
        <p:spPr>
          <a:xfrm>
            <a:off x="468000" y="6526800"/>
            <a:ext cx="1883849" cy="230832"/>
          </a:xfrm>
          <a:prstGeom prst="rect">
            <a:avLst/>
          </a:prstGeom>
          <a:noFill/>
        </p:spPr>
        <p:txBody>
          <a:bodyPr wrap="none" rtlCol="0">
            <a:spAutoFit/>
          </a:bodyPr>
          <a:lstStyle/>
          <a:p>
            <a:pPr>
              <a:spcBef>
                <a:spcPct val="0"/>
              </a:spcBef>
            </a:pPr>
            <a:r>
              <a:rPr lang="en-GB" altLang="sv-SE" sz="900" dirty="0" smtClean="0"/>
              <a:t>All figures relate to sales in 2016 </a:t>
            </a:r>
            <a:endParaRPr lang="en-GB" altLang="sv-SE" sz="900" dirty="0"/>
          </a:p>
        </p:txBody>
      </p:sp>
    </p:spTree>
    <p:extLst>
      <p:ext uri="{BB962C8B-B14F-4D97-AF65-F5344CB8AC3E}">
        <p14:creationId xmlns:p14="http://schemas.microsoft.com/office/powerpoint/2010/main" val="349153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Billerudkorsnäs</a:t>
            </a:r>
            <a:r>
              <a:rPr lang="en-GB" dirty="0" smtClean="0"/>
              <a:t> capex 2015-2019</a:t>
            </a:r>
            <a:endParaRPr lang="en-GB" baseline="30000" dirty="0"/>
          </a:p>
        </p:txBody>
      </p:sp>
      <p:sp>
        <p:nvSpPr>
          <p:cNvPr id="4" name="Slide Number Placeholder 3"/>
          <p:cNvSpPr>
            <a:spLocks noGrp="1"/>
          </p:cNvSpPr>
          <p:nvPr>
            <p:ph type="sldNum" sz="quarter" idx="12"/>
          </p:nvPr>
        </p:nvSpPr>
        <p:spPr/>
        <p:txBody>
          <a:bodyPr/>
          <a:lstStyle/>
          <a:p>
            <a:fld id="{D8CE385A-676F-469B-A054-57AC692EBC4F}" type="slidenum">
              <a:rPr lang="sv-SE" smtClean="0"/>
              <a:pPr/>
              <a:t>42</a:t>
            </a:fld>
            <a:endParaRPr lang="sv-SE"/>
          </a:p>
        </p:txBody>
      </p:sp>
      <p:sp>
        <p:nvSpPr>
          <p:cNvPr id="8" name="TextBox 7"/>
          <p:cNvSpPr txBox="1"/>
          <p:nvPr/>
        </p:nvSpPr>
        <p:spPr>
          <a:xfrm>
            <a:off x="395536" y="1656189"/>
            <a:ext cx="673582" cy="261610"/>
          </a:xfrm>
          <a:prstGeom prst="rect">
            <a:avLst/>
          </a:prstGeom>
          <a:noFill/>
        </p:spPr>
        <p:txBody>
          <a:bodyPr wrap="none" rtlCol="0">
            <a:spAutoFit/>
          </a:bodyPr>
          <a:lstStyle/>
          <a:p>
            <a:r>
              <a:rPr lang="sv-SE" sz="1100" b="1" dirty="0" smtClean="0"/>
              <a:t>CAPEX</a:t>
            </a:r>
            <a:endParaRPr lang="sv-SE" sz="1100" b="1" dirty="0"/>
          </a:p>
        </p:txBody>
      </p:sp>
      <p:graphicFrame>
        <p:nvGraphicFramePr>
          <p:cNvPr id="5" name="Diagram 4"/>
          <p:cNvGraphicFramePr/>
          <p:nvPr>
            <p:extLst/>
          </p:nvPr>
        </p:nvGraphicFramePr>
        <p:xfrm>
          <a:off x="422622" y="2132856"/>
          <a:ext cx="8253833" cy="388843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ruta 6"/>
          <p:cNvSpPr txBox="1"/>
          <p:nvPr/>
        </p:nvSpPr>
        <p:spPr>
          <a:xfrm>
            <a:off x="395536" y="1917799"/>
            <a:ext cx="601574" cy="246221"/>
          </a:xfrm>
          <a:prstGeom prst="rect">
            <a:avLst/>
          </a:prstGeom>
          <a:noFill/>
        </p:spPr>
        <p:txBody>
          <a:bodyPr wrap="square" rtlCol="0">
            <a:spAutoFit/>
          </a:bodyPr>
          <a:lstStyle/>
          <a:p>
            <a:r>
              <a:rPr lang="sv-SE" sz="1000" b="1" dirty="0" err="1" smtClean="0"/>
              <a:t>SEKm</a:t>
            </a:r>
            <a:endParaRPr lang="sv-SE" sz="1000" b="1" dirty="0"/>
          </a:p>
        </p:txBody>
      </p:sp>
      <p:sp>
        <p:nvSpPr>
          <p:cNvPr id="10" name="textruta 9"/>
          <p:cNvSpPr txBox="1"/>
          <p:nvPr/>
        </p:nvSpPr>
        <p:spPr>
          <a:xfrm>
            <a:off x="3419872" y="2004207"/>
            <a:ext cx="1080120" cy="253916"/>
          </a:xfrm>
          <a:prstGeom prst="rect">
            <a:avLst/>
          </a:prstGeom>
          <a:noFill/>
        </p:spPr>
        <p:txBody>
          <a:bodyPr wrap="square" rtlCol="0">
            <a:spAutoFit/>
          </a:bodyPr>
          <a:lstStyle/>
          <a:p>
            <a:r>
              <a:rPr lang="sv-SE" sz="1050" dirty="0" smtClean="0"/>
              <a:t>SEK 4 500m</a:t>
            </a:r>
            <a:endParaRPr lang="sv-SE" sz="1050" dirty="0"/>
          </a:p>
        </p:txBody>
      </p:sp>
      <p:cxnSp>
        <p:nvCxnSpPr>
          <p:cNvPr id="13" name="Rak pil 12"/>
          <p:cNvCxnSpPr/>
          <p:nvPr/>
        </p:nvCxnSpPr>
        <p:spPr>
          <a:xfrm>
            <a:off x="4139952" y="2234410"/>
            <a:ext cx="432048" cy="3304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5251723" y="1737987"/>
            <a:ext cx="1152128" cy="253916"/>
          </a:xfrm>
          <a:prstGeom prst="rect">
            <a:avLst/>
          </a:prstGeom>
          <a:noFill/>
        </p:spPr>
        <p:txBody>
          <a:bodyPr wrap="square" rtlCol="0">
            <a:spAutoFit/>
          </a:bodyPr>
          <a:lstStyle/>
          <a:p>
            <a:r>
              <a:rPr lang="sv-SE" sz="1050" dirty="0" smtClean="0"/>
              <a:t>SEK 4 700m</a:t>
            </a:r>
            <a:endParaRPr lang="sv-SE" sz="1050" dirty="0"/>
          </a:p>
        </p:txBody>
      </p:sp>
      <p:cxnSp>
        <p:nvCxnSpPr>
          <p:cNvPr id="19" name="Rak pil 18"/>
          <p:cNvCxnSpPr/>
          <p:nvPr/>
        </p:nvCxnSpPr>
        <p:spPr>
          <a:xfrm>
            <a:off x="5827787" y="1997964"/>
            <a:ext cx="400397" cy="4728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ruta 22"/>
          <p:cNvSpPr txBox="1"/>
          <p:nvPr/>
        </p:nvSpPr>
        <p:spPr>
          <a:xfrm>
            <a:off x="6803229" y="3852373"/>
            <a:ext cx="1077561" cy="253916"/>
          </a:xfrm>
          <a:prstGeom prst="rect">
            <a:avLst/>
          </a:prstGeom>
          <a:noFill/>
        </p:spPr>
        <p:txBody>
          <a:bodyPr wrap="square" rtlCol="0">
            <a:spAutoFit/>
          </a:bodyPr>
          <a:lstStyle/>
          <a:p>
            <a:r>
              <a:rPr lang="sv-SE" sz="1050" dirty="0" smtClean="0"/>
              <a:t>SEK </a:t>
            </a:r>
            <a:r>
              <a:rPr lang="sv-SE" sz="1050" dirty="0"/>
              <a:t>1</a:t>
            </a:r>
            <a:r>
              <a:rPr lang="sv-SE" sz="1050" dirty="0" smtClean="0"/>
              <a:t> </a:t>
            </a:r>
            <a:r>
              <a:rPr lang="sv-SE" sz="1050" dirty="0"/>
              <a:t>5</a:t>
            </a:r>
            <a:r>
              <a:rPr lang="sv-SE" sz="1050" dirty="0" smtClean="0"/>
              <a:t>00m</a:t>
            </a:r>
            <a:endParaRPr lang="sv-SE" sz="1050" dirty="0"/>
          </a:p>
        </p:txBody>
      </p:sp>
      <p:cxnSp>
        <p:nvCxnSpPr>
          <p:cNvPr id="24" name="Rak pil 23"/>
          <p:cNvCxnSpPr/>
          <p:nvPr/>
        </p:nvCxnSpPr>
        <p:spPr>
          <a:xfrm>
            <a:off x="7489800" y="4077072"/>
            <a:ext cx="325831" cy="3444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54488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cap="none" dirty="0" smtClean="0"/>
              <a:t>COST STRUCTURE</a:t>
            </a:r>
          </a:p>
        </p:txBody>
      </p:sp>
      <p:sp>
        <p:nvSpPr>
          <p:cNvPr id="26627" name="Rectangle 3"/>
          <p:cNvSpPr>
            <a:spLocks noGrp="1"/>
          </p:cNvSpPr>
          <p:nvPr>
            <p:ph type="body" idx="1"/>
          </p:nvPr>
        </p:nvSpPr>
        <p:spPr bwMode="auto">
          <a:xfrm>
            <a:off x="5220072" y="2071688"/>
            <a:ext cx="3384178" cy="3419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z="1400" dirty="0" smtClean="0"/>
          </a:p>
          <a:p>
            <a:r>
              <a:rPr lang="en-GB" altLang="en-US" sz="1400" dirty="0" smtClean="0"/>
              <a:t>No significant forest assets</a:t>
            </a:r>
            <a:endParaRPr lang="en-GB" altLang="en-US" sz="1600" dirty="0" smtClean="0"/>
          </a:p>
          <a:p>
            <a:r>
              <a:rPr lang="en-GB" altLang="en-US" sz="1400" dirty="0" smtClean="0"/>
              <a:t>Purchases made from handful of major suppliers </a:t>
            </a:r>
          </a:p>
          <a:p>
            <a:pPr lvl="1"/>
            <a:r>
              <a:rPr lang="en-GB" altLang="en-US" sz="1200" dirty="0" err="1" smtClean="0"/>
              <a:t>Bergvik</a:t>
            </a:r>
            <a:r>
              <a:rPr lang="en-GB" altLang="en-US" sz="1200" dirty="0" smtClean="0"/>
              <a:t> Skog, Holmen, </a:t>
            </a:r>
            <a:r>
              <a:rPr lang="en-GB" altLang="en-US" sz="1200" dirty="0" err="1" smtClean="0"/>
              <a:t>Mellanskog</a:t>
            </a:r>
            <a:r>
              <a:rPr lang="en-GB" altLang="en-US" sz="1200" dirty="0" smtClean="0"/>
              <a:t>, </a:t>
            </a:r>
            <a:r>
              <a:rPr lang="en-GB" altLang="en-US" sz="1200" dirty="0" err="1" smtClean="0"/>
              <a:t>Norra</a:t>
            </a:r>
            <a:r>
              <a:rPr lang="en-GB" altLang="en-US" sz="1200" dirty="0" smtClean="0"/>
              <a:t> </a:t>
            </a:r>
            <a:r>
              <a:rPr lang="en-GB" altLang="en-US" sz="1200" dirty="0" err="1" smtClean="0"/>
              <a:t>Skogsägarna</a:t>
            </a:r>
            <a:r>
              <a:rPr lang="en-GB" altLang="en-US" sz="1200" dirty="0" smtClean="0"/>
              <a:t>, </a:t>
            </a:r>
            <a:r>
              <a:rPr lang="en-GB" altLang="en-US" sz="1200" dirty="0" err="1" smtClean="0"/>
              <a:t>Stora</a:t>
            </a:r>
            <a:r>
              <a:rPr lang="en-GB" altLang="en-US" sz="1200" dirty="0" smtClean="0"/>
              <a:t> Enso and </a:t>
            </a:r>
            <a:r>
              <a:rPr lang="en-GB" altLang="en-US" sz="1200" dirty="0" err="1" smtClean="0"/>
              <a:t>Sveaskog</a:t>
            </a:r>
            <a:endParaRPr lang="en-GB" altLang="en-US" sz="1200" dirty="0" smtClean="0"/>
          </a:p>
          <a:p>
            <a:pPr lvl="1"/>
            <a:r>
              <a:rPr lang="en-GB" altLang="en-US" sz="1200" dirty="0" smtClean="0"/>
              <a:t>Large amount of private land owners in Central and Northern Sweden</a:t>
            </a:r>
          </a:p>
          <a:p>
            <a:r>
              <a:rPr lang="en-GB" altLang="en-US" sz="1400" dirty="0" smtClean="0"/>
              <a:t>The majority of wood raw materials acquired locally</a:t>
            </a:r>
          </a:p>
          <a:p>
            <a:r>
              <a:rPr lang="en-GB" altLang="en-US" sz="1400" dirty="0" smtClean="0">
                <a:solidFill>
                  <a:srgbClr val="000000"/>
                </a:solidFill>
              </a:rPr>
              <a:t>Approximately 20% </a:t>
            </a:r>
            <a:r>
              <a:rPr lang="en-GB" altLang="en-US" sz="1400" dirty="0" smtClean="0"/>
              <a:t>of the wood requirement is purchased outside Sweden</a:t>
            </a:r>
          </a:p>
          <a:p>
            <a:pPr lvl="1"/>
            <a:r>
              <a:rPr lang="en-GB" altLang="en-US" sz="1200" dirty="0" smtClean="0"/>
              <a:t>Majority from the Baltics</a:t>
            </a:r>
          </a:p>
        </p:txBody>
      </p:sp>
      <p:sp>
        <p:nvSpPr>
          <p:cNvPr id="26628" name="Slide Number Placeholder 6"/>
          <p:cNvSpPr txBox="1">
            <a:spLocks noGrp="1"/>
          </p:cNvSpPr>
          <p:nvPr/>
        </p:nvSpPr>
        <p:spPr bwMode="auto">
          <a:xfrm>
            <a:off x="8280000" y="6336000"/>
            <a:ext cx="54133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49A62C3-B602-4E0A-9C56-2234C34AD7AE}" type="slidenum">
              <a:rPr lang="sv-SE" altLang="en-US" sz="800">
                <a:solidFill>
                  <a:schemeClr val="tx2"/>
                </a:solidFill>
              </a:rPr>
              <a:pPr algn="r" eaLnBrk="1" hangingPunct="1"/>
              <a:t>43</a:t>
            </a:fld>
            <a:endParaRPr lang="sv-SE" altLang="en-US" sz="800" dirty="0">
              <a:solidFill>
                <a:schemeClr val="tx2"/>
              </a:solidFill>
            </a:endParaRPr>
          </a:p>
        </p:txBody>
      </p:sp>
      <p:sp>
        <p:nvSpPr>
          <p:cNvPr id="8" name="textruta 7"/>
          <p:cNvSpPr txBox="1"/>
          <p:nvPr/>
        </p:nvSpPr>
        <p:spPr>
          <a:xfrm>
            <a:off x="468000" y="6526800"/>
            <a:ext cx="2185214" cy="230832"/>
          </a:xfrm>
          <a:prstGeom prst="rect">
            <a:avLst/>
          </a:prstGeom>
          <a:noFill/>
        </p:spPr>
        <p:txBody>
          <a:bodyPr wrap="none" rtlCol="0">
            <a:spAutoFit/>
          </a:bodyPr>
          <a:lstStyle/>
          <a:p>
            <a:pPr>
              <a:spcBef>
                <a:spcPct val="0"/>
              </a:spcBef>
            </a:pPr>
            <a:r>
              <a:rPr lang="en-GB" altLang="sv-SE" sz="900" dirty="0" smtClean="0"/>
              <a:t>All figures relate to cost </a:t>
            </a:r>
            <a:r>
              <a:rPr lang="en-GB" altLang="sv-SE" sz="900" smtClean="0"/>
              <a:t>structure 2016 </a:t>
            </a:r>
            <a:endParaRPr lang="en-GB" altLang="sv-SE" sz="900" dirty="0"/>
          </a:p>
        </p:txBody>
      </p:sp>
      <p:graphicFrame>
        <p:nvGraphicFramePr>
          <p:cNvPr id="2" name="Diagram 1"/>
          <p:cNvGraphicFramePr/>
          <p:nvPr>
            <p:extLst/>
          </p:nvPr>
        </p:nvGraphicFramePr>
        <p:xfrm>
          <a:off x="107504" y="1556792"/>
          <a:ext cx="5976664" cy="42484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515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smtClean="0"/>
              <a:t>Sensitivity analysis</a:t>
            </a:r>
            <a:endParaRPr lang="en-GB" dirty="0"/>
          </a:p>
        </p:txBody>
      </p:sp>
      <p:graphicFrame>
        <p:nvGraphicFramePr>
          <p:cNvPr id="3" name="Tabell 2"/>
          <p:cNvGraphicFramePr>
            <a:graphicFrameLocks noGrp="1"/>
          </p:cNvGraphicFramePr>
          <p:nvPr>
            <p:extLst/>
          </p:nvPr>
        </p:nvGraphicFramePr>
        <p:xfrm>
          <a:off x="540000" y="2660915"/>
          <a:ext cx="6984328" cy="2966718"/>
        </p:xfrm>
        <a:graphic>
          <a:graphicData uri="http://schemas.openxmlformats.org/drawingml/2006/table">
            <a:tbl>
              <a:tblPr firstRow="1" bandRow="1">
                <a:tableStyleId>{5C22544A-7EE6-4342-B048-85BDC9FD1C3A}</a:tableStyleId>
              </a:tblPr>
              <a:tblGrid>
                <a:gridCol w="2916254">
                  <a:extLst>
                    <a:ext uri="{9D8B030D-6E8A-4147-A177-3AD203B41FA5}">
                      <a16:colId xmlns:a16="http://schemas.microsoft.com/office/drawing/2014/main" val="20000"/>
                    </a:ext>
                  </a:extLst>
                </a:gridCol>
                <a:gridCol w="2609708">
                  <a:extLst>
                    <a:ext uri="{9D8B030D-6E8A-4147-A177-3AD203B41FA5}">
                      <a16:colId xmlns:a16="http://schemas.microsoft.com/office/drawing/2014/main" val="20001"/>
                    </a:ext>
                  </a:extLst>
                </a:gridCol>
                <a:gridCol w="1458366">
                  <a:extLst>
                    <a:ext uri="{9D8B030D-6E8A-4147-A177-3AD203B41FA5}">
                      <a16:colId xmlns:a16="http://schemas.microsoft.com/office/drawing/2014/main" val="20002"/>
                    </a:ext>
                  </a:extLst>
                </a:gridCol>
              </a:tblGrid>
              <a:tr h="494453">
                <a:tc>
                  <a:txBody>
                    <a:bodyPr/>
                    <a:lstStyle/>
                    <a:p>
                      <a:r>
                        <a:rPr lang="en-GB" sz="1400" noProof="0" dirty="0" smtClean="0"/>
                        <a:t>Variable</a:t>
                      </a:r>
                      <a:endParaRPr lang="en-GB" sz="1400" noProof="0" dirty="0"/>
                    </a:p>
                  </a:txBody>
                  <a:tcPr marT="60960" marB="60960"/>
                </a:tc>
                <a:tc>
                  <a:txBody>
                    <a:bodyPr/>
                    <a:lstStyle/>
                    <a:p>
                      <a:r>
                        <a:rPr lang="en-GB" sz="1400" noProof="0" dirty="0" smtClean="0"/>
                        <a:t>Change</a:t>
                      </a:r>
                      <a:endParaRPr lang="en-GB" sz="1400" noProof="0" dirty="0"/>
                    </a:p>
                  </a:txBody>
                  <a:tcPr marT="60960" marB="60960"/>
                </a:tc>
                <a:tc>
                  <a:txBody>
                    <a:bodyPr/>
                    <a:lstStyle/>
                    <a:p>
                      <a:r>
                        <a:rPr lang="en-GB" sz="1400" noProof="0" dirty="0" smtClean="0"/>
                        <a:t>SEKm</a:t>
                      </a:r>
                      <a:endParaRPr lang="en-GB" sz="1400" noProof="0" dirty="0"/>
                    </a:p>
                  </a:txBody>
                  <a:tcPr marT="60960" marB="60960"/>
                </a:tc>
                <a:extLst>
                  <a:ext uri="{0D108BD9-81ED-4DB2-BD59-A6C34878D82A}">
                    <a16:rowId xmlns:a16="http://schemas.microsoft.com/office/drawing/2014/main" val="10000"/>
                  </a:ext>
                </a:extLst>
              </a:tr>
              <a:tr h="494453">
                <a:tc>
                  <a:txBody>
                    <a:bodyPr/>
                    <a:lstStyle/>
                    <a:p>
                      <a:r>
                        <a:rPr lang="en-GB" sz="1400" noProof="0" dirty="0" smtClean="0"/>
                        <a:t>Sales volume</a:t>
                      </a:r>
                      <a:endParaRPr lang="en-GB" sz="1400" noProof="0" dirty="0"/>
                    </a:p>
                  </a:txBody>
                  <a:tcPr marT="60960" marB="60960"/>
                </a:tc>
                <a:tc>
                  <a:txBody>
                    <a:bodyPr/>
                    <a:lstStyle/>
                    <a:p>
                      <a:r>
                        <a:rPr lang="en-GB" sz="1400" noProof="0" dirty="0" smtClean="0"/>
                        <a:t>+/- 10%</a:t>
                      </a:r>
                      <a:endParaRPr lang="en-GB" sz="1400" noProof="0" dirty="0"/>
                    </a:p>
                  </a:txBody>
                  <a:tcPr marT="60960" marB="60960"/>
                </a:tc>
                <a:tc>
                  <a:txBody>
                    <a:bodyPr/>
                    <a:lstStyle/>
                    <a:p>
                      <a:r>
                        <a:rPr lang="en-GB" sz="1400" noProof="0" dirty="0" smtClean="0"/>
                        <a:t>+/-900</a:t>
                      </a:r>
                      <a:endParaRPr lang="en-GB" sz="1400" noProof="0" dirty="0"/>
                    </a:p>
                  </a:txBody>
                  <a:tcPr marT="60960" marB="60960"/>
                </a:tc>
                <a:extLst>
                  <a:ext uri="{0D108BD9-81ED-4DB2-BD59-A6C34878D82A}">
                    <a16:rowId xmlns:a16="http://schemas.microsoft.com/office/drawing/2014/main" val="10001"/>
                  </a:ext>
                </a:extLst>
              </a:tr>
              <a:tr h="494453">
                <a:tc>
                  <a:txBody>
                    <a:bodyPr/>
                    <a:lstStyle/>
                    <a:p>
                      <a:r>
                        <a:rPr lang="en-GB" sz="1400" noProof="0" dirty="0" smtClean="0"/>
                        <a:t>Exchange rate, SEK</a:t>
                      </a:r>
                      <a:r>
                        <a:rPr lang="en-GB" sz="1400" baseline="30000" noProof="0" dirty="0" smtClean="0"/>
                        <a:t>1</a:t>
                      </a:r>
                      <a:endParaRPr lang="en-GB" sz="1400" baseline="30000" noProof="0" dirty="0"/>
                    </a:p>
                  </a:txBody>
                  <a:tcPr marT="60960" marB="60960"/>
                </a:tc>
                <a:tc>
                  <a:txBody>
                    <a:bodyPr/>
                    <a:lstStyle/>
                    <a:p>
                      <a:r>
                        <a:rPr lang="en-GB" sz="1400" noProof="0" dirty="0" smtClean="0"/>
                        <a:t>+/- 10%</a:t>
                      </a:r>
                      <a:endParaRPr lang="en-GB" sz="1400" noProof="0" dirty="0"/>
                    </a:p>
                  </a:txBody>
                  <a:tcPr marT="60960" marB="60960"/>
                </a:tc>
                <a:tc>
                  <a:txBody>
                    <a:bodyPr/>
                    <a:lstStyle/>
                    <a:p>
                      <a:r>
                        <a:rPr lang="en-GB" sz="1400" noProof="0" dirty="0" smtClean="0"/>
                        <a:t>-/+640</a:t>
                      </a:r>
                      <a:endParaRPr lang="en-GB" sz="1400" noProof="0" dirty="0"/>
                    </a:p>
                  </a:txBody>
                  <a:tcPr marT="60960" marB="60960"/>
                </a:tc>
                <a:extLst>
                  <a:ext uri="{0D108BD9-81ED-4DB2-BD59-A6C34878D82A}">
                    <a16:rowId xmlns:a16="http://schemas.microsoft.com/office/drawing/2014/main" val="10002"/>
                  </a:ext>
                </a:extLst>
              </a:tr>
              <a:tr h="494453">
                <a:tc>
                  <a:txBody>
                    <a:bodyPr/>
                    <a:lstStyle/>
                    <a:p>
                      <a:r>
                        <a:rPr lang="en-GB" sz="1400" noProof="0" dirty="0" smtClean="0"/>
                        <a:t>Fibre prices</a:t>
                      </a:r>
                      <a:endParaRPr lang="en-GB" sz="1400" noProof="0" dirty="0"/>
                    </a:p>
                  </a:txBody>
                  <a:tcPr marT="60960" marB="60960"/>
                </a:tc>
                <a:tc>
                  <a:txBody>
                    <a:bodyPr/>
                    <a:lstStyle/>
                    <a:p>
                      <a:r>
                        <a:rPr lang="en-GB" sz="1400" noProof="0" dirty="0" smtClean="0"/>
                        <a:t>+/- 10%</a:t>
                      </a:r>
                      <a:endParaRPr lang="en-GB" sz="1400" noProof="0" dirty="0"/>
                    </a:p>
                  </a:txBody>
                  <a:tcPr marT="60960" marB="60960"/>
                </a:tc>
                <a:tc>
                  <a:txBody>
                    <a:bodyPr/>
                    <a:lstStyle/>
                    <a:p>
                      <a:r>
                        <a:rPr lang="en-GB" sz="1400" noProof="0" dirty="0" smtClean="0"/>
                        <a:t>-/+700</a:t>
                      </a:r>
                      <a:endParaRPr lang="en-GB" sz="1400" noProof="0" dirty="0"/>
                    </a:p>
                  </a:txBody>
                  <a:tcPr marT="60960" marB="60960"/>
                </a:tc>
                <a:extLst>
                  <a:ext uri="{0D108BD9-81ED-4DB2-BD59-A6C34878D82A}">
                    <a16:rowId xmlns:a16="http://schemas.microsoft.com/office/drawing/2014/main" val="10003"/>
                  </a:ext>
                </a:extLst>
              </a:tr>
              <a:tr h="494453">
                <a:tc>
                  <a:txBody>
                    <a:bodyPr/>
                    <a:lstStyle/>
                    <a:p>
                      <a:r>
                        <a:rPr lang="en-GB" sz="1400" noProof="0" dirty="0" smtClean="0"/>
                        <a:t>Price</a:t>
                      </a:r>
                      <a:r>
                        <a:rPr lang="en-GB" sz="1400" baseline="0" noProof="0" dirty="0" smtClean="0"/>
                        <a:t> of electricity</a:t>
                      </a:r>
                      <a:r>
                        <a:rPr lang="en-GB" sz="1400" baseline="30000" noProof="0" dirty="0" smtClean="0"/>
                        <a:t>2</a:t>
                      </a:r>
                      <a:endParaRPr lang="en-GB" sz="1400" baseline="30000" noProof="0" dirty="0"/>
                    </a:p>
                  </a:txBody>
                  <a:tcPr marT="60960" marB="60960"/>
                </a:tc>
                <a:tc>
                  <a:txBody>
                    <a:bodyPr/>
                    <a:lstStyle/>
                    <a:p>
                      <a:r>
                        <a:rPr lang="en-GB" sz="1400" noProof="0" dirty="0" smtClean="0"/>
                        <a:t>+/- 10%</a:t>
                      </a:r>
                      <a:endParaRPr lang="en-GB" sz="1400" noProof="0" dirty="0"/>
                    </a:p>
                  </a:txBody>
                  <a:tcPr marT="60960" marB="60960"/>
                </a:tc>
                <a:tc>
                  <a:txBody>
                    <a:bodyPr/>
                    <a:lstStyle/>
                    <a:p>
                      <a:r>
                        <a:rPr lang="en-GB" sz="1400" noProof="0" dirty="0" smtClean="0"/>
                        <a:t>-/+30</a:t>
                      </a:r>
                      <a:endParaRPr lang="en-GB" sz="1400" noProof="0" dirty="0"/>
                    </a:p>
                  </a:txBody>
                  <a:tcPr marT="60960" marB="60960"/>
                </a:tc>
                <a:extLst>
                  <a:ext uri="{0D108BD9-81ED-4DB2-BD59-A6C34878D82A}">
                    <a16:rowId xmlns:a16="http://schemas.microsoft.com/office/drawing/2014/main" val="10004"/>
                  </a:ext>
                </a:extLst>
              </a:tr>
              <a:tr h="494453">
                <a:tc>
                  <a:txBody>
                    <a:bodyPr/>
                    <a:lstStyle/>
                    <a:p>
                      <a:r>
                        <a:rPr lang="en-GB" sz="1400" kern="1200" noProof="0" dirty="0" smtClean="0">
                          <a:solidFill>
                            <a:schemeClr val="dk1"/>
                          </a:solidFill>
                          <a:latin typeface="+mn-lt"/>
                          <a:ea typeface="+mn-ea"/>
                          <a:cs typeface="+mn-cs"/>
                        </a:rPr>
                        <a:t>Interest rate on loans</a:t>
                      </a:r>
                      <a:r>
                        <a:rPr lang="en-GB" sz="1400" kern="1200" baseline="30000" noProof="0" dirty="0" smtClean="0">
                          <a:solidFill>
                            <a:schemeClr val="dk1"/>
                          </a:solidFill>
                          <a:latin typeface="+mn-lt"/>
                          <a:ea typeface="+mn-ea"/>
                          <a:cs typeface="+mn-cs"/>
                        </a:rPr>
                        <a:t>3</a:t>
                      </a:r>
                      <a:endParaRPr lang="en-GB" sz="1400" kern="1200" noProof="0" dirty="0">
                        <a:solidFill>
                          <a:schemeClr val="dk1"/>
                        </a:solidFill>
                        <a:latin typeface="+mn-lt"/>
                        <a:ea typeface="+mn-ea"/>
                        <a:cs typeface="+mn-cs"/>
                      </a:endParaRPr>
                    </a:p>
                  </a:txBody>
                  <a:tcPr marT="60960" marB="60960"/>
                </a:tc>
                <a:tc>
                  <a:txBody>
                    <a:bodyPr/>
                    <a:lstStyle/>
                    <a:p>
                      <a:r>
                        <a:rPr lang="en-GB" sz="1400" noProof="0" dirty="0" smtClean="0"/>
                        <a:t>+/- 1</a:t>
                      </a:r>
                      <a:r>
                        <a:rPr lang="en-GB" sz="1400" baseline="0" noProof="0" dirty="0" smtClean="0"/>
                        <a:t> percentage point</a:t>
                      </a:r>
                      <a:endParaRPr lang="en-GB" sz="1400" noProof="0" dirty="0"/>
                    </a:p>
                  </a:txBody>
                  <a:tcPr marT="60960" marB="60960"/>
                </a:tc>
                <a:tc>
                  <a:txBody>
                    <a:bodyPr/>
                    <a:lstStyle/>
                    <a:p>
                      <a:r>
                        <a:rPr lang="en-GB" sz="1400" noProof="0" dirty="0" smtClean="0"/>
                        <a:t>-/+43</a:t>
                      </a:r>
                      <a:endParaRPr lang="en-GB" sz="1400" noProof="0" dirty="0"/>
                    </a:p>
                  </a:txBody>
                  <a:tcPr marT="60960" marB="60960"/>
                </a:tc>
                <a:extLst>
                  <a:ext uri="{0D108BD9-81ED-4DB2-BD59-A6C34878D82A}">
                    <a16:rowId xmlns:a16="http://schemas.microsoft.com/office/drawing/2014/main" val="10005"/>
                  </a:ext>
                </a:extLst>
              </a:tr>
            </a:tbl>
          </a:graphicData>
        </a:graphic>
      </p:graphicFrame>
      <p:sp>
        <p:nvSpPr>
          <p:cNvPr id="8" name="textruta 7"/>
          <p:cNvSpPr txBox="1"/>
          <p:nvPr/>
        </p:nvSpPr>
        <p:spPr>
          <a:xfrm>
            <a:off x="540000" y="2219555"/>
            <a:ext cx="4031539" cy="355276"/>
          </a:xfrm>
          <a:prstGeom prst="rect">
            <a:avLst/>
          </a:prstGeom>
          <a:noFill/>
        </p:spPr>
        <p:txBody>
          <a:bodyPr wrap="none" lIns="54000" tIns="54000" rIns="54000" bIns="54000" rtlCol="0" anchor="ctr">
            <a:spAutoFit/>
          </a:bodyPr>
          <a:lstStyle/>
          <a:p>
            <a:r>
              <a:rPr lang="en-GB" sz="1600" b="1" dirty="0">
                <a:solidFill>
                  <a:schemeClr val="accent1">
                    <a:lumMod val="75000"/>
                  </a:schemeClr>
                </a:solidFill>
              </a:rPr>
              <a:t>IMPACT ON PROFIT/LOSS BEFORE TAX</a:t>
            </a:r>
          </a:p>
        </p:txBody>
      </p:sp>
      <p:sp>
        <p:nvSpPr>
          <p:cNvPr id="9" name="textruta 8"/>
          <p:cNvSpPr txBox="1"/>
          <p:nvPr/>
        </p:nvSpPr>
        <p:spPr>
          <a:xfrm>
            <a:off x="540000" y="5733257"/>
            <a:ext cx="5760640" cy="715581"/>
          </a:xfrm>
          <a:prstGeom prst="rect">
            <a:avLst/>
          </a:prstGeom>
          <a:noFill/>
        </p:spPr>
        <p:txBody>
          <a:bodyPr wrap="square" rtlCol="0">
            <a:spAutoFit/>
          </a:bodyPr>
          <a:lstStyle/>
          <a:p>
            <a:pPr>
              <a:lnSpc>
                <a:spcPct val="150000"/>
              </a:lnSpc>
            </a:pPr>
            <a:r>
              <a:rPr lang="en-GB" sz="900" dirty="0" smtClean="0"/>
              <a:t>1 Excluding effects of currency hedging.</a:t>
            </a:r>
            <a:br>
              <a:rPr lang="en-GB" sz="900" dirty="0" smtClean="0"/>
            </a:br>
            <a:r>
              <a:rPr lang="en-GB" sz="900" dirty="0" smtClean="0"/>
              <a:t>2 Excluding effects of electricity price hedging.</a:t>
            </a:r>
          </a:p>
          <a:p>
            <a:pPr>
              <a:lnSpc>
                <a:spcPct val="150000"/>
              </a:lnSpc>
            </a:pPr>
            <a:r>
              <a:rPr lang="en-GB" sz="900" dirty="0" smtClean="0"/>
              <a:t>3 Excluding effects of interest hedging.</a:t>
            </a:r>
            <a:endParaRPr lang="en-GB" sz="900" dirty="0"/>
          </a:p>
        </p:txBody>
      </p:sp>
      <p:sp>
        <p:nvSpPr>
          <p:cNvPr id="10" name="Platshållare för bildnummer 3"/>
          <p:cNvSpPr txBox="1">
            <a:spLocks/>
          </p:cNvSpPr>
          <p:nvPr/>
        </p:nvSpPr>
        <p:spPr>
          <a:xfrm>
            <a:off x="8270875" y="6309784"/>
            <a:ext cx="541338" cy="364067"/>
          </a:xfrm>
          <a:prstGeom prst="rect">
            <a:avLst/>
          </a:prstGeom>
        </p:spPr>
        <p:txBody>
          <a:bodyPr anchor="b" anchorCtr="0"/>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9E72940-3287-43FD-88D4-CD07EB8F8AD7}" type="slidenum">
              <a:rPr lang="sv-SE" sz="800" smtClean="0"/>
              <a:pPr algn="r">
                <a:defRPr/>
              </a:pPr>
              <a:t>44</a:t>
            </a:fld>
            <a:endParaRPr lang="sv-SE" sz="800" dirty="0"/>
          </a:p>
        </p:txBody>
      </p:sp>
    </p:spTree>
    <p:extLst>
      <p:ext uri="{BB962C8B-B14F-4D97-AF65-F5344CB8AC3E}">
        <p14:creationId xmlns:p14="http://schemas.microsoft.com/office/powerpoint/2010/main" val="6776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Production</a:t>
            </a:r>
            <a:r>
              <a:rPr lang="sv-SE" dirty="0" smtClean="0"/>
              <a:t> </a:t>
            </a:r>
            <a:r>
              <a:rPr lang="sv-SE" dirty="0" err="1" smtClean="0"/>
              <a:t>units</a:t>
            </a:r>
            <a:endParaRPr lang="sv-SE" dirty="0"/>
          </a:p>
        </p:txBody>
      </p:sp>
      <p:sp>
        <p:nvSpPr>
          <p:cNvPr id="3" name="textruta 2"/>
          <p:cNvSpPr txBox="1"/>
          <p:nvPr/>
        </p:nvSpPr>
        <p:spPr>
          <a:xfrm>
            <a:off x="395536" y="2173116"/>
            <a:ext cx="3672408" cy="1569660"/>
          </a:xfrm>
          <a:prstGeom prst="rect">
            <a:avLst/>
          </a:prstGeom>
          <a:noFill/>
        </p:spPr>
        <p:txBody>
          <a:bodyPr wrap="square" rtlCol="0">
            <a:spAutoFit/>
          </a:bodyPr>
          <a:lstStyle/>
          <a:p>
            <a:r>
              <a:rPr lang="sv-SE" sz="1600" b="1" dirty="0" smtClean="0">
                <a:solidFill>
                  <a:schemeClr val="accent1">
                    <a:lumMod val="75000"/>
                  </a:schemeClr>
                </a:solidFill>
              </a:rPr>
              <a:t>SWEDEN</a:t>
            </a:r>
            <a:endParaRPr lang="sv-SE" b="1" dirty="0" smtClean="0">
              <a:solidFill>
                <a:schemeClr val="accent1">
                  <a:lumMod val="75000"/>
                </a:schemeClr>
              </a:solidFill>
            </a:endParaRPr>
          </a:p>
          <a:p>
            <a:r>
              <a:rPr lang="sv-SE" sz="1600" dirty="0" smtClean="0">
                <a:solidFill>
                  <a:schemeClr val="tx2"/>
                </a:solidFill>
              </a:rPr>
              <a:t>Gävle, 725 </a:t>
            </a:r>
            <a:r>
              <a:rPr lang="sv-SE" sz="1600" dirty="0" err="1" smtClean="0">
                <a:solidFill>
                  <a:schemeClr val="tx2"/>
                </a:solidFill>
              </a:rPr>
              <a:t>ktonnes</a:t>
            </a:r>
            <a:endParaRPr lang="sv-SE" sz="1600" dirty="0" smtClean="0">
              <a:solidFill>
                <a:schemeClr val="tx2"/>
              </a:solidFill>
            </a:endParaRPr>
          </a:p>
          <a:p>
            <a:r>
              <a:rPr lang="sv-SE" sz="1600" dirty="0" smtClean="0">
                <a:solidFill>
                  <a:schemeClr val="tx2"/>
                </a:solidFill>
              </a:rPr>
              <a:t>Gruvön, 685 </a:t>
            </a:r>
            <a:r>
              <a:rPr lang="sv-SE" sz="1600" dirty="0" err="1" smtClean="0">
                <a:solidFill>
                  <a:schemeClr val="tx2"/>
                </a:solidFill>
              </a:rPr>
              <a:t>ktonnes</a:t>
            </a:r>
            <a:endParaRPr lang="sv-SE" sz="1600" dirty="0" smtClean="0">
              <a:solidFill>
                <a:schemeClr val="tx2"/>
              </a:solidFill>
            </a:endParaRPr>
          </a:p>
          <a:p>
            <a:r>
              <a:rPr lang="sv-SE" sz="1600" dirty="0" smtClean="0">
                <a:solidFill>
                  <a:schemeClr val="tx2"/>
                </a:solidFill>
              </a:rPr>
              <a:t>Frövi/Rockhammar, 470 </a:t>
            </a:r>
            <a:r>
              <a:rPr lang="sv-SE" sz="1600" dirty="0" err="1" smtClean="0">
                <a:solidFill>
                  <a:schemeClr val="tx2"/>
                </a:solidFill>
              </a:rPr>
              <a:t>ktonnes</a:t>
            </a:r>
            <a:endParaRPr lang="sv-SE" sz="1600" dirty="0" smtClean="0">
              <a:solidFill>
                <a:schemeClr val="tx2"/>
              </a:solidFill>
            </a:endParaRPr>
          </a:p>
          <a:p>
            <a:r>
              <a:rPr lang="sv-SE" sz="1600" dirty="0" smtClean="0">
                <a:solidFill>
                  <a:schemeClr val="tx2"/>
                </a:solidFill>
              </a:rPr>
              <a:t>Skärblacka, 420 </a:t>
            </a:r>
            <a:r>
              <a:rPr lang="sv-SE" sz="1600" dirty="0" err="1" smtClean="0">
                <a:solidFill>
                  <a:schemeClr val="tx2"/>
                </a:solidFill>
              </a:rPr>
              <a:t>ktonnes</a:t>
            </a:r>
            <a:endParaRPr lang="sv-SE" sz="1600" dirty="0" smtClean="0">
              <a:solidFill>
                <a:schemeClr val="tx2"/>
              </a:solidFill>
            </a:endParaRPr>
          </a:p>
          <a:p>
            <a:r>
              <a:rPr lang="sv-SE" sz="1600" dirty="0" smtClean="0">
                <a:solidFill>
                  <a:schemeClr val="tx2"/>
                </a:solidFill>
              </a:rPr>
              <a:t>Karlsborg, 300 </a:t>
            </a:r>
            <a:r>
              <a:rPr lang="sv-SE" sz="1600" dirty="0" err="1" smtClean="0">
                <a:solidFill>
                  <a:schemeClr val="tx2"/>
                </a:solidFill>
              </a:rPr>
              <a:t>ktonnes</a:t>
            </a:r>
            <a:endParaRPr lang="sv-SE" sz="1600" dirty="0" smtClean="0">
              <a:solidFill>
                <a:schemeClr val="tx2"/>
              </a:solidFill>
            </a:endParaRPr>
          </a:p>
        </p:txBody>
      </p:sp>
      <p:sp>
        <p:nvSpPr>
          <p:cNvPr id="6" name="textruta 5"/>
          <p:cNvSpPr txBox="1"/>
          <p:nvPr/>
        </p:nvSpPr>
        <p:spPr>
          <a:xfrm>
            <a:off x="395536" y="3966155"/>
            <a:ext cx="2736304" cy="830997"/>
          </a:xfrm>
          <a:prstGeom prst="rect">
            <a:avLst/>
          </a:prstGeom>
          <a:noFill/>
        </p:spPr>
        <p:txBody>
          <a:bodyPr wrap="square" rtlCol="0">
            <a:spAutoFit/>
          </a:bodyPr>
          <a:lstStyle/>
          <a:p>
            <a:r>
              <a:rPr lang="sv-SE" sz="1600" b="1" dirty="0" smtClean="0">
                <a:solidFill>
                  <a:schemeClr val="accent1">
                    <a:lumMod val="75000"/>
                  </a:schemeClr>
                </a:solidFill>
              </a:rPr>
              <a:t>FINLAND</a:t>
            </a:r>
            <a:endParaRPr lang="sv-SE" b="1" dirty="0" smtClean="0">
              <a:solidFill>
                <a:schemeClr val="accent1">
                  <a:lumMod val="75000"/>
                </a:schemeClr>
              </a:solidFill>
            </a:endParaRPr>
          </a:p>
          <a:p>
            <a:r>
              <a:rPr lang="sv-SE" sz="1600" dirty="0" smtClean="0">
                <a:solidFill>
                  <a:schemeClr val="tx2"/>
                </a:solidFill>
              </a:rPr>
              <a:t>Pietarsaari, 200 </a:t>
            </a:r>
            <a:r>
              <a:rPr lang="sv-SE" sz="1600" dirty="0" err="1" smtClean="0">
                <a:solidFill>
                  <a:schemeClr val="tx2"/>
                </a:solidFill>
              </a:rPr>
              <a:t>ktonnes</a:t>
            </a:r>
            <a:endParaRPr lang="sv-SE" sz="1600" dirty="0" smtClean="0">
              <a:solidFill>
                <a:schemeClr val="tx2"/>
              </a:solidFill>
            </a:endParaRPr>
          </a:p>
          <a:p>
            <a:r>
              <a:rPr lang="sv-SE" sz="1600" dirty="0" smtClean="0">
                <a:solidFill>
                  <a:schemeClr val="tx2"/>
                </a:solidFill>
              </a:rPr>
              <a:t>Tervasaari, 100 </a:t>
            </a:r>
            <a:r>
              <a:rPr lang="sv-SE" sz="1600" dirty="0" err="1" smtClean="0">
                <a:solidFill>
                  <a:schemeClr val="tx2"/>
                </a:solidFill>
              </a:rPr>
              <a:t>ktonnes</a:t>
            </a:r>
            <a:endParaRPr lang="sv-SE" sz="1600" dirty="0" smtClean="0">
              <a:solidFill>
                <a:schemeClr val="tx2"/>
              </a:solidFill>
            </a:endParaRPr>
          </a:p>
        </p:txBody>
      </p:sp>
      <p:sp>
        <p:nvSpPr>
          <p:cNvPr id="7" name="textruta 6"/>
          <p:cNvSpPr txBox="1"/>
          <p:nvPr/>
        </p:nvSpPr>
        <p:spPr>
          <a:xfrm>
            <a:off x="395536" y="5085184"/>
            <a:ext cx="2736304" cy="584775"/>
          </a:xfrm>
          <a:prstGeom prst="rect">
            <a:avLst/>
          </a:prstGeom>
          <a:noFill/>
        </p:spPr>
        <p:txBody>
          <a:bodyPr wrap="square" rtlCol="0">
            <a:spAutoFit/>
          </a:bodyPr>
          <a:lstStyle/>
          <a:p>
            <a:r>
              <a:rPr lang="sv-SE" sz="1600" b="1" dirty="0" smtClean="0">
                <a:solidFill>
                  <a:schemeClr val="accent1">
                    <a:lumMod val="75000"/>
                  </a:schemeClr>
                </a:solidFill>
              </a:rPr>
              <a:t>UNITED KINGDOM</a:t>
            </a:r>
          </a:p>
          <a:p>
            <a:r>
              <a:rPr lang="sv-SE" sz="1600" dirty="0" smtClean="0">
                <a:solidFill>
                  <a:schemeClr val="tx2"/>
                </a:solidFill>
              </a:rPr>
              <a:t>Beetham, 45 </a:t>
            </a:r>
            <a:r>
              <a:rPr lang="sv-SE" sz="1600" dirty="0" err="1" smtClean="0">
                <a:solidFill>
                  <a:schemeClr val="tx2"/>
                </a:solidFill>
              </a:rPr>
              <a:t>ktonnes</a:t>
            </a:r>
            <a:endParaRPr lang="sv-SE" sz="1600" dirty="0" smtClean="0">
              <a:solidFill>
                <a:schemeClr val="tx2"/>
              </a:solidFill>
            </a:endParaRPr>
          </a:p>
        </p:txBody>
      </p:sp>
      <p:sp>
        <p:nvSpPr>
          <p:cNvPr id="9" name="textruta 8"/>
          <p:cNvSpPr txBox="1"/>
          <p:nvPr/>
        </p:nvSpPr>
        <p:spPr>
          <a:xfrm>
            <a:off x="395536" y="5954960"/>
            <a:ext cx="6696743" cy="369332"/>
          </a:xfrm>
          <a:prstGeom prst="rect">
            <a:avLst/>
          </a:prstGeom>
          <a:noFill/>
        </p:spPr>
        <p:txBody>
          <a:bodyPr wrap="square" rtlCol="0">
            <a:spAutoFit/>
          </a:bodyPr>
          <a:lstStyle/>
          <a:p>
            <a:r>
              <a:rPr lang="sv-SE" b="1" dirty="0" smtClean="0">
                <a:solidFill>
                  <a:schemeClr val="tx2"/>
                </a:solidFill>
              </a:rPr>
              <a:t>Total </a:t>
            </a:r>
            <a:r>
              <a:rPr lang="sv-SE" b="1" dirty="0" err="1" smtClean="0">
                <a:solidFill>
                  <a:schemeClr val="tx2"/>
                </a:solidFill>
              </a:rPr>
              <a:t>production</a:t>
            </a:r>
            <a:r>
              <a:rPr lang="sv-SE" b="1" dirty="0" smtClean="0">
                <a:solidFill>
                  <a:schemeClr val="tx2"/>
                </a:solidFill>
              </a:rPr>
              <a:t> </a:t>
            </a:r>
            <a:r>
              <a:rPr lang="sv-SE" b="1" dirty="0" err="1" smtClean="0">
                <a:solidFill>
                  <a:schemeClr val="tx2"/>
                </a:solidFill>
              </a:rPr>
              <a:t>capacity</a:t>
            </a:r>
            <a:r>
              <a:rPr lang="sv-SE" b="1" dirty="0" smtClean="0">
                <a:solidFill>
                  <a:schemeClr val="tx2"/>
                </a:solidFill>
              </a:rPr>
              <a:t>    </a:t>
            </a:r>
            <a:r>
              <a:rPr lang="sv-SE" sz="1600" dirty="0" smtClean="0">
                <a:solidFill>
                  <a:schemeClr val="tx2"/>
                </a:solidFill>
              </a:rPr>
              <a:t>2 945 </a:t>
            </a:r>
            <a:r>
              <a:rPr lang="sv-SE" sz="1600" dirty="0" err="1" smtClean="0">
                <a:solidFill>
                  <a:schemeClr val="tx2"/>
                </a:solidFill>
              </a:rPr>
              <a:t>ktonnes</a:t>
            </a:r>
            <a:r>
              <a:rPr lang="sv-SE" b="1" dirty="0" smtClean="0">
                <a:solidFill>
                  <a:schemeClr val="tx2"/>
                </a:solidFill>
              </a:rPr>
              <a:t>	 </a:t>
            </a:r>
            <a:endParaRPr lang="sv-SE" b="1" dirty="0">
              <a:solidFill>
                <a:schemeClr val="tx2"/>
              </a:solidFill>
            </a:endParaRPr>
          </a:p>
        </p:txBody>
      </p:sp>
      <p:sp>
        <p:nvSpPr>
          <p:cNvPr id="12" name="textruta 11"/>
          <p:cNvSpPr txBox="1"/>
          <p:nvPr/>
        </p:nvSpPr>
        <p:spPr>
          <a:xfrm>
            <a:off x="468000" y="6526800"/>
            <a:ext cx="2454518" cy="230832"/>
          </a:xfrm>
          <a:prstGeom prst="rect">
            <a:avLst/>
          </a:prstGeom>
          <a:noFill/>
        </p:spPr>
        <p:txBody>
          <a:bodyPr wrap="none" rtlCol="0">
            <a:spAutoFit/>
          </a:bodyPr>
          <a:lstStyle/>
          <a:p>
            <a:r>
              <a:rPr lang="en-US" sz="900" dirty="0" smtClean="0"/>
              <a:t>All figures relate to production capacity 2015</a:t>
            </a:r>
            <a:endParaRPr lang="en-US" sz="900" dirty="0"/>
          </a:p>
        </p:txBody>
      </p:sp>
      <p:sp>
        <p:nvSpPr>
          <p:cNvPr id="15" name="Platshållare för bildnummer 3"/>
          <p:cNvSpPr txBox="1">
            <a:spLocks/>
          </p:cNvSpPr>
          <p:nvPr/>
        </p:nvSpPr>
        <p:spPr>
          <a:xfrm>
            <a:off x="8270875" y="6309784"/>
            <a:ext cx="541338" cy="364067"/>
          </a:xfrm>
          <a:prstGeom prst="rect">
            <a:avLst/>
          </a:prstGeom>
        </p:spPr>
        <p:txBody>
          <a:bodyPr anchor="b" anchorCtr="0"/>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9E72940-3287-43FD-88D4-CD07EB8F8AD7}" type="slidenum">
              <a:rPr lang="sv-SE" sz="800" smtClean="0"/>
              <a:pPr algn="r">
                <a:defRPr/>
              </a:pPr>
              <a:t>45</a:t>
            </a:fld>
            <a:endParaRPr lang="sv-SE" sz="800"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479" y="2212128"/>
            <a:ext cx="3784474" cy="2947906"/>
          </a:xfrm>
          <a:prstGeom prst="rect">
            <a:avLst/>
          </a:prstGeom>
        </p:spPr>
      </p:pic>
    </p:spTree>
    <p:extLst>
      <p:ext uri="{BB962C8B-B14F-4D97-AF65-F5344CB8AC3E}">
        <p14:creationId xmlns:p14="http://schemas.microsoft.com/office/powerpoint/2010/main" val="386328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BillerudKorsnäs </a:t>
            </a:r>
            <a:r>
              <a:rPr lang="sv-SE" dirty="0" err="1" smtClean="0"/>
              <a:t>Share</a:t>
            </a:r>
            <a:endParaRPr lang="sv-SE" dirty="0"/>
          </a:p>
        </p:txBody>
      </p:sp>
      <p:sp>
        <p:nvSpPr>
          <p:cNvPr id="4" name="Platshållare för bildnummer 3"/>
          <p:cNvSpPr>
            <a:spLocks noGrp="1"/>
          </p:cNvSpPr>
          <p:nvPr>
            <p:ph type="sldNum" sz="quarter" idx="12"/>
          </p:nvPr>
        </p:nvSpPr>
        <p:spPr/>
        <p:txBody>
          <a:bodyPr/>
          <a:lstStyle/>
          <a:p>
            <a:pPr>
              <a:defRPr/>
            </a:pPr>
            <a:fld id="{CD9F1196-AC56-42C6-A4E8-3E1E76AF4ED9}" type="slidenum">
              <a:rPr lang="sv-SE" smtClean="0"/>
              <a:pPr>
                <a:defRPr/>
              </a:pPr>
              <a:t>46</a:t>
            </a:fld>
            <a:endParaRPr lang="sv-SE"/>
          </a:p>
        </p:txBody>
      </p:sp>
      <p:sp>
        <p:nvSpPr>
          <p:cNvPr id="6" name="textruta 5"/>
          <p:cNvSpPr txBox="1"/>
          <p:nvPr/>
        </p:nvSpPr>
        <p:spPr>
          <a:xfrm>
            <a:off x="755576" y="1772816"/>
            <a:ext cx="4032448" cy="738664"/>
          </a:xfrm>
          <a:prstGeom prst="rect">
            <a:avLst/>
          </a:prstGeom>
          <a:noFill/>
        </p:spPr>
        <p:txBody>
          <a:bodyPr wrap="square" rtlCol="0">
            <a:spAutoFit/>
          </a:bodyPr>
          <a:lstStyle/>
          <a:p>
            <a:r>
              <a:rPr lang="en-GB" sz="1400" dirty="0" smtClean="0">
                <a:solidFill>
                  <a:schemeClr val="tx2"/>
                </a:solidFill>
              </a:rPr>
              <a:t>Symbol: BILL</a:t>
            </a:r>
          </a:p>
          <a:p>
            <a:r>
              <a:rPr lang="en-GB" sz="1400" dirty="0" smtClean="0">
                <a:solidFill>
                  <a:schemeClr val="tx2"/>
                </a:solidFill>
              </a:rPr>
              <a:t>Trading platform: Nasdaq Stockholm</a:t>
            </a:r>
          </a:p>
          <a:p>
            <a:r>
              <a:rPr lang="en-GB" sz="1400" dirty="0" smtClean="0">
                <a:solidFill>
                  <a:schemeClr val="tx2"/>
                </a:solidFill>
              </a:rPr>
              <a:t>IPO: November  20, 2001</a:t>
            </a:r>
            <a:endParaRPr lang="en-GB" sz="1400" dirty="0">
              <a:solidFill>
                <a:schemeClr val="tx2"/>
              </a:solidFill>
            </a:endParaRPr>
          </a:p>
        </p:txBody>
      </p:sp>
      <p:sp>
        <p:nvSpPr>
          <p:cNvPr id="7" name="textruta 6"/>
          <p:cNvSpPr txBox="1"/>
          <p:nvPr/>
        </p:nvSpPr>
        <p:spPr>
          <a:xfrm>
            <a:off x="5724128" y="2852936"/>
            <a:ext cx="2232248" cy="261610"/>
          </a:xfrm>
          <a:prstGeom prst="rect">
            <a:avLst/>
          </a:prstGeom>
          <a:noFill/>
        </p:spPr>
        <p:txBody>
          <a:bodyPr wrap="square" rtlCol="0">
            <a:spAutoFit/>
          </a:bodyPr>
          <a:lstStyle/>
          <a:p>
            <a:r>
              <a:rPr lang="sv-SE" sz="1100" b="1" dirty="0" smtClean="0">
                <a:solidFill>
                  <a:schemeClr val="tx2"/>
                </a:solidFill>
              </a:rPr>
              <a:t>Share performance 2006-2016</a:t>
            </a:r>
            <a:endParaRPr lang="sv-SE" sz="1100" b="1" dirty="0">
              <a:solidFill>
                <a:schemeClr val="tx2"/>
              </a:solidFill>
            </a:endParaRPr>
          </a:p>
        </p:txBody>
      </p:sp>
      <p:sp>
        <p:nvSpPr>
          <p:cNvPr id="9" name="textruta 8"/>
          <p:cNvSpPr txBox="1"/>
          <p:nvPr/>
        </p:nvSpPr>
        <p:spPr>
          <a:xfrm>
            <a:off x="1655676" y="2780928"/>
            <a:ext cx="2232248" cy="261610"/>
          </a:xfrm>
          <a:prstGeom prst="rect">
            <a:avLst/>
          </a:prstGeom>
          <a:noFill/>
        </p:spPr>
        <p:txBody>
          <a:bodyPr wrap="square" rtlCol="0">
            <a:spAutoFit/>
          </a:bodyPr>
          <a:lstStyle/>
          <a:p>
            <a:r>
              <a:rPr lang="sv-SE" sz="1100" b="1" dirty="0" smtClean="0">
                <a:solidFill>
                  <a:schemeClr val="tx2"/>
                </a:solidFill>
              </a:rPr>
              <a:t>Share performance 2017</a:t>
            </a:r>
            <a:endParaRPr lang="sv-SE" sz="1100" b="1" dirty="0">
              <a:solidFill>
                <a:schemeClr val="tx2"/>
              </a:solidFill>
            </a:endParaRPr>
          </a:p>
        </p:txBody>
      </p:sp>
      <p:graphicFrame>
        <p:nvGraphicFramePr>
          <p:cNvPr id="13" name="Diagram 1"/>
          <p:cNvGraphicFramePr>
            <a:graphicFrameLocks/>
          </p:cNvGraphicFramePr>
          <p:nvPr>
            <p:extLst/>
          </p:nvPr>
        </p:nvGraphicFramePr>
        <p:xfrm>
          <a:off x="4694652" y="3136647"/>
          <a:ext cx="4291200" cy="208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 2"/>
          <p:cNvGraphicFramePr>
            <a:graphicFrameLocks/>
          </p:cNvGraphicFramePr>
          <p:nvPr>
            <p:extLst/>
          </p:nvPr>
        </p:nvGraphicFramePr>
        <p:xfrm>
          <a:off x="403452" y="3136647"/>
          <a:ext cx="4291200" cy="208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3097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p:cNvGraphicFramePr>
            <a:graphicFrameLocks/>
          </p:cNvGraphicFramePr>
          <p:nvPr>
            <p:extLst/>
          </p:nvPr>
        </p:nvGraphicFramePr>
        <p:xfrm>
          <a:off x="133366" y="3886040"/>
          <a:ext cx="4280545" cy="2590800"/>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8"/>
          <p:cNvSpPr>
            <a:spLocks noGrp="1"/>
          </p:cNvSpPr>
          <p:nvPr>
            <p:ph type="title"/>
          </p:nvPr>
        </p:nvSpPr>
        <p:spPr>
          <a:xfrm>
            <a:off x="539552" y="1124744"/>
            <a:ext cx="8269912" cy="360040"/>
          </a:xfrm>
        </p:spPr>
        <p:txBody>
          <a:bodyPr/>
          <a:lstStyle/>
          <a:p>
            <a:r>
              <a:rPr lang="en-US" dirty="0" smtClean="0"/>
              <a:t>FX risk</a:t>
            </a:r>
            <a:endParaRPr lang="en-US" dirty="0"/>
          </a:p>
        </p:txBody>
      </p:sp>
      <p:sp>
        <p:nvSpPr>
          <p:cNvPr id="8" name="Slide Number Placeholder 7"/>
          <p:cNvSpPr>
            <a:spLocks noGrp="1"/>
          </p:cNvSpPr>
          <p:nvPr>
            <p:ph type="sldNum" sz="quarter" idx="16"/>
          </p:nvPr>
        </p:nvSpPr>
        <p:spPr>
          <a:xfrm>
            <a:off x="8271048" y="6112073"/>
            <a:ext cx="540713" cy="363600"/>
          </a:xfrm>
        </p:spPr>
        <p:txBody>
          <a:bodyPr/>
          <a:lstStyle/>
          <a:p>
            <a:fld id="{9E4FE655-A398-48B5-8790-4515CCC5A856}" type="slidenum">
              <a:rPr lang="en-US" smtClean="0"/>
              <a:pPr/>
              <a:t>47</a:t>
            </a:fld>
            <a:endParaRPr lang="en-US" dirty="0"/>
          </a:p>
        </p:txBody>
      </p:sp>
      <p:sp>
        <p:nvSpPr>
          <p:cNvPr id="10" name="Content Placeholder 3"/>
          <p:cNvSpPr txBox="1">
            <a:spLocks/>
          </p:cNvSpPr>
          <p:nvPr/>
        </p:nvSpPr>
        <p:spPr>
          <a:xfrm>
            <a:off x="4599710" y="1646052"/>
            <a:ext cx="4127862" cy="2520280"/>
          </a:xfrm>
          <a:prstGeom prst="rect">
            <a:avLst/>
          </a:prstGeom>
          <a:ln w="12700">
            <a:noFill/>
          </a:ln>
        </p:spPr>
        <p:style>
          <a:lnRef idx="2">
            <a:schemeClr val="accent1"/>
          </a:lnRef>
          <a:fillRef idx="1">
            <a:schemeClr val="lt1"/>
          </a:fillRef>
          <a:effectRef idx="0">
            <a:schemeClr val="accent1"/>
          </a:effectRef>
          <a:fontRef idx="minor">
            <a:schemeClr val="dk1"/>
          </a:fontRef>
        </p:style>
        <p:txBody>
          <a:bodyPr vert="horz" lIns="54000" tIns="54000" rIns="54000" bIns="54000" rtlCol="0">
            <a:noAutofit/>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en-US" sz="1000" dirty="0" smtClean="0"/>
              <a:t>BK uses Swedish </a:t>
            </a:r>
            <a:r>
              <a:rPr lang="en-US" sz="1000" dirty="0" err="1" smtClean="0"/>
              <a:t>Riksbank’s</a:t>
            </a:r>
            <a:r>
              <a:rPr lang="en-US" sz="1000" dirty="0" smtClean="0"/>
              <a:t> FIXING rate (Month End)</a:t>
            </a:r>
          </a:p>
          <a:p>
            <a:r>
              <a:rPr lang="en-US" sz="1000" dirty="0" smtClean="0"/>
              <a:t>During month Sales, AP, AR </a:t>
            </a:r>
            <a:r>
              <a:rPr lang="en-US" sz="1000" dirty="0" err="1" smtClean="0"/>
              <a:t>etc</a:t>
            </a:r>
            <a:r>
              <a:rPr lang="en-US" sz="1000" dirty="0" smtClean="0"/>
              <a:t>: End of month rate previous month</a:t>
            </a:r>
          </a:p>
          <a:p>
            <a:r>
              <a:rPr lang="en-US" sz="1000" dirty="0" smtClean="0"/>
              <a:t>AP and AR: revalued to at end of month using End of month rate. </a:t>
            </a:r>
            <a:endParaRPr lang="en-US" sz="1100" dirty="0" smtClean="0"/>
          </a:p>
          <a:p>
            <a:pPr lvl="2"/>
            <a:r>
              <a:rPr lang="en-US" sz="900" dirty="0" smtClean="0"/>
              <a:t>Revaluation of AR booked in ”Currency hedging </a:t>
            </a:r>
            <a:r>
              <a:rPr lang="en-US" sz="900" dirty="0" err="1" smtClean="0"/>
              <a:t>etc</a:t>
            </a:r>
            <a:r>
              <a:rPr lang="en-US" sz="900" dirty="0" smtClean="0"/>
              <a:t>”</a:t>
            </a:r>
          </a:p>
          <a:p>
            <a:pPr lvl="2"/>
            <a:r>
              <a:rPr lang="en-US" sz="900" dirty="0" smtClean="0"/>
              <a:t>Revaluation of AP in Business areas</a:t>
            </a:r>
          </a:p>
          <a:p>
            <a:r>
              <a:rPr lang="en-US" sz="1000" dirty="0" smtClean="0"/>
              <a:t>FX contracts: Market value at month end. Contracts due within two months in Sales (”Currency hedging, </a:t>
            </a:r>
            <a:r>
              <a:rPr lang="en-US" sz="1000" dirty="0" err="1" smtClean="0"/>
              <a:t>etc</a:t>
            </a:r>
            <a:r>
              <a:rPr lang="en-US" sz="1000" dirty="0" smtClean="0"/>
              <a:t>”), rest is booked in Balance Sheet (OCI). </a:t>
            </a:r>
            <a:endParaRPr lang="en-US" sz="1000" dirty="0"/>
          </a:p>
        </p:txBody>
      </p:sp>
      <p:sp>
        <p:nvSpPr>
          <p:cNvPr id="2" name="Rectangle 1"/>
          <p:cNvSpPr/>
          <p:nvPr/>
        </p:nvSpPr>
        <p:spPr>
          <a:xfrm>
            <a:off x="4506811" y="1574044"/>
            <a:ext cx="4313661" cy="3672408"/>
          </a:xfrm>
          <a:prstGeom prst="rect">
            <a:avLst/>
          </a:prstGeom>
          <a:noFill/>
          <a:ln w="9525">
            <a:solidFill>
              <a:schemeClr val="accent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800" smtClean="0">
              <a:solidFill>
                <a:schemeClr val="bg1"/>
              </a:solidFill>
            </a:endParaRPr>
          </a:p>
        </p:txBody>
      </p:sp>
      <p:sp>
        <p:nvSpPr>
          <p:cNvPr id="12" name="Rectangle 1"/>
          <p:cNvSpPr/>
          <p:nvPr/>
        </p:nvSpPr>
        <p:spPr>
          <a:xfrm>
            <a:off x="4506811" y="5390468"/>
            <a:ext cx="4313661" cy="1080120"/>
          </a:xfrm>
          <a:prstGeom prst="rect">
            <a:avLst/>
          </a:prstGeom>
          <a:noFill/>
          <a:ln w="9525">
            <a:solidFill>
              <a:schemeClr val="accent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800" smtClean="0">
              <a:solidFill>
                <a:schemeClr val="bg1"/>
              </a:solidFill>
            </a:endParaRPr>
          </a:p>
        </p:txBody>
      </p:sp>
      <p:sp>
        <p:nvSpPr>
          <p:cNvPr id="15" name="Content Placeholder 3"/>
          <p:cNvSpPr txBox="1">
            <a:spLocks/>
          </p:cNvSpPr>
          <p:nvPr/>
        </p:nvSpPr>
        <p:spPr>
          <a:xfrm>
            <a:off x="4599710" y="5462476"/>
            <a:ext cx="4127862" cy="936104"/>
          </a:xfrm>
          <a:prstGeom prst="rect">
            <a:avLst/>
          </a:prstGeom>
          <a:ln w="12700">
            <a:noFill/>
          </a:ln>
        </p:spPr>
        <p:style>
          <a:lnRef idx="2">
            <a:schemeClr val="accent1"/>
          </a:lnRef>
          <a:fillRef idx="1">
            <a:schemeClr val="lt1"/>
          </a:fillRef>
          <a:effectRef idx="0">
            <a:schemeClr val="accent1"/>
          </a:effectRef>
          <a:fontRef idx="minor">
            <a:schemeClr val="dk1"/>
          </a:fontRef>
        </p:style>
        <p:txBody>
          <a:bodyPr vert="horz" lIns="54000" tIns="54000" rIns="54000" bIns="54000" rtlCol="0">
            <a:noAutofit/>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en-US" sz="1100" dirty="0" smtClean="0"/>
              <a:t>FX hedging policy</a:t>
            </a:r>
          </a:p>
          <a:p>
            <a:pPr lvl="1"/>
            <a:r>
              <a:rPr lang="en-US" sz="1000" dirty="0" smtClean="0"/>
              <a:t>0-80% of flows over coming 15 months</a:t>
            </a:r>
          </a:p>
          <a:p>
            <a:pPr lvl="1"/>
            <a:r>
              <a:rPr lang="en-US" sz="1000" dirty="0" smtClean="0"/>
              <a:t>0% is default hedge level</a:t>
            </a:r>
          </a:p>
          <a:p>
            <a:pPr lvl="1"/>
            <a:r>
              <a:rPr lang="en-US" sz="1000" dirty="0" smtClean="0"/>
              <a:t>No speculation in FX movements</a:t>
            </a:r>
          </a:p>
          <a:p>
            <a:pPr lvl="1"/>
            <a:endParaRPr lang="en-US" sz="1000" dirty="0" smtClean="0"/>
          </a:p>
        </p:txBody>
      </p:sp>
      <p:sp>
        <p:nvSpPr>
          <p:cNvPr id="13" name="textruta 10"/>
          <p:cNvSpPr txBox="1"/>
          <p:nvPr/>
        </p:nvSpPr>
        <p:spPr>
          <a:xfrm>
            <a:off x="611559" y="1658809"/>
            <a:ext cx="3462345" cy="293721"/>
          </a:xfrm>
          <a:prstGeom prst="rect">
            <a:avLst/>
          </a:prstGeom>
          <a:noFill/>
        </p:spPr>
        <p:txBody>
          <a:bodyPr wrap="none" lIns="54000" tIns="54000" rIns="54000" bIns="54000" rtlCol="0" anchor="ctr">
            <a:spAutoFit/>
          </a:bodyPr>
          <a:lstStyle/>
          <a:p>
            <a:r>
              <a:rPr lang="en-GB" sz="1200" b="1" dirty="0" smtClean="0">
                <a:solidFill>
                  <a:schemeClr val="bg1">
                    <a:lumMod val="50000"/>
                  </a:schemeClr>
                </a:solidFill>
                <a:latin typeface="Arial" panose="020B0604020202020204" pitchFamily="34" charset="0"/>
                <a:cs typeface="Arial" panose="020B0604020202020204" pitchFamily="34" charset="0"/>
              </a:rPr>
              <a:t>Total net currency exposure of SEK 6.4 billion</a:t>
            </a:r>
            <a:endParaRPr lang="en-GB" sz="1200" b="1"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4" name="Chart 3"/>
          <p:cNvGraphicFramePr/>
          <p:nvPr>
            <p:extLst/>
          </p:nvPr>
        </p:nvGraphicFramePr>
        <p:xfrm>
          <a:off x="1046588" y="2204864"/>
          <a:ext cx="2592288" cy="1599952"/>
        </p:xfrm>
        <a:graphic>
          <a:graphicData uri="http://schemas.openxmlformats.org/drawingml/2006/chart">
            <c:chart xmlns:c="http://schemas.openxmlformats.org/drawingml/2006/chart" xmlns:r="http://schemas.openxmlformats.org/officeDocument/2006/relationships" r:id="rId6"/>
          </a:graphicData>
        </a:graphic>
      </p:graphicFrame>
      <p:cxnSp>
        <p:nvCxnSpPr>
          <p:cNvPr id="6" name="Straight Connector 5"/>
          <p:cNvCxnSpPr/>
          <p:nvPr/>
        </p:nvCxnSpPr>
        <p:spPr>
          <a:xfrm>
            <a:off x="2915816" y="3068960"/>
            <a:ext cx="10081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14491" y="2420888"/>
            <a:ext cx="134750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11560" y="3068960"/>
            <a:ext cx="131104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14489" y="2175124"/>
            <a:ext cx="1008113" cy="261610"/>
          </a:xfrm>
          <a:prstGeom prst="rect">
            <a:avLst/>
          </a:prstGeom>
          <a:noFill/>
        </p:spPr>
        <p:txBody>
          <a:bodyPr wrap="square" rtlCol="0">
            <a:spAutoFit/>
          </a:bodyPr>
          <a:lstStyle/>
          <a:p>
            <a:r>
              <a:rPr lang="sv-SE" sz="1050" dirty="0" smtClean="0">
                <a:solidFill>
                  <a:schemeClr val="tx2"/>
                </a:solidFill>
              </a:rPr>
              <a:t>GBP </a:t>
            </a:r>
            <a:r>
              <a:rPr lang="sv-SE" sz="1100" dirty="0" smtClean="0">
                <a:solidFill>
                  <a:schemeClr val="tx2"/>
                </a:solidFill>
              </a:rPr>
              <a:t>10%</a:t>
            </a:r>
            <a:endParaRPr lang="sv-SE" sz="1100" dirty="0">
              <a:solidFill>
                <a:schemeClr val="tx2"/>
              </a:solidFill>
            </a:endParaRPr>
          </a:p>
        </p:txBody>
      </p:sp>
      <p:sp>
        <p:nvSpPr>
          <p:cNvPr id="20" name="TextBox 19"/>
          <p:cNvSpPr txBox="1"/>
          <p:nvPr/>
        </p:nvSpPr>
        <p:spPr>
          <a:xfrm>
            <a:off x="626178" y="2798338"/>
            <a:ext cx="1008113" cy="261610"/>
          </a:xfrm>
          <a:prstGeom prst="rect">
            <a:avLst/>
          </a:prstGeom>
          <a:noFill/>
        </p:spPr>
        <p:txBody>
          <a:bodyPr wrap="square" rtlCol="0">
            <a:spAutoFit/>
          </a:bodyPr>
          <a:lstStyle/>
          <a:p>
            <a:r>
              <a:rPr lang="sv-SE" sz="1050" dirty="0" smtClean="0">
                <a:solidFill>
                  <a:schemeClr val="tx2"/>
                </a:solidFill>
              </a:rPr>
              <a:t>USD </a:t>
            </a:r>
            <a:r>
              <a:rPr lang="sv-SE" sz="1100" dirty="0" smtClean="0">
                <a:solidFill>
                  <a:schemeClr val="tx2"/>
                </a:solidFill>
              </a:rPr>
              <a:t>30%</a:t>
            </a:r>
            <a:endParaRPr lang="sv-SE" sz="1100" dirty="0">
              <a:solidFill>
                <a:schemeClr val="tx2"/>
              </a:solidFill>
            </a:endParaRPr>
          </a:p>
        </p:txBody>
      </p:sp>
      <p:sp>
        <p:nvSpPr>
          <p:cNvPr id="22" name="TextBox 21"/>
          <p:cNvSpPr txBox="1"/>
          <p:nvPr/>
        </p:nvSpPr>
        <p:spPr>
          <a:xfrm>
            <a:off x="3143827" y="2819933"/>
            <a:ext cx="1008113" cy="261610"/>
          </a:xfrm>
          <a:prstGeom prst="rect">
            <a:avLst/>
          </a:prstGeom>
          <a:noFill/>
        </p:spPr>
        <p:txBody>
          <a:bodyPr wrap="square" rtlCol="0">
            <a:spAutoFit/>
          </a:bodyPr>
          <a:lstStyle/>
          <a:p>
            <a:r>
              <a:rPr lang="sv-SE" sz="1050" dirty="0" smtClean="0">
                <a:solidFill>
                  <a:schemeClr val="tx2"/>
                </a:solidFill>
              </a:rPr>
              <a:t>EUR </a:t>
            </a:r>
            <a:r>
              <a:rPr lang="sv-SE" sz="1100" dirty="0" smtClean="0">
                <a:solidFill>
                  <a:schemeClr val="tx2"/>
                </a:solidFill>
              </a:rPr>
              <a:t>60%</a:t>
            </a:r>
            <a:endParaRPr lang="sv-SE" sz="1100" dirty="0">
              <a:solidFill>
                <a:schemeClr val="tx2"/>
              </a:solidFill>
            </a:endParaRPr>
          </a:p>
        </p:txBody>
      </p:sp>
      <p:sp>
        <p:nvSpPr>
          <p:cNvPr id="26" name="TextBox 25"/>
          <p:cNvSpPr txBox="1"/>
          <p:nvPr/>
        </p:nvSpPr>
        <p:spPr>
          <a:xfrm>
            <a:off x="72644" y="4508889"/>
            <a:ext cx="898003" cy="1107996"/>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Average </a:t>
            </a:r>
          </a:p>
          <a:p>
            <a:r>
              <a:rPr lang="en-US" sz="800" dirty="0">
                <a:latin typeface="Arial" panose="020B0604020202020204" pitchFamily="34" charset="0"/>
                <a:cs typeface="Arial" panose="020B0604020202020204" pitchFamily="34" charset="0"/>
              </a:rPr>
              <a:t>hedge rates</a:t>
            </a:r>
          </a:p>
          <a:p>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EURSEK </a:t>
            </a:r>
            <a:r>
              <a:rPr lang="en-US" sz="800" dirty="0" smtClean="0">
                <a:latin typeface="Arial" panose="020B0604020202020204" pitchFamily="34" charset="0"/>
                <a:cs typeface="Arial" panose="020B0604020202020204" pitchFamily="34" charset="0"/>
              </a:rPr>
              <a:t>9,61</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USDSEK </a:t>
            </a:r>
            <a:r>
              <a:rPr lang="en-US" sz="800" dirty="0" smtClean="0">
                <a:latin typeface="Arial" panose="020B0604020202020204" pitchFamily="34" charset="0"/>
                <a:cs typeface="Arial" panose="020B0604020202020204" pitchFamily="34" charset="0"/>
              </a:rPr>
              <a:t>8,85</a:t>
            </a:r>
            <a:endParaRPr lang="en-US" sz="800" dirty="0">
              <a:latin typeface="Arial" panose="020B0604020202020204" pitchFamily="34" charset="0"/>
              <a:cs typeface="Arial" panose="020B0604020202020204" pitchFamily="34" charset="0"/>
            </a:endParaRPr>
          </a:p>
          <a:p>
            <a:r>
              <a:rPr lang="en-US" sz="800" dirty="0" smtClean="0">
                <a:latin typeface="Arial" panose="020B0604020202020204" pitchFamily="34" charset="0"/>
                <a:cs typeface="Arial" panose="020B0604020202020204" pitchFamily="34" charset="0"/>
              </a:rPr>
              <a:t>GBPSEK 11,15</a:t>
            </a:r>
            <a:endParaRPr lang="en-US" sz="800" dirty="0">
              <a:latin typeface="Arial" panose="020B0604020202020204" pitchFamily="34" charset="0"/>
              <a:cs typeface="Arial" panose="020B0604020202020204" pitchFamily="34" charset="0"/>
            </a:endParaRPr>
          </a:p>
          <a:p>
            <a:endParaRPr lang="sv-SE" dirty="0"/>
          </a:p>
        </p:txBody>
      </p:sp>
      <p:sp>
        <p:nvSpPr>
          <p:cNvPr id="21" name="textruta 20"/>
          <p:cNvSpPr txBox="1"/>
          <p:nvPr/>
        </p:nvSpPr>
        <p:spPr>
          <a:xfrm>
            <a:off x="468000" y="6526800"/>
            <a:ext cx="774571" cy="230832"/>
          </a:xfrm>
          <a:prstGeom prst="rect">
            <a:avLst/>
          </a:prstGeom>
          <a:noFill/>
        </p:spPr>
        <p:txBody>
          <a:bodyPr wrap="none" rtlCol="0">
            <a:spAutoFit/>
          </a:bodyPr>
          <a:lstStyle/>
          <a:p>
            <a:pPr>
              <a:spcBef>
                <a:spcPct val="0"/>
              </a:spcBef>
            </a:pPr>
            <a:r>
              <a:rPr lang="en-GB" altLang="sv-SE" sz="900" dirty="0" smtClean="0"/>
              <a:t>2017-06-30</a:t>
            </a:r>
            <a:endParaRPr lang="en-GB" altLang="sv-SE" sz="900" dirty="0"/>
          </a:p>
        </p:txBody>
      </p:sp>
      <p:pic>
        <p:nvPicPr>
          <p:cNvPr id="5" name="Picture 4"/>
          <p:cNvPicPr>
            <a:picLocks noChangeAspect="1"/>
          </p:cNvPicPr>
          <p:nvPr/>
        </p:nvPicPr>
        <p:blipFill>
          <a:blip r:embed="rId7"/>
          <a:stretch>
            <a:fillRect/>
          </a:stretch>
        </p:blipFill>
        <p:spPr>
          <a:xfrm>
            <a:off x="4661184" y="3686703"/>
            <a:ext cx="4049776" cy="1332918"/>
          </a:xfrm>
          <a:prstGeom prst="rect">
            <a:avLst/>
          </a:prstGeom>
        </p:spPr>
      </p:pic>
    </p:spTree>
    <p:extLst>
      <p:ext uri="{BB962C8B-B14F-4D97-AF65-F5344CB8AC3E}">
        <p14:creationId xmlns:p14="http://schemas.microsoft.com/office/powerpoint/2010/main" val="4119892975"/>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smtClean="0"/>
              <a:t>DEBT maturity and funding</a:t>
            </a:r>
            <a:endParaRPr lang="en-US" dirty="0"/>
          </a:p>
        </p:txBody>
      </p:sp>
      <p:sp>
        <p:nvSpPr>
          <p:cNvPr id="3" name="Platshållare för bildnummer 2"/>
          <p:cNvSpPr>
            <a:spLocks noGrp="1"/>
          </p:cNvSpPr>
          <p:nvPr>
            <p:ph type="sldNum" sz="quarter" idx="16"/>
          </p:nvPr>
        </p:nvSpPr>
        <p:spPr/>
        <p:txBody>
          <a:bodyPr/>
          <a:lstStyle/>
          <a:p>
            <a:fld id="{9E4FE655-A398-48B5-8790-4515CCC5A856}" type="slidenum">
              <a:rPr lang="sv-SE" smtClean="0"/>
              <a:t>48</a:t>
            </a:fld>
            <a:endParaRPr lang="sv-SE" dirty="0"/>
          </a:p>
        </p:txBody>
      </p:sp>
      <p:sp>
        <p:nvSpPr>
          <p:cNvPr id="11" name="textruta 10"/>
          <p:cNvSpPr txBox="1"/>
          <p:nvPr/>
        </p:nvSpPr>
        <p:spPr>
          <a:xfrm>
            <a:off x="1475656" y="1700808"/>
            <a:ext cx="2677643" cy="324498"/>
          </a:xfrm>
          <a:prstGeom prst="rect">
            <a:avLst/>
          </a:prstGeom>
          <a:noFill/>
        </p:spPr>
        <p:txBody>
          <a:bodyPr wrap="none" lIns="54000" tIns="54000" rIns="54000" bIns="54000" rtlCol="0" anchor="ctr">
            <a:spAutoFit/>
          </a:bodyPr>
          <a:lstStyle/>
          <a:p>
            <a:r>
              <a:rPr lang="en-GB" sz="1400" b="1" dirty="0">
                <a:solidFill>
                  <a:srgbClr val="4D4D4D"/>
                </a:solidFill>
                <a:latin typeface="Arial Black" panose="020B0A04020102020204" pitchFamily="34" charset="0"/>
              </a:rPr>
              <a:t>DEBT MATURITY PROFILE</a:t>
            </a:r>
          </a:p>
        </p:txBody>
      </p:sp>
      <p:sp>
        <p:nvSpPr>
          <p:cNvPr id="14" name="Rectangle 3"/>
          <p:cNvSpPr txBox="1">
            <a:spLocks/>
          </p:cNvSpPr>
          <p:nvPr/>
        </p:nvSpPr>
        <p:spPr bwMode="auto">
          <a:xfrm>
            <a:off x="4931963" y="2025306"/>
            <a:ext cx="3983038" cy="33054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oAutofit/>
          </a:bodyPr>
          <a:lstStyle/>
          <a:p>
            <a:pPr marL="324000" marR="0" lvl="0" indent="-324000" algn="l" defTabSz="914400" rtl="0" eaLnBrk="1" fontAlgn="auto" latinLnBrk="0" hangingPunct="1">
              <a:lnSpc>
                <a:spcPct val="100000"/>
              </a:lnSpc>
              <a:spcBef>
                <a:spcPts val="1200"/>
              </a:spcBef>
              <a:spcAft>
                <a:spcPts val="0"/>
              </a:spcAft>
              <a:buClr>
                <a:schemeClr val="accent1"/>
              </a:buClr>
              <a:buSzTx/>
              <a:buFontTx/>
              <a:buBlip>
                <a:blip r:embed="rId3"/>
              </a:buBlip>
              <a:tabLst/>
              <a:defRPr/>
            </a:pPr>
            <a:r>
              <a:rPr lang="en-GB" sz="1050" dirty="0" smtClean="0"/>
              <a:t>Syndicated credit facilities</a:t>
            </a:r>
            <a:endParaRPr kumimoji="0" lang="en-GB" b="0" i="0" u="none" strike="noStrike" kern="1200" cap="none" spc="0" normalizeH="0" baseline="0" noProof="0" dirty="0" smtClean="0">
              <a:ln>
                <a:noFill/>
              </a:ln>
              <a:solidFill>
                <a:schemeClr val="tx1"/>
              </a:solidFill>
              <a:effectLst/>
              <a:uLnTx/>
              <a:uFillTx/>
              <a:latin typeface="+mn-lt"/>
              <a:ea typeface="+mn-ea"/>
              <a:cs typeface="+mn-cs"/>
            </a:endParaRPr>
          </a:p>
          <a:p>
            <a:pPr marL="540000" marR="0" lvl="1" indent="-216000" algn="l" defTabSz="914400" rtl="0" eaLnBrk="1" fontAlgn="auto" latinLnBrk="0" hangingPunct="1">
              <a:lnSpc>
                <a:spcPct val="100000"/>
              </a:lnSpc>
              <a:spcBef>
                <a:spcPts val="100"/>
              </a:spcBef>
              <a:spcAft>
                <a:spcPts val="0"/>
              </a:spcAft>
              <a:buClr>
                <a:schemeClr val="accent1"/>
              </a:buClr>
              <a:buSzTx/>
              <a:buFontTx/>
              <a:buBlip>
                <a:blip r:embed="rId4"/>
              </a:buBlip>
              <a:tabLst/>
              <a:defRPr/>
            </a:pPr>
            <a:r>
              <a:rPr lang="en-GB" sz="900" dirty="0" smtClean="0"/>
              <a:t>SEK 5,500m RCF maturing June, 2022 – back bone funding</a:t>
            </a:r>
            <a:endParaRPr kumimoji="0" lang="en-GB" sz="900" b="0" i="0" u="none" strike="noStrike" kern="1200" cap="none" spc="0" normalizeH="0" baseline="0" noProof="0" dirty="0" smtClean="0">
              <a:ln>
                <a:noFill/>
              </a:ln>
              <a:solidFill>
                <a:schemeClr val="tx1"/>
              </a:solidFill>
              <a:effectLst/>
              <a:uLnTx/>
              <a:uFillTx/>
            </a:endParaRPr>
          </a:p>
          <a:p>
            <a:pPr marL="324000" lvl="0" indent="-324000">
              <a:spcBef>
                <a:spcPts val="1200"/>
              </a:spcBef>
              <a:buClr>
                <a:schemeClr val="accent1"/>
              </a:buClr>
              <a:buBlip>
                <a:blip r:embed="rId3"/>
              </a:buBlip>
              <a:defRPr/>
            </a:pPr>
            <a:r>
              <a:rPr lang="en-GB" sz="1050" dirty="0" smtClean="0"/>
              <a:t>Bilateral credit agreements</a:t>
            </a:r>
            <a:endParaRPr lang="en-GB" dirty="0" smtClean="0"/>
          </a:p>
          <a:p>
            <a:pPr marL="540000" lvl="1" indent="-216000">
              <a:spcBef>
                <a:spcPts val="100"/>
              </a:spcBef>
              <a:buClr>
                <a:schemeClr val="accent1"/>
              </a:buClr>
              <a:buBlip>
                <a:blip r:embed="rId4"/>
              </a:buBlip>
              <a:defRPr/>
            </a:pPr>
            <a:r>
              <a:rPr lang="en-GB" sz="900" dirty="0" smtClean="0"/>
              <a:t>Mix of short and long term funding</a:t>
            </a:r>
          </a:p>
          <a:p>
            <a:pPr marL="324000" lvl="0" indent="-324000">
              <a:spcBef>
                <a:spcPts val="1200"/>
              </a:spcBef>
              <a:buClr>
                <a:schemeClr val="accent1"/>
              </a:buClr>
              <a:buBlip>
                <a:blip r:embed="rId3"/>
              </a:buBlip>
              <a:defRPr/>
            </a:pPr>
            <a:r>
              <a:rPr lang="en-GB" sz="1050" dirty="0" smtClean="0"/>
              <a:t>Bonds</a:t>
            </a:r>
            <a:endParaRPr lang="en-GB" dirty="0" smtClean="0"/>
          </a:p>
          <a:p>
            <a:pPr marL="540000" lvl="1" indent="-216000">
              <a:spcBef>
                <a:spcPts val="100"/>
              </a:spcBef>
              <a:buClr>
                <a:schemeClr val="accent1"/>
              </a:buClr>
              <a:buBlip>
                <a:blip r:embed="rId4"/>
              </a:buBlip>
              <a:defRPr/>
            </a:pPr>
            <a:r>
              <a:rPr lang="en-GB" sz="900" dirty="0" smtClean="0"/>
              <a:t>MTN Program frame SEK 5,000m of which SEK 3,500m issued</a:t>
            </a:r>
          </a:p>
          <a:p>
            <a:pPr marL="324000" lvl="0" indent="-324000">
              <a:spcBef>
                <a:spcPts val="1200"/>
              </a:spcBef>
              <a:buClr>
                <a:schemeClr val="accent1"/>
              </a:buClr>
              <a:buBlip>
                <a:blip r:embed="rId3"/>
              </a:buBlip>
              <a:defRPr/>
            </a:pPr>
            <a:r>
              <a:rPr lang="en-GB" sz="1050" dirty="0" smtClean="0"/>
              <a:t>Commercial Paper </a:t>
            </a:r>
            <a:endParaRPr lang="en-GB" dirty="0"/>
          </a:p>
          <a:p>
            <a:pPr marL="540000" lvl="1" indent="-216000">
              <a:spcBef>
                <a:spcPts val="100"/>
              </a:spcBef>
              <a:buClr>
                <a:schemeClr val="accent1"/>
              </a:buClr>
              <a:buBlip>
                <a:blip r:embed="rId4"/>
              </a:buBlip>
              <a:defRPr/>
            </a:pPr>
            <a:r>
              <a:rPr lang="en-GB" sz="900" dirty="0" smtClean="0"/>
              <a:t>CP Program SEK 3,000m, issued SEK </a:t>
            </a:r>
            <a:r>
              <a:rPr lang="en-GB" sz="900" dirty="0"/>
              <a:t>0</a:t>
            </a:r>
            <a:r>
              <a:rPr lang="en-GB" sz="900" dirty="0" smtClean="0"/>
              <a:t>m</a:t>
            </a:r>
          </a:p>
          <a:p>
            <a:pPr marL="324000" lvl="0" indent="-324000">
              <a:spcBef>
                <a:spcPts val="1200"/>
              </a:spcBef>
              <a:buClr>
                <a:schemeClr val="accent1"/>
              </a:buClr>
              <a:buBlip>
                <a:blip r:embed="rId3"/>
              </a:buBlip>
              <a:defRPr/>
            </a:pPr>
            <a:r>
              <a:rPr lang="en-GB" sz="1050" dirty="0" smtClean="0"/>
              <a:t>Financial </a:t>
            </a:r>
            <a:r>
              <a:rPr lang="en-GB" sz="1050" dirty="0"/>
              <a:t>covenants</a:t>
            </a:r>
            <a:endParaRPr lang="en-GB" dirty="0"/>
          </a:p>
          <a:p>
            <a:pPr marL="540000" lvl="1" indent="-216000">
              <a:spcBef>
                <a:spcPts val="100"/>
              </a:spcBef>
              <a:buClr>
                <a:schemeClr val="accent1"/>
              </a:buClr>
              <a:buBlip>
                <a:blip r:embed="rId4"/>
              </a:buBlip>
              <a:defRPr/>
            </a:pPr>
            <a:r>
              <a:rPr lang="en-GB" sz="900" dirty="0"/>
              <a:t>Net Debt / Equity &lt;</a:t>
            </a:r>
            <a:r>
              <a:rPr lang="en-GB" sz="900" dirty="0" smtClean="0"/>
              <a:t>1.25 </a:t>
            </a:r>
            <a:r>
              <a:rPr lang="en-GB" sz="900" dirty="0"/>
              <a:t>(</a:t>
            </a:r>
            <a:r>
              <a:rPr lang="en-GB" sz="900" dirty="0" smtClean="0"/>
              <a:t>2017 Q2 at 0.36)</a:t>
            </a:r>
            <a:endParaRPr lang="en-GB" sz="900" dirty="0"/>
          </a:p>
          <a:p>
            <a:pPr marL="540000" lvl="1" indent="-216000">
              <a:spcBef>
                <a:spcPts val="100"/>
              </a:spcBef>
              <a:buClr>
                <a:schemeClr val="accent1"/>
              </a:buClr>
              <a:buBlip>
                <a:blip r:embed="rId4"/>
              </a:buBlip>
              <a:defRPr/>
            </a:pPr>
            <a:r>
              <a:rPr lang="en-GB" sz="900" dirty="0"/>
              <a:t>EBITDA / Net financial expenses &gt;3.00 (</a:t>
            </a:r>
            <a:r>
              <a:rPr lang="en-GB" sz="900" dirty="0" smtClean="0"/>
              <a:t>2017 Q2 at 22.2)</a:t>
            </a:r>
            <a:endParaRPr lang="en-GB" sz="1050" dirty="0"/>
          </a:p>
          <a:p>
            <a:pPr marL="324000" lvl="0" indent="-324000">
              <a:spcBef>
                <a:spcPts val="1200"/>
              </a:spcBef>
              <a:buClr>
                <a:schemeClr val="accent1"/>
              </a:buClr>
              <a:buBlip>
                <a:blip r:embed="rId3"/>
              </a:buBlip>
              <a:defRPr/>
            </a:pPr>
            <a:r>
              <a:rPr lang="en-GB" sz="1050" dirty="0"/>
              <a:t>L</a:t>
            </a:r>
            <a:r>
              <a:rPr lang="en-GB" sz="1050" dirty="0" smtClean="0"/>
              <a:t>ease commitments payable within one </a:t>
            </a:r>
            <a:r>
              <a:rPr lang="en-GB" sz="1050" dirty="0"/>
              <a:t>year SEK </a:t>
            </a:r>
            <a:r>
              <a:rPr lang="en-GB" sz="1050" dirty="0" smtClean="0"/>
              <a:t>99 </a:t>
            </a:r>
            <a:r>
              <a:rPr lang="en-GB" sz="1050" dirty="0"/>
              <a:t>million and total commitment of SEK </a:t>
            </a:r>
            <a:r>
              <a:rPr lang="en-GB" sz="1050" dirty="0" smtClean="0"/>
              <a:t>283 </a:t>
            </a:r>
            <a:r>
              <a:rPr lang="en-GB" sz="1050" dirty="0"/>
              <a:t>million (year end </a:t>
            </a:r>
            <a:r>
              <a:rPr lang="en-GB" sz="1050" dirty="0" smtClean="0"/>
              <a:t>2016). </a:t>
            </a:r>
            <a:endParaRPr lang="en-GB" sz="1050" dirty="0"/>
          </a:p>
        </p:txBody>
      </p:sp>
      <p:sp>
        <p:nvSpPr>
          <p:cNvPr id="17" name="Rectangle 3"/>
          <p:cNvSpPr txBox="1">
            <a:spLocks/>
          </p:cNvSpPr>
          <p:nvPr/>
        </p:nvSpPr>
        <p:spPr bwMode="auto">
          <a:xfrm>
            <a:off x="626622" y="5517232"/>
            <a:ext cx="7329753" cy="1008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oAutofit/>
          </a:bodyPr>
          <a:lstStyle>
            <a:defPPr>
              <a:defRPr lang="sv-SE"/>
            </a:defPPr>
            <a:lvl1pPr marL="324000" marR="0" lvl="0" indent="-324000" fontAlgn="auto">
              <a:lnSpc>
                <a:spcPct val="100000"/>
              </a:lnSpc>
              <a:spcBef>
                <a:spcPts val="1200"/>
              </a:spcBef>
              <a:spcAft>
                <a:spcPts val="0"/>
              </a:spcAft>
              <a:buClr>
                <a:schemeClr val="accent1"/>
              </a:buClr>
              <a:buSzTx/>
              <a:buFontTx/>
              <a:buBlip>
                <a:blip r:embed="rId3"/>
              </a:buBlip>
              <a:tabLst/>
              <a:defRPr sz="1000"/>
            </a:lvl1pPr>
            <a:lvl2pPr marL="540000" marR="0" lvl="1" indent="-216000" fontAlgn="auto">
              <a:lnSpc>
                <a:spcPct val="100000"/>
              </a:lnSpc>
              <a:spcBef>
                <a:spcPts val="100"/>
              </a:spcBef>
              <a:spcAft>
                <a:spcPts val="0"/>
              </a:spcAft>
              <a:buClr>
                <a:schemeClr val="accent1"/>
              </a:buClr>
              <a:buSzTx/>
              <a:buFontTx/>
              <a:buBlip>
                <a:blip r:embed="rId4"/>
              </a:buBlip>
              <a:tabLst/>
              <a:defRPr sz="800"/>
            </a:lvl2pPr>
          </a:lstStyle>
          <a:p>
            <a:r>
              <a:rPr lang="en-GB" sz="1050" dirty="0"/>
              <a:t>Financial target Net Debt / </a:t>
            </a:r>
            <a:r>
              <a:rPr lang="en-GB" sz="1050" dirty="0" smtClean="0"/>
              <a:t>EBITDA &lt; 2.5</a:t>
            </a:r>
          </a:p>
          <a:p>
            <a:r>
              <a:rPr lang="en-GB" sz="1050" dirty="0" smtClean="0"/>
              <a:t>Sources of liquidity in the coming 12 months to exceed uses by a factor of 1,20</a:t>
            </a:r>
            <a:endParaRPr lang="en-GB" sz="1050" dirty="0"/>
          </a:p>
          <a:p>
            <a:r>
              <a:rPr lang="en-GB" sz="1050" dirty="0"/>
              <a:t>Diversified funding sources and an even maturity profile</a:t>
            </a:r>
          </a:p>
        </p:txBody>
      </p:sp>
      <p:sp>
        <p:nvSpPr>
          <p:cNvPr id="18" name="textruta 10"/>
          <p:cNvSpPr txBox="1"/>
          <p:nvPr/>
        </p:nvSpPr>
        <p:spPr>
          <a:xfrm>
            <a:off x="6524219" y="1700808"/>
            <a:ext cx="1035590" cy="324498"/>
          </a:xfrm>
          <a:prstGeom prst="rect">
            <a:avLst/>
          </a:prstGeom>
          <a:noFill/>
        </p:spPr>
        <p:txBody>
          <a:bodyPr wrap="none" lIns="54000" tIns="54000" rIns="54000" bIns="54000" rtlCol="0" anchor="ctr">
            <a:spAutoFit/>
          </a:bodyPr>
          <a:lstStyle/>
          <a:p>
            <a:r>
              <a:rPr lang="en-GB" sz="1400" b="1" dirty="0" smtClean="0">
                <a:solidFill>
                  <a:srgbClr val="4D4D4D"/>
                </a:solidFill>
                <a:latin typeface="Arial Black" panose="020B0A04020102020204" pitchFamily="34" charset="0"/>
              </a:rPr>
              <a:t>FUNDING</a:t>
            </a:r>
            <a:endParaRPr lang="en-GB" sz="1400" b="1" dirty="0">
              <a:solidFill>
                <a:srgbClr val="4D4D4D"/>
              </a:solidFill>
              <a:latin typeface="Arial Black" panose="020B0A04020102020204" pitchFamily="34" charset="0"/>
            </a:endParaRPr>
          </a:p>
        </p:txBody>
      </p:sp>
      <p:sp>
        <p:nvSpPr>
          <p:cNvPr id="19" name="textruta 10"/>
          <p:cNvSpPr txBox="1"/>
          <p:nvPr/>
        </p:nvSpPr>
        <p:spPr>
          <a:xfrm>
            <a:off x="3892046" y="5264742"/>
            <a:ext cx="1359909" cy="324498"/>
          </a:xfrm>
          <a:prstGeom prst="rect">
            <a:avLst/>
          </a:prstGeom>
          <a:noFill/>
        </p:spPr>
        <p:txBody>
          <a:bodyPr wrap="square" lIns="54000" tIns="54000" rIns="54000" bIns="54000" rtlCol="0" anchor="ctr">
            <a:spAutoFit/>
          </a:bodyPr>
          <a:lstStyle/>
          <a:p>
            <a:r>
              <a:rPr lang="en-GB" sz="1400" b="1" dirty="0" smtClean="0">
                <a:solidFill>
                  <a:srgbClr val="4D4D4D"/>
                </a:solidFill>
                <a:latin typeface="Arial Black" panose="020B0A04020102020204" pitchFamily="34" charset="0"/>
              </a:rPr>
              <a:t>STRATEGY</a:t>
            </a:r>
            <a:endParaRPr lang="en-GB" sz="1400" b="1" dirty="0">
              <a:solidFill>
                <a:srgbClr val="4D4D4D"/>
              </a:solidFill>
              <a:latin typeface="Arial Black" panose="020B0A04020102020204" pitchFamily="34" charset="0"/>
            </a:endParaRPr>
          </a:p>
        </p:txBody>
      </p:sp>
      <p:sp>
        <p:nvSpPr>
          <p:cNvPr id="12" name="textruta 11"/>
          <p:cNvSpPr txBox="1"/>
          <p:nvPr/>
        </p:nvSpPr>
        <p:spPr>
          <a:xfrm>
            <a:off x="468000" y="6526800"/>
            <a:ext cx="774571" cy="230832"/>
          </a:xfrm>
          <a:prstGeom prst="rect">
            <a:avLst/>
          </a:prstGeom>
          <a:noFill/>
        </p:spPr>
        <p:txBody>
          <a:bodyPr wrap="none" rtlCol="0">
            <a:spAutoFit/>
          </a:bodyPr>
          <a:lstStyle/>
          <a:p>
            <a:pPr>
              <a:spcBef>
                <a:spcPct val="0"/>
              </a:spcBef>
            </a:pPr>
            <a:r>
              <a:rPr lang="en-GB" altLang="sv-SE" sz="900" dirty="0" smtClean="0"/>
              <a:t>2017-06-30</a:t>
            </a:r>
            <a:endParaRPr lang="en-GB" altLang="sv-SE" sz="900" dirty="0"/>
          </a:p>
        </p:txBody>
      </p:sp>
      <p:graphicFrame>
        <p:nvGraphicFramePr>
          <p:cNvPr id="15" name="Diagram 2" title="Debt maturity profile"/>
          <p:cNvGraphicFramePr>
            <a:graphicFrameLocks/>
          </p:cNvGraphicFramePr>
          <p:nvPr>
            <p:extLst/>
          </p:nvPr>
        </p:nvGraphicFramePr>
        <p:xfrm>
          <a:off x="508494" y="2566207"/>
          <a:ext cx="4291200" cy="208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2856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smtClean="0"/>
              <a:t>Ownership structure</a:t>
            </a:r>
            <a:endParaRPr lang="en-GB" dirty="0"/>
          </a:p>
        </p:txBody>
      </p:sp>
      <p:sp>
        <p:nvSpPr>
          <p:cNvPr id="4" name="Platshållare för bildnummer 3"/>
          <p:cNvSpPr>
            <a:spLocks noGrp="1"/>
          </p:cNvSpPr>
          <p:nvPr>
            <p:ph type="sldNum" sz="quarter" idx="12"/>
          </p:nvPr>
        </p:nvSpPr>
        <p:spPr/>
        <p:txBody>
          <a:bodyPr/>
          <a:lstStyle/>
          <a:p>
            <a:pPr>
              <a:defRPr/>
            </a:pPr>
            <a:fld id="{CD9F1196-AC56-42C6-A4E8-3E1E76AF4ED9}" type="slidenum">
              <a:rPr lang="en-GB" smtClean="0"/>
              <a:pPr>
                <a:defRPr/>
              </a:pPr>
              <a:t>49</a:t>
            </a:fld>
            <a:endParaRPr lang="en-GB" dirty="0"/>
          </a:p>
        </p:txBody>
      </p:sp>
      <p:sp>
        <p:nvSpPr>
          <p:cNvPr id="7" name="textruta 6"/>
          <p:cNvSpPr txBox="1"/>
          <p:nvPr/>
        </p:nvSpPr>
        <p:spPr>
          <a:xfrm>
            <a:off x="468000" y="6526800"/>
            <a:ext cx="2037737" cy="230832"/>
          </a:xfrm>
          <a:prstGeom prst="rect">
            <a:avLst/>
          </a:prstGeom>
          <a:noFill/>
        </p:spPr>
        <p:txBody>
          <a:bodyPr wrap="none" rtlCol="0">
            <a:spAutoFit/>
          </a:bodyPr>
          <a:lstStyle/>
          <a:p>
            <a:pPr>
              <a:spcBef>
                <a:spcPct val="0"/>
              </a:spcBef>
            </a:pPr>
            <a:r>
              <a:rPr lang="en-GB" altLang="sv-SE" sz="900" dirty="0" smtClean="0"/>
              <a:t>Ownership structure per 2017-06-30</a:t>
            </a:r>
            <a:endParaRPr lang="en-GB" altLang="sv-SE" sz="900" dirty="0"/>
          </a:p>
        </p:txBody>
      </p:sp>
      <p:graphicFrame>
        <p:nvGraphicFramePr>
          <p:cNvPr id="8" name="Diagram 7"/>
          <p:cNvGraphicFramePr/>
          <p:nvPr>
            <p:extLst/>
          </p:nvPr>
        </p:nvGraphicFramePr>
        <p:xfrm>
          <a:off x="467544" y="2204864"/>
          <a:ext cx="1944216" cy="3312368"/>
        </p:xfrm>
        <a:graphic>
          <a:graphicData uri="http://schemas.openxmlformats.org/drawingml/2006/chart">
            <c:chart xmlns:c="http://schemas.openxmlformats.org/drawingml/2006/chart" xmlns:r="http://schemas.openxmlformats.org/officeDocument/2006/relationships" r:id="rId3"/>
          </a:graphicData>
        </a:graphic>
      </p:graphicFrame>
      <p:pic>
        <p:nvPicPr>
          <p:cNvPr id="9" name="Bildobjekt 8"/>
          <p:cNvPicPr>
            <a:picLocks noChangeAspect="1"/>
          </p:cNvPicPr>
          <p:nvPr/>
        </p:nvPicPr>
        <p:blipFill>
          <a:blip r:embed="rId4"/>
          <a:stretch>
            <a:fillRect/>
          </a:stretch>
        </p:blipFill>
        <p:spPr>
          <a:xfrm>
            <a:off x="3464502" y="2470688"/>
            <a:ext cx="5009152" cy="2758512"/>
          </a:xfrm>
          <a:prstGeom prst="rect">
            <a:avLst/>
          </a:prstGeom>
        </p:spPr>
      </p:pic>
    </p:spTree>
    <p:extLst>
      <p:ext uri="{BB962C8B-B14F-4D97-AF65-F5344CB8AC3E}">
        <p14:creationId xmlns:p14="http://schemas.microsoft.com/office/powerpoint/2010/main" val="21781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p:txBody>
          <a:bodyPr/>
          <a:lstStyle/>
          <a:p>
            <a:r>
              <a:rPr lang="sv-SE" dirty="0" smtClean="0"/>
              <a:t>LEADING POSITION IN OUR SEGMENTS</a:t>
            </a:r>
            <a:endParaRPr lang="sv-SE" dirty="0"/>
          </a:p>
        </p:txBody>
      </p:sp>
      <p:sp>
        <p:nvSpPr>
          <p:cNvPr id="9" name="Platshållare för innehåll 8"/>
          <p:cNvSpPr>
            <a:spLocks noGrp="1"/>
          </p:cNvSpPr>
          <p:nvPr>
            <p:ph idx="1"/>
          </p:nvPr>
        </p:nvSpPr>
        <p:spPr>
          <a:xfrm>
            <a:off x="539749" y="2276872"/>
            <a:ext cx="3851577" cy="3420000"/>
          </a:xfrm>
        </p:spPr>
        <p:txBody>
          <a:bodyPr/>
          <a:lstStyle/>
          <a:p>
            <a:pPr marL="0" indent="0">
              <a:buNone/>
            </a:pPr>
            <a:r>
              <a:rPr lang="sv-SE" sz="1400" dirty="0" err="1" smtClean="0"/>
              <a:t>Only</a:t>
            </a:r>
            <a:r>
              <a:rPr lang="sv-SE" dirty="0" smtClean="0"/>
              <a:t> </a:t>
            </a:r>
            <a:r>
              <a:rPr lang="sv-SE" sz="4000" b="1" dirty="0" err="1" smtClean="0">
                <a:solidFill>
                  <a:schemeClr val="accent1"/>
                </a:solidFill>
              </a:rPr>
              <a:t>primary</a:t>
            </a:r>
            <a:r>
              <a:rPr lang="sv-SE" sz="4000" b="1" dirty="0" smtClean="0">
                <a:solidFill>
                  <a:schemeClr val="accent1"/>
                </a:solidFill>
              </a:rPr>
              <a:t> </a:t>
            </a:r>
            <a:r>
              <a:rPr lang="sv-SE" sz="4000" b="1" dirty="0" err="1" smtClean="0">
                <a:solidFill>
                  <a:schemeClr val="accent1"/>
                </a:solidFill>
              </a:rPr>
              <a:t>fibre</a:t>
            </a:r>
            <a:r>
              <a:rPr lang="sv-SE" sz="4000" b="1" dirty="0">
                <a:solidFill>
                  <a:schemeClr val="accent1"/>
                </a:solidFill>
              </a:rPr>
              <a:t/>
            </a:r>
            <a:br>
              <a:rPr lang="sv-SE" sz="4000" b="1" dirty="0">
                <a:solidFill>
                  <a:schemeClr val="accent1"/>
                </a:solidFill>
              </a:rPr>
            </a:br>
            <a:r>
              <a:rPr lang="sv-SE" sz="1400" dirty="0" smtClean="0"/>
              <a:t>in </a:t>
            </a:r>
            <a:r>
              <a:rPr lang="sv-SE" sz="1400" dirty="0"/>
              <a:t>portfolio </a:t>
            </a:r>
            <a:r>
              <a:rPr lang="sv-SE" sz="1400" dirty="0" err="1"/>
              <a:t>targeting</a:t>
            </a:r>
            <a:r>
              <a:rPr lang="sv-SE" sz="1400" dirty="0"/>
              <a:t> </a:t>
            </a:r>
            <a:r>
              <a:rPr lang="sv-SE" sz="1400" dirty="0" err="1"/>
              <a:t>customers</a:t>
            </a:r>
            <a:r>
              <a:rPr lang="sv-SE" sz="1400" dirty="0"/>
              <a:t> and </a:t>
            </a:r>
            <a:r>
              <a:rPr lang="sv-SE" sz="1400" dirty="0" err="1"/>
              <a:t>applications</a:t>
            </a:r>
            <a:r>
              <a:rPr lang="sv-SE" sz="1400" dirty="0"/>
              <a:t> </a:t>
            </a:r>
            <a:r>
              <a:rPr lang="sv-SE" sz="1400" dirty="0" err="1"/>
              <a:t>requiring</a:t>
            </a:r>
            <a:r>
              <a:rPr lang="sv-SE" sz="1400" dirty="0"/>
              <a:t> </a:t>
            </a:r>
            <a:r>
              <a:rPr lang="sv-SE" sz="1400" dirty="0" err="1"/>
              <a:t>light</a:t>
            </a:r>
            <a:r>
              <a:rPr lang="sv-SE" sz="1400" dirty="0"/>
              <a:t>, strong and pure </a:t>
            </a:r>
            <a:r>
              <a:rPr lang="sv-SE" sz="1400" dirty="0" smtClean="0"/>
              <a:t>materials</a:t>
            </a:r>
            <a:endParaRPr lang="sv-SE" sz="1400" dirty="0"/>
          </a:p>
        </p:txBody>
      </p:sp>
      <p:sp>
        <p:nvSpPr>
          <p:cNvPr id="3" name="Platshållare för bildnummer 2"/>
          <p:cNvSpPr>
            <a:spLocks noGrp="1"/>
          </p:cNvSpPr>
          <p:nvPr>
            <p:ph type="sldNum" sz="quarter" idx="16"/>
          </p:nvPr>
        </p:nvSpPr>
        <p:spPr/>
        <p:txBody>
          <a:bodyPr/>
          <a:lstStyle/>
          <a:p>
            <a:pPr>
              <a:defRPr/>
            </a:pPr>
            <a:fld id="{EEBED197-2FEF-4D25-BC9D-8E0E135E52C3}" type="slidenum">
              <a:rPr lang="sv-SE" smtClean="0"/>
              <a:pPr>
                <a:defRPr/>
              </a:pPr>
              <a:t>5</a:t>
            </a:fld>
            <a:endParaRPr lang="sv-SE"/>
          </a:p>
        </p:txBody>
      </p:sp>
      <p:sp>
        <p:nvSpPr>
          <p:cNvPr id="5" name="Platshållare för innehåll 8"/>
          <p:cNvSpPr txBox="1">
            <a:spLocks/>
          </p:cNvSpPr>
          <p:nvPr/>
        </p:nvSpPr>
        <p:spPr>
          <a:xfrm>
            <a:off x="415349" y="4797152"/>
            <a:ext cx="1767591" cy="809484"/>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2"/>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3"/>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sz="1400" dirty="0" err="1" smtClean="0"/>
              <a:t>packaging</a:t>
            </a:r>
            <a:r>
              <a:rPr lang="sv-SE" sz="1400" dirty="0" smtClean="0"/>
              <a:t> material in </a:t>
            </a:r>
            <a:r>
              <a:rPr lang="sv-SE" sz="1400" dirty="0" err="1" smtClean="0"/>
              <a:t>product</a:t>
            </a:r>
            <a:r>
              <a:rPr lang="sv-SE" sz="1400" dirty="0" smtClean="0"/>
              <a:t> portfolio </a:t>
            </a:r>
            <a:r>
              <a:rPr lang="sv-SE" sz="1400" dirty="0" err="1" smtClean="0"/>
              <a:t>with</a:t>
            </a:r>
            <a:r>
              <a:rPr lang="sv-SE" sz="1400" dirty="0" smtClean="0"/>
              <a:t> a </a:t>
            </a:r>
            <a:r>
              <a:rPr lang="sv-SE" sz="1400" dirty="0" err="1" smtClean="0"/>
              <a:t>growing</a:t>
            </a:r>
            <a:r>
              <a:rPr lang="sv-SE" sz="1400" dirty="0" smtClean="0"/>
              <a:t> </a:t>
            </a:r>
            <a:r>
              <a:rPr lang="sv-SE" sz="1400" dirty="0" err="1" smtClean="0"/>
              <a:t>share</a:t>
            </a:r>
            <a:r>
              <a:rPr lang="sv-SE" sz="1400" dirty="0" smtClean="0"/>
              <a:t> </a:t>
            </a:r>
            <a:r>
              <a:rPr lang="sv-SE" sz="1400" dirty="0" err="1" smtClean="0"/>
              <a:t>of</a:t>
            </a:r>
            <a:r>
              <a:rPr lang="sv-SE" sz="1400" dirty="0" smtClean="0"/>
              <a:t> services and solutions</a:t>
            </a:r>
          </a:p>
        </p:txBody>
      </p:sp>
      <p:sp>
        <p:nvSpPr>
          <p:cNvPr id="6" name="Platshållare för innehåll 8"/>
          <p:cNvSpPr txBox="1">
            <a:spLocks/>
          </p:cNvSpPr>
          <p:nvPr/>
        </p:nvSpPr>
        <p:spPr>
          <a:xfrm>
            <a:off x="2602159" y="4797152"/>
            <a:ext cx="1781442" cy="2195864"/>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2"/>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3"/>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sz="1400" dirty="0" err="1" smtClean="0"/>
              <a:t>of</a:t>
            </a:r>
            <a:r>
              <a:rPr lang="sv-SE" sz="1400" dirty="0" smtClean="0"/>
              <a:t> </a:t>
            </a:r>
            <a:r>
              <a:rPr lang="sv-SE" sz="1400" dirty="0" err="1" smtClean="0"/>
              <a:t>sales</a:t>
            </a:r>
            <a:r>
              <a:rPr lang="sv-SE" sz="1400" dirty="0" smtClean="0"/>
              <a:t> </a:t>
            </a:r>
            <a:r>
              <a:rPr lang="sv-SE" sz="1400" dirty="0" err="1" smtClean="0"/>
              <a:t>towards</a:t>
            </a:r>
            <a:r>
              <a:rPr lang="sv-SE" sz="1400" dirty="0" smtClean="0"/>
              <a:t> </a:t>
            </a:r>
            <a:r>
              <a:rPr lang="sv-SE" sz="1400" dirty="0" err="1" smtClean="0"/>
              <a:t>consumer</a:t>
            </a:r>
            <a:r>
              <a:rPr lang="sv-SE" sz="1400" dirty="0" smtClean="0"/>
              <a:t> segment </a:t>
            </a:r>
            <a:r>
              <a:rPr lang="sv-SE" sz="1400" dirty="0" err="1" smtClean="0"/>
              <a:t>with</a:t>
            </a:r>
            <a:r>
              <a:rPr lang="sv-SE" sz="1400" dirty="0" smtClean="0"/>
              <a:t> </a:t>
            </a:r>
            <a:r>
              <a:rPr lang="sv-SE" sz="1400" dirty="0" err="1" smtClean="0"/>
              <a:t>stable</a:t>
            </a:r>
            <a:r>
              <a:rPr lang="sv-SE" sz="1400" dirty="0" smtClean="0"/>
              <a:t> long-term </a:t>
            </a:r>
            <a:r>
              <a:rPr lang="sv-SE" sz="1400" dirty="0" err="1" smtClean="0"/>
              <a:t>demand</a:t>
            </a:r>
            <a:r>
              <a:rPr lang="sv-SE" sz="1400" dirty="0" smtClean="0"/>
              <a:t> </a:t>
            </a:r>
            <a:r>
              <a:rPr lang="sv-SE" sz="1400" dirty="0" err="1" smtClean="0"/>
              <a:t>growth</a:t>
            </a:r>
            <a:endParaRPr lang="sv-SE" sz="1400" dirty="0"/>
          </a:p>
        </p:txBody>
      </p:sp>
      <p:sp>
        <p:nvSpPr>
          <p:cNvPr id="18" name="Platshållare för innehåll 8"/>
          <p:cNvSpPr txBox="1">
            <a:spLocks/>
          </p:cNvSpPr>
          <p:nvPr/>
        </p:nvSpPr>
        <p:spPr>
          <a:xfrm>
            <a:off x="5545922" y="4910420"/>
            <a:ext cx="1822207" cy="414827"/>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2"/>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3"/>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sz="1400" dirty="0" smtClean="0"/>
              <a:t>No 1 or 2 </a:t>
            </a:r>
            <a:r>
              <a:rPr lang="sv-SE" sz="1400" dirty="0" err="1" smtClean="0"/>
              <a:t>within</a:t>
            </a:r>
            <a:r>
              <a:rPr lang="sv-SE" sz="1400" dirty="0" smtClean="0"/>
              <a:t> </a:t>
            </a:r>
            <a:r>
              <a:rPr lang="sv-SE" sz="1400" dirty="0" err="1" smtClean="0"/>
              <a:t>niches</a:t>
            </a:r>
            <a:r>
              <a:rPr lang="sv-SE" sz="1400" dirty="0" smtClean="0"/>
              <a:t> </a:t>
            </a:r>
            <a:r>
              <a:rPr lang="sv-SE" sz="1400" dirty="0"/>
              <a:t/>
            </a:r>
            <a:br>
              <a:rPr lang="sv-SE" sz="1400" dirty="0"/>
            </a:br>
            <a:r>
              <a:rPr lang="sv-SE" sz="1400" dirty="0" err="1" smtClean="0"/>
              <a:t>where</a:t>
            </a:r>
            <a:r>
              <a:rPr lang="sv-SE" sz="1400" dirty="0" smtClean="0"/>
              <a:t> </a:t>
            </a:r>
            <a:r>
              <a:rPr lang="sv-SE" sz="1400" dirty="0" err="1" smtClean="0"/>
              <a:t>we</a:t>
            </a:r>
            <a:r>
              <a:rPr lang="sv-SE" sz="1400" dirty="0" smtClean="0"/>
              <a:t> </a:t>
            </a:r>
            <a:r>
              <a:rPr lang="sv-SE" sz="1400" dirty="0" err="1" smtClean="0"/>
              <a:t>operate</a:t>
            </a:r>
            <a:endParaRPr lang="sv-SE" sz="1400" dirty="0"/>
          </a:p>
        </p:txBody>
      </p:sp>
      <p:sp>
        <p:nvSpPr>
          <p:cNvPr id="19" name="Ellips 18"/>
          <p:cNvSpPr>
            <a:spLocks noChangeAspect="1"/>
          </p:cNvSpPr>
          <p:nvPr/>
        </p:nvSpPr>
        <p:spPr bwMode="auto">
          <a:xfrm>
            <a:off x="5219722" y="2349209"/>
            <a:ext cx="1033722" cy="1033722"/>
          </a:xfrm>
          <a:prstGeom prst="ellipse">
            <a:avLst/>
          </a:prstGeom>
          <a:solidFill>
            <a:schemeClr val="accent1"/>
          </a:solidFill>
          <a:ln w="9525" cap="flat" cmpd="sng" algn="ctr">
            <a:solidFill>
              <a:schemeClr val="accent1"/>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algn="ctr"/>
            <a:r>
              <a:rPr lang="en-GB" sz="800" b="1" dirty="0" smtClean="0">
                <a:solidFill>
                  <a:srgbClr val="FFFFFF"/>
                </a:solidFill>
              </a:rPr>
              <a:t>KRAFT PAPER</a:t>
            </a:r>
            <a:endParaRPr lang="en-GB" sz="800" b="1" dirty="0">
              <a:solidFill>
                <a:srgbClr val="FFFFFF"/>
              </a:solidFill>
            </a:endParaRPr>
          </a:p>
          <a:p>
            <a:pPr algn="ctr"/>
            <a:r>
              <a:rPr lang="en-GB" b="1" dirty="0" smtClean="0">
                <a:solidFill>
                  <a:srgbClr val="FFFFFF"/>
                </a:solidFill>
                <a:latin typeface="+mn-lt"/>
                <a:cs typeface="Times new roman"/>
              </a:rPr>
              <a:t>#1</a:t>
            </a:r>
          </a:p>
          <a:p>
            <a:pPr algn="ctr"/>
            <a:r>
              <a:rPr lang="en-GB" sz="900" b="1" dirty="0" smtClean="0">
                <a:solidFill>
                  <a:srgbClr val="FFFFFF"/>
                </a:solidFill>
              </a:rPr>
              <a:t>GLOBALLY</a:t>
            </a:r>
          </a:p>
        </p:txBody>
      </p:sp>
      <p:sp>
        <p:nvSpPr>
          <p:cNvPr id="20" name="Ellips 19"/>
          <p:cNvSpPr>
            <a:spLocks noChangeAspect="1"/>
          </p:cNvSpPr>
          <p:nvPr/>
        </p:nvSpPr>
        <p:spPr bwMode="auto">
          <a:xfrm>
            <a:off x="5232028" y="3498852"/>
            <a:ext cx="1033722" cy="1033722"/>
          </a:xfrm>
          <a:prstGeom prst="ellipse">
            <a:avLst/>
          </a:prstGeom>
          <a:solidFill>
            <a:schemeClr val="accent1"/>
          </a:solidFill>
          <a:ln w="9525" cap="flat" cmpd="sng" algn="ctr">
            <a:solidFill>
              <a:schemeClr val="accent1"/>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algn="ctr"/>
            <a:r>
              <a:rPr lang="en-GB" sz="800" b="1" dirty="0">
                <a:solidFill>
                  <a:srgbClr val="FFFFFF"/>
                </a:solidFill>
              </a:rPr>
              <a:t>SACK </a:t>
            </a:r>
            <a:r>
              <a:rPr lang="en-GB" sz="800" b="1" dirty="0" smtClean="0">
                <a:solidFill>
                  <a:srgbClr val="FFFFFF"/>
                </a:solidFill>
              </a:rPr>
              <a:t>PAPER</a:t>
            </a:r>
            <a:endParaRPr lang="en-GB" sz="800" b="1" dirty="0">
              <a:solidFill>
                <a:srgbClr val="FFFFFF"/>
              </a:solidFill>
            </a:endParaRPr>
          </a:p>
          <a:p>
            <a:pPr algn="ctr"/>
            <a:r>
              <a:rPr lang="en-GB" b="1" dirty="0" smtClean="0">
                <a:solidFill>
                  <a:srgbClr val="FFFFFF"/>
                </a:solidFill>
                <a:latin typeface="+mn-lt"/>
                <a:cs typeface="Times new roman"/>
              </a:rPr>
              <a:t>#2</a:t>
            </a:r>
          </a:p>
          <a:p>
            <a:pPr algn="ctr"/>
            <a:r>
              <a:rPr lang="en-GB" sz="900" b="1" dirty="0" smtClean="0">
                <a:solidFill>
                  <a:srgbClr val="FFFFFF"/>
                </a:solidFill>
              </a:rPr>
              <a:t>GLOBALLY</a:t>
            </a:r>
            <a:endParaRPr lang="en-GB" sz="700" b="1" dirty="0" smtClean="0">
              <a:solidFill>
                <a:srgbClr val="FFFFFF"/>
              </a:solidFill>
            </a:endParaRPr>
          </a:p>
        </p:txBody>
      </p:sp>
      <p:sp>
        <p:nvSpPr>
          <p:cNvPr id="21" name="Ellips 20"/>
          <p:cNvSpPr>
            <a:spLocks noChangeAspect="1"/>
          </p:cNvSpPr>
          <p:nvPr/>
        </p:nvSpPr>
        <p:spPr bwMode="auto">
          <a:xfrm>
            <a:off x="6422437" y="2348880"/>
            <a:ext cx="1016728" cy="1016728"/>
          </a:xfrm>
          <a:prstGeom prst="ellipse">
            <a:avLst/>
          </a:prstGeom>
          <a:solidFill>
            <a:schemeClr val="accent3"/>
          </a:solidFill>
          <a:ln w="9525" cap="flat" cmpd="sng" algn="ctr">
            <a:solidFill>
              <a:schemeClr val="accent3"/>
            </a:solidFill>
            <a:prstDash val="solid"/>
            <a:round/>
            <a:headEnd type="none" w="med" len="med"/>
            <a:tailEnd type="none" w="med" len="med"/>
          </a:ln>
          <a:effectLst/>
          <a:extLst/>
        </p:spPr>
        <p:txBody>
          <a:bodyPr vert="horz" wrap="none" lIns="0" tIns="0" rIns="0" bIns="0" numCol="1" rtlCol="0" anchor="t" anchorCtr="0" compatLnSpc="1">
            <a:prstTxWarp prst="textNoShape">
              <a:avLst/>
            </a:prstTxWarp>
          </a:bodyPr>
          <a:lstStyle/>
          <a:p>
            <a:pPr algn="ctr"/>
            <a:r>
              <a:rPr lang="sv-SE" sz="700" b="1" dirty="0" smtClean="0">
                <a:solidFill>
                  <a:srgbClr val="FFFFFF"/>
                </a:solidFill>
              </a:rPr>
              <a:t>LIQUID </a:t>
            </a:r>
            <a:br>
              <a:rPr lang="sv-SE" sz="700" b="1" dirty="0" smtClean="0">
                <a:solidFill>
                  <a:srgbClr val="FFFFFF"/>
                </a:solidFill>
              </a:rPr>
            </a:br>
            <a:r>
              <a:rPr lang="sv-SE" sz="700" b="1" dirty="0" smtClean="0">
                <a:solidFill>
                  <a:srgbClr val="FFFFFF"/>
                </a:solidFill>
              </a:rPr>
              <a:t>PACKAGING BOARD </a:t>
            </a:r>
            <a:br>
              <a:rPr lang="sv-SE" sz="700" b="1" dirty="0" smtClean="0">
                <a:solidFill>
                  <a:srgbClr val="FFFFFF"/>
                </a:solidFill>
              </a:rPr>
            </a:br>
            <a:r>
              <a:rPr lang="sv-SE" sz="700" b="1" dirty="0" smtClean="0">
                <a:solidFill>
                  <a:srgbClr val="FFFFFF"/>
                </a:solidFill>
              </a:rPr>
              <a:t>– AMBIENT PACKAGES </a:t>
            </a:r>
            <a:r>
              <a:rPr lang="sv-SE" sz="800" dirty="0" smtClean="0">
                <a:solidFill>
                  <a:srgbClr val="FFFFFF"/>
                </a:solidFill>
              </a:rPr>
              <a:t/>
            </a:r>
            <a:br>
              <a:rPr lang="sv-SE" sz="800" dirty="0" smtClean="0">
                <a:solidFill>
                  <a:srgbClr val="FFFFFF"/>
                </a:solidFill>
              </a:rPr>
            </a:br>
            <a:r>
              <a:rPr lang="en-GB" b="1" dirty="0" smtClean="0">
                <a:solidFill>
                  <a:srgbClr val="FFFFFF"/>
                </a:solidFill>
                <a:latin typeface="+mn-lt"/>
                <a:cs typeface="Times new roman"/>
              </a:rPr>
              <a:t>#1</a:t>
            </a:r>
          </a:p>
          <a:p>
            <a:pPr algn="ctr"/>
            <a:r>
              <a:rPr lang="en-GB" sz="900" b="1" dirty="0" smtClean="0">
                <a:solidFill>
                  <a:srgbClr val="FFFFFF"/>
                </a:solidFill>
              </a:rPr>
              <a:t>GLOBALLY</a:t>
            </a:r>
            <a:endParaRPr lang="en-GB" sz="700" b="1" dirty="0">
              <a:solidFill>
                <a:srgbClr val="FFFFFF"/>
              </a:solidFill>
            </a:endParaRPr>
          </a:p>
        </p:txBody>
      </p:sp>
      <p:sp>
        <p:nvSpPr>
          <p:cNvPr id="22" name="Ellips 21"/>
          <p:cNvSpPr>
            <a:spLocks noChangeAspect="1"/>
          </p:cNvSpPr>
          <p:nvPr/>
        </p:nvSpPr>
        <p:spPr bwMode="auto">
          <a:xfrm>
            <a:off x="6450695" y="3498852"/>
            <a:ext cx="1016728" cy="1016728"/>
          </a:xfrm>
          <a:prstGeom prst="ellipse">
            <a:avLst/>
          </a:prstGeom>
          <a:solidFill>
            <a:schemeClr val="accent3"/>
          </a:solidFill>
          <a:ln w="9525" cap="flat" cmpd="sng" algn="ctr">
            <a:solidFill>
              <a:schemeClr val="accent3"/>
            </a:solidFill>
            <a:prstDash val="solid"/>
            <a:round/>
            <a:headEnd type="none" w="med" len="med"/>
            <a:tailEnd type="none" w="med" len="med"/>
          </a:ln>
          <a:effectLst/>
          <a:extLst/>
        </p:spPr>
        <p:txBody>
          <a:bodyPr vert="horz" wrap="none" lIns="0" tIns="0" rIns="0" bIns="0" numCol="1" rtlCol="0" anchor="t" anchorCtr="0" compatLnSpc="1">
            <a:prstTxWarp prst="textNoShape">
              <a:avLst/>
            </a:prstTxWarp>
          </a:bodyPr>
          <a:lstStyle/>
          <a:p>
            <a:pPr algn="ctr"/>
            <a:r>
              <a:rPr lang="sv-SE" sz="700" b="1" dirty="0">
                <a:solidFill>
                  <a:srgbClr val="FFFFFF"/>
                </a:solidFill>
              </a:rPr>
              <a:t>LIQUID </a:t>
            </a:r>
            <a:br>
              <a:rPr lang="sv-SE" sz="700" b="1" dirty="0">
                <a:solidFill>
                  <a:srgbClr val="FFFFFF"/>
                </a:solidFill>
              </a:rPr>
            </a:br>
            <a:r>
              <a:rPr lang="sv-SE" sz="700" b="1" dirty="0">
                <a:solidFill>
                  <a:srgbClr val="FFFFFF"/>
                </a:solidFill>
              </a:rPr>
              <a:t>PACKAGING BOARD </a:t>
            </a:r>
            <a:br>
              <a:rPr lang="sv-SE" sz="700" b="1" dirty="0">
                <a:solidFill>
                  <a:srgbClr val="FFFFFF"/>
                </a:solidFill>
              </a:rPr>
            </a:br>
            <a:r>
              <a:rPr lang="sv-SE" sz="700" b="1" dirty="0">
                <a:solidFill>
                  <a:srgbClr val="FFFFFF"/>
                </a:solidFill>
              </a:rPr>
              <a:t>–  ALL PACKAGE </a:t>
            </a:r>
            <a:r>
              <a:rPr lang="sv-SE" sz="700" b="1" dirty="0" smtClean="0">
                <a:solidFill>
                  <a:srgbClr val="FFFFFF"/>
                </a:solidFill>
              </a:rPr>
              <a:t>TYPES</a:t>
            </a:r>
            <a:r>
              <a:rPr lang="sv-SE" sz="700" dirty="0" smtClean="0">
                <a:solidFill>
                  <a:srgbClr val="FFFFFF"/>
                </a:solidFill>
              </a:rPr>
              <a:t>  </a:t>
            </a:r>
            <a:r>
              <a:rPr lang="sv-SE" sz="800" dirty="0">
                <a:solidFill>
                  <a:srgbClr val="FFFFFF"/>
                </a:solidFill>
              </a:rPr>
              <a:t/>
            </a:r>
            <a:br>
              <a:rPr lang="sv-SE" sz="800" dirty="0">
                <a:solidFill>
                  <a:srgbClr val="FFFFFF"/>
                </a:solidFill>
              </a:rPr>
            </a:br>
            <a:r>
              <a:rPr lang="en-GB" b="1" dirty="0" smtClean="0">
                <a:solidFill>
                  <a:srgbClr val="FFFFFF"/>
                </a:solidFill>
                <a:cs typeface="Times new roman"/>
              </a:rPr>
              <a:t>#2</a:t>
            </a:r>
            <a:endParaRPr lang="en-GB" b="1" dirty="0">
              <a:solidFill>
                <a:srgbClr val="FFFFFF"/>
              </a:solidFill>
              <a:cs typeface="Times new roman"/>
            </a:endParaRPr>
          </a:p>
          <a:p>
            <a:pPr algn="ctr"/>
            <a:r>
              <a:rPr lang="en-GB" sz="900" b="1" dirty="0" smtClean="0">
                <a:solidFill>
                  <a:srgbClr val="FFFFFF"/>
                </a:solidFill>
              </a:rPr>
              <a:t>GLOBALLY</a:t>
            </a:r>
            <a:endParaRPr lang="en-GB" sz="700" b="1" dirty="0">
              <a:solidFill>
                <a:srgbClr val="FFFFFF"/>
              </a:solidFill>
            </a:endParaRPr>
          </a:p>
        </p:txBody>
      </p:sp>
      <p:sp>
        <p:nvSpPr>
          <p:cNvPr id="23" name="Ellips 22"/>
          <p:cNvSpPr>
            <a:spLocks noChangeAspect="1"/>
          </p:cNvSpPr>
          <p:nvPr/>
        </p:nvSpPr>
        <p:spPr bwMode="auto">
          <a:xfrm>
            <a:off x="7587720" y="2357437"/>
            <a:ext cx="1016728" cy="1016728"/>
          </a:xfrm>
          <a:prstGeom prst="ellipse">
            <a:avLst/>
          </a:prstGeom>
          <a:solidFill>
            <a:schemeClr val="accent6"/>
          </a:solidFill>
          <a:ln w="9525" cap="flat" cmpd="sng" algn="ctr">
            <a:solidFill>
              <a:schemeClr val="accent6"/>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algn="ctr"/>
            <a:r>
              <a:rPr lang="en-GB" sz="800" b="1" dirty="0" smtClean="0">
                <a:solidFill>
                  <a:schemeClr val="bg1"/>
                </a:solidFill>
                <a:latin typeface="+mn-lt"/>
              </a:rPr>
              <a:t>NSSC FLUTING</a:t>
            </a:r>
            <a:endParaRPr lang="en-GB" sz="800" b="1" dirty="0">
              <a:solidFill>
                <a:schemeClr val="bg1"/>
              </a:solidFill>
              <a:latin typeface="+mn-lt"/>
            </a:endParaRPr>
          </a:p>
          <a:p>
            <a:pPr algn="ctr"/>
            <a:r>
              <a:rPr lang="en-GB" b="1" dirty="0" smtClean="0">
                <a:solidFill>
                  <a:srgbClr val="FFFFFF"/>
                </a:solidFill>
                <a:latin typeface="+mn-lt"/>
                <a:cs typeface="Times new roman"/>
              </a:rPr>
              <a:t>#1</a:t>
            </a:r>
          </a:p>
          <a:p>
            <a:pPr algn="ctr"/>
            <a:r>
              <a:rPr lang="en-GB" sz="900" b="1" dirty="0">
                <a:solidFill>
                  <a:srgbClr val="FFFFFF"/>
                </a:solidFill>
              </a:rPr>
              <a:t>EUROPE</a:t>
            </a:r>
          </a:p>
        </p:txBody>
      </p:sp>
      <p:sp>
        <p:nvSpPr>
          <p:cNvPr id="24" name="Ellips 23"/>
          <p:cNvSpPr>
            <a:spLocks noChangeAspect="1"/>
          </p:cNvSpPr>
          <p:nvPr/>
        </p:nvSpPr>
        <p:spPr bwMode="auto">
          <a:xfrm>
            <a:off x="7587720" y="3476488"/>
            <a:ext cx="1016728" cy="1016728"/>
          </a:xfrm>
          <a:prstGeom prst="ellipse">
            <a:avLst/>
          </a:prstGeom>
          <a:solidFill>
            <a:schemeClr val="accent6"/>
          </a:solidFill>
          <a:ln w="9525" cap="flat" cmpd="sng" algn="ctr">
            <a:solidFill>
              <a:schemeClr val="accent6"/>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algn="ctr"/>
            <a:r>
              <a:rPr lang="en-GB" sz="800" b="1" dirty="0" smtClean="0">
                <a:solidFill>
                  <a:schemeClr val="bg1"/>
                </a:solidFill>
                <a:latin typeface="+mn-lt"/>
              </a:rPr>
              <a:t>PURE WHITE LINER</a:t>
            </a:r>
            <a:endParaRPr lang="en-GB" sz="800" b="1" dirty="0">
              <a:solidFill>
                <a:schemeClr val="bg1"/>
              </a:solidFill>
              <a:latin typeface="+mn-lt"/>
            </a:endParaRPr>
          </a:p>
          <a:p>
            <a:pPr algn="ctr"/>
            <a:r>
              <a:rPr lang="en-GB" b="1" dirty="0" smtClean="0">
                <a:solidFill>
                  <a:srgbClr val="FFFFFF"/>
                </a:solidFill>
                <a:latin typeface="+mn-lt"/>
                <a:cs typeface="Times new roman"/>
              </a:rPr>
              <a:t>#2</a:t>
            </a:r>
          </a:p>
          <a:p>
            <a:pPr algn="ctr"/>
            <a:r>
              <a:rPr lang="en-GB" sz="900" b="1" dirty="0">
                <a:solidFill>
                  <a:srgbClr val="FFFFFF"/>
                </a:solidFill>
              </a:rPr>
              <a:t>EUROPE</a:t>
            </a:r>
            <a:endParaRPr lang="en-GB" sz="700" b="1" dirty="0">
              <a:solidFill>
                <a:srgbClr val="FFFFFF"/>
              </a:solidFill>
            </a:endParaRPr>
          </a:p>
        </p:txBody>
      </p:sp>
      <p:sp>
        <p:nvSpPr>
          <p:cNvPr id="25" name="Ellips 24"/>
          <p:cNvSpPr>
            <a:spLocks noChangeAspect="1"/>
          </p:cNvSpPr>
          <p:nvPr/>
        </p:nvSpPr>
        <p:spPr bwMode="auto">
          <a:xfrm>
            <a:off x="7587720" y="4648824"/>
            <a:ext cx="1016728" cy="1016728"/>
          </a:xfrm>
          <a:prstGeom prst="ellipse">
            <a:avLst/>
          </a:prstGeom>
          <a:solidFill>
            <a:schemeClr val="accent6"/>
          </a:solidFill>
          <a:ln w="9525" cap="flat" cmpd="sng" algn="ctr">
            <a:solidFill>
              <a:schemeClr val="accent6"/>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algn="ctr"/>
            <a:r>
              <a:rPr lang="en-GB" sz="800" b="1" dirty="0" smtClean="0">
                <a:solidFill>
                  <a:srgbClr val="FFFFFF"/>
                </a:solidFill>
                <a:latin typeface="+mn-lt"/>
              </a:rPr>
              <a:t>COATED WHITE TOP LINER</a:t>
            </a:r>
            <a:endParaRPr lang="en-GB" sz="800" b="1" dirty="0">
              <a:solidFill>
                <a:srgbClr val="FFFFFF"/>
              </a:solidFill>
              <a:latin typeface="+mn-lt"/>
            </a:endParaRPr>
          </a:p>
          <a:p>
            <a:pPr algn="ctr"/>
            <a:r>
              <a:rPr lang="en-GB" b="1" dirty="0" smtClean="0">
                <a:solidFill>
                  <a:srgbClr val="FFFFFF"/>
                </a:solidFill>
                <a:latin typeface="+mn-lt"/>
                <a:cs typeface="Times new roman"/>
              </a:rPr>
              <a:t>#2</a:t>
            </a:r>
          </a:p>
          <a:p>
            <a:pPr algn="ctr"/>
            <a:r>
              <a:rPr lang="en-GB" sz="900" b="1" dirty="0">
                <a:solidFill>
                  <a:srgbClr val="FFFFFF"/>
                </a:solidFill>
              </a:rPr>
              <a:t>EUROPE</a:t>
            </a:r>
            <a:endParaRPr lang="en-GB" sz="700" b="1" dirty="0">
              <a:solidFill>
                <a:srgbClr val="FFFFFF"/>
              </a:solidFill>
            </a:endParaRPr>
          </a:p>
        </p:txBody>
      </p:sp>
      <p:sp>
        <p:nvSpPr>
          <p:cNvPr id="2" name="Rektangel 1"/>
          <p:cNvSpPr/>
          <p:nvPr/>
        </p:nvSpPr>
        <p:spPr>
          <a:xfrm>
            <a:off x="559616" y="4028277"/>
            <a:ext cx="1289991" cy="707886"/>
          </a:xfrm>
          <a:prstGeom prst="rect">
            <a:avLst/>
          </a:prstGeom>
        </p:spPr>
        <p:txBody>
          <a:bodyPr wrap="square">
            <a:spAutoFit/>
          </a:bodyPr>
          <a:lstStyle/>
          <a:p>
            <a:r>
              <a:rPr lang="sv-SE" sz="4000" b="1" dirty="0" smtClean="0">
                <a:solidFill>
                  <a:schemeClr val="accent1"/>
                </a:solidFill>
              </a:rPr>
              <a:t>95%</a:t>
            </a:r>
            <a:endParaRPr lang="sv-SE" sz="4000" dirty="0"/>
          </a:p>
        </p:txBody>
      </p:sp>
      <p:sp>
        <p:nvSpPr>
          <p:cNvPr id="32" name="Rektangel 31"/>
          <p:cNvSpPr/>
          <p:nvPr/>
        </p:nvSpPr>
        <p:spPr>
          <a:xfrm>
            <a:off x="2690309" y="4048265"/>
            <a:ext cx="1289991" cy="707886"/>
          </a:xfrm>
          <a:prstGeom prst="rect">
            <a:avLst/>
          </a:prstGeom>
        </p:spPr>
        <p:txBody>
          <a:bodyPr wrap="square">
            <a:spAutoFit/>
          </a:bodyPr>
          <a:lstStyle/>
          <a:p>
            <a:r>
              <a:rPr lang="sv-SE" sz="4000" b="1" dirty="0" smtClean="0">
                <a:solidFill>
                  <a:schemeClr val="accent1"/>
                </a:solidFill>
              </a:rPr>
              <a:t>75%</a:t>
            </a:r>
            <a:endParaRPr lang="sv-SE" sz="4000" dirty="0"/>
          </a:p>
        </p:txBody>
      </p:sp>
      <p:sp>
        <p:nvSpPr>
          <p:cNvPr id="33" name="Platshållare för innehåll 8"/>
          <p:cNvSpPr txBox="1">
            <a:spLocks/>
          </p:cNvSpPr>
          <p:nvPr/>
        </p:nvSpPr>
        <p:spPr>
          <a:xfrm>
            <a:off x="7524328" y="1988840"/>
            <a:ext cx="1165283" cy="27018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2"/>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3"/>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lgn="ctr">
              <a:buNone/>
            </a:pPr>
            <a:r>
              <a:rPr lang="sv-SE" sz="1000" i="1" err="1" smtClean="0"/>
              <a:t>Corrugated</a:t>
            </a:r>
            <a:r>
              <a:rPr lang="sv-SE" sz="1000" i="1" dirty="0" smtClean="0"/>
              <a:t> Solutions</a:t>
            </a:r>
            <a:endParaRPr lang="sv-SE" sz="1000" i="1" dirty="0"/>
          </a:p>
        </p:txBody>
      </p:sp>
      <p:sp>
        <p:nvSpPr>
          <p:cNvPr id="34" name="Platshållare för innehåll 8"/>
          <p:cNvSpPr txBox="1">
            <a:spLocks/>
          </p:cNvSpPr>
          <p:nvPr/>
        </p:nvSpPr>
        <p:spPr>
          <a:xfrm>
            <a:off x="6359045" y="1988840"/>
            <a:ext cx="1165283" cy="27018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2"/>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3"/>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lgn="ctr">
              <a:buNone/>
            </a:pPr>
            <a:r>
              <a:rPr lang="sv-SE" sz="1000" i="1" dirty="0" err="1" smtClean="0"/>
              <a:t>Consumer</a:t>
            </a:r>
            <a:r>
              <a:rPr lang="sv-SE" sz="1000" i="1" dirty="0" smtClean="0"/>
              <a:t> </a:t>
            </a:r>
            <a:br>
              <a:rPr lang="sv-SE" sz="1000" i="1" dirty="0" smtClean="0"/>
            </a:br>
            <a:r>
              <a:rPr lang="sv-SE" sz="1000" i="1" dirty="0" smtClean="0"/>
              <a:t>Board</a:t>
            </a:r>
            <a:endParaRPr lang="sv-SE" sz="1000" i="1" dirty="0"/>
          </a:p>
        </p:txBody>
      </p:sp>
      <p:sp>
        <p:nvSpPr>
          <p:cNvPr id="35" name="Platshållare för innehåll 8"/>
          <p:cNvSpPr txBox="1">
            <a:spLocks/>
          </p:cNvSpPr>
          <p:nvPr/>
        </p:nvSpPr>
        <p:spPr>
          <a:xfrm>
            <a:off x="5166247" y="1988840"/>
            <a:ext cx="1165283" cy="27018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2"/>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3"/>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lgn="ctr">
              <a:buNone/>
            </a:pPr>
            <a:r>
              <a:rPr lang="sv-SE" sz="1000" i="1" dirty="0" err="1" smtClean="0"/>
              <a:t>Packaging</a:t>
            </a:r>
            <a:r>
              <a:rPr lang="sv-SE" sz="1000" i="1" dirty="0" smtClean="0"/>
              <a:t/>
            </a:r>
            <a:br>
              <a:rPr lang="sv-SE" sz="1000" i="1" dirty="0" smtClean="0"/>
            </a:br>
            <a:r>
              <a:rPr lang="sv-SE" sz="1000" i="1" dirty="0" smtClean="0"/>
              <a:t>Paper</a:t>
            </a:r>
            <a:endParaRPr lang="sv-SE" sz="1000" i="1" dirty="0"/>
          </a:p>
        </p:txBody>
      </p:sp>
      <p:sp>
        <p:nvSpPr>
          <p:cNvPr id="36" name="Rektangel 35"/>
          <p:cNvSpPr/>
          <p:nvPr/>
        </p:nvSpPr>
        <p:spPr>
          <a:xfrm>
            <a:off x="6660232" y="364594"/>
            <a:ext cx="2238916" cy="400110"/>
          </a:xfrm>
          <a:prstGeom prst="rect">
            <a:avLst/>
          </a:prstGeom>
        </p:spPr>
        <p:txBody>
          <a:bodyPr wrap="square">
            <a:spAutoFit/>
          </a:bodyPr>
          <a:lstStyle/>
          <a:p>
            <a:pPr lvl="0" algn="r"/>
            <a:r>
              <a:rPr lang="en-GB" sz="1000" b="1" dirty="0" smtClean="0">
                <a:solidFill>
                  <a:schemeClr val="tx2"/>
                </a:solidFill>
              </a:rPr>
              <a:t>1. Leading position </a:t>
            </a:r>
            <a:br>
              <a:rPr lang="en-GB" sz="1000" b="1" dirty="0" smtClean="0">
                <a:solidFill>
                  <a:schemeClr val="tx2"/>
                </a:solidFill>
              </a:rPr>
            </a:br>
            <a:r>
              <a:rPr lang="en-GB" sz="1000" b="1" dirty="0" smtClean="0">
                <a:solidFill>
                  <a:schemeClr val="tx2"/>
                </a:solidFill>
              </a:rPr>
              <a:t>in our</a:t>
            </a:r>
            <a:r>
              <a:rPr lang="en-GB" sz="1000" b="1" dirty="0">
                <a:solidFill>
                  <a:schemeClr val="tx2"/>
                </a:solidFill>
              </a:rPr>
              <a:t> </a:t>
            </a:r>
            <a:r>
              <a:rPr lang="en-GB" sz="1000" b="1" dirty="0" smtClean="0">
                <a:solidFill>
                  <a:schemeClr val="tx2"/>
                </a:solidFill>
              </a:rPr>
              <a:t>segments</a:t>
            </a:r>
            <a:endParaRPr lang="en-GB" sz="1000" b="1" dirty="0">
              <a:solidFill>
                <a:schemeClr val="tx2"/>
              </a:solidFill>
            </a:endParaRPr>
          </a:p>
        </p:txBody>
      </p:sp>
    </p:spTree>
    <p:extLst>
      <p:ext uri="{BB962C8B-B14F-4D97-AF65-F5344CB8AC3E}">
        <p14:creationId xmlns:p14="http://schemas.microsoft.com/office/powerpoint/2010/main" val="1817046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4FE655-A398-48B5-8790-4515CCC5A856}" type="slidenum">
              <a:rPr lang="sv-SE" smtClean="0"/>
              <a:t>50</a:t>
            </a:fld>
            <a:endParaRPr lang="sv-SE"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2375" y="2060848"/>
            <a:ext cx="66992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p:cNvSpPr/>
          <p:nvPr/>
        </p:nvSpPr>
        <p:spPr>
          <a:xfrm>
            <a:off x="179512" y="0"/>
            <a:ext cx="8964488" cy="1556792"/>
          </a:xfrm>
          <a:prstGeom prst="rect">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a:solidFill>
                <a:schemeClr val="bg1"/>
              </a:solidFill>
            </a:endParaRPr>
          </a:p>
        </p:txBody>
      </p:sp>
    </p:spTree>
    <p:extLst>
      <p:ext uri="{BB962C8B-B14F-4D97-AF65-F5344CB8AC3E}">
        <p14:creationId xmlns:p14="http://schemas.microsoft.com/office/powerpoint/2010/main" val="1296192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p:txBody>
          <a:bodyPr/>
          <a:lstStyle/>
          <a:p>
            <a:r>
              <a:rPr lang="sv-SE" dirty="0" err="1" smtClean="0"/>
              <a:t>Growth</a:t>
            </a:r>
            <a:r>
              <a:rPr lang="sv-SE" dirty="0" smtClean="0"/>
              <a:t> segments </a:t>
            </a:r>
            <a:r>
              <a:rPr lang="sv-SE" dirty="0" err="1"/>
              <a:t>backed</a:t>
            </a:r>
            <a:r>
              <a:rPr lang="sv-SE" dirty="0"/>
              <a:t> </a:t>
            </a:r>
            <a:r>
              <a:rPr lang="sv-SE" dirty="0" err="1" smtClean="0"/>
              <a:t>up</a:t>
            </a:r>
            <a:r>
              <a:rPr lang="sv-SE" dirty="0" smtClean="0"/>
              <a:t> </a:t>
            </a:r>
            <a:r>
              <a:rPr lang="sv-SE" dirty="0"/>
              <a:t>by global </a:t>
            </a:r>
            <a:r>
              <a:rPr lang="sv-SE" dirty="0" smtClean="0"/>
              <a:t> megatrends</a:t>
            </a:r>
          </a:p>
        </p:txBody>
      </p:sp>
      <p:sp>
        <p:nvSpPr>
          <p:cNvPr id="9" name="Platshållare för innehåll 8"/>
          <p:cNvSpPr>
            <a:spLocks noGrp="1"/>
          </p:cNvSpPr>
          <p:nvPr>
            <p:ph idx="1"/>
          </p:nvPr>
        </p:nvSpPr>
        <p:spPr>
          <a:xfrm>
            <a:off x="539750" y="2514600"/>
            <a:ext cx="4248274" cy="3420000"/>
          </a:xfrm>
        </p:spPr>
        <p:txBody>
          <a:bodyPr/>
          <a:lstStyle/>
          <a:p>
            <a:r>
              <a:rPr lang="sv-SE" dirty="0" smtClean="0"/>
              <a:t>Global </a:t>
            </a:r>
            <a:r>
              <a:rPr lang="sv-SE" dirty="0"/>
              <a:t>megatrends </a:t>
            </a:r>
            <a:r>
              <a:rPr lang="sv-SE" dirty="0" err="1"/>
              <a:t>driving</a:t>
            </a:r>
            <a:r>
              <a:rPr lang="sv-SE" dirty="0"/>
              <a:t> long-term </a:t>
            </a:r>
            <a:r>
              <a:rPr lang="sv-SE" dirty="0" err="1"/>
              <a:t>demand</a:t>
            </a:r>
            <a:r>
              <a:rPr lang="sv-SE" dirty="0"/>
              <a:t> for </a:t>
            </a:r>
            <a:r>
              <a:rPr lang="sv-SE" dirty="0" err="1"/>
              <a:t>packaging</a:t>
            </a:r>
            <a:r>
              <a:rPr lang="sv-SE" dirty="0"/>
              <a:t> </a:t>
            </a:r>
            <a:r>
              <a:rPr lang="sv-SE" dirty="0" smtClean="0"/>
              <a:t>material</a:t>
            </a:r>
          </a:p>
          <a:p>
            <a:pPr lvl="1"/>
            <a:r>
              <a:rPr lang="sv-SE" dirty="0" err="1" smtClean="0"/>
              <a:t>Urbanisation</a:t>
            </a:r>
            <a:r>
              <a:rPr lang="sv-SE" dirty="0" smtClean="0"/>
              <a:t> </a:t>
            </a:r>
          </a:p>
          <a:p>
            <a:pPr lvl="1"/>
            <a:r>
              <a:rPr lang="sv-SE" dirty="0" smtClean="0"/>
              <a:t>E-</a:t>
            </a:r>
            <a:r>
              <a:rPr lang="sv-SE" dirty="0" err="1" smtClean="0"/>
              <a:t>commerce</a:t>
            </a:r>
            <a:r>
              <a:rPr lang="sv-SE" dirty="0" smtClean="0"/>
              <a:t> </a:t>
            </a:r>
          </a:p>
          <a:p>
            <a:pPr lvl="1"/>
            <a:endParaRPr lang="sv-SE" dirty="0"/>
          </a:p>
          <a:p>
            <a:r>
              <a:rPr lang="sv-SE" dirty="0" err="1" smtClean="0"/>
              <a:t>Sustainability</a:t>
            </a:r>
            <a:r>
              <a:rPr lang="sv-SE" dirty="0" smtClean="0"/>
              <a:t> </a:t>
            </a:r>
            <a:r>
              <a:rPr lang="sv-SE" dirty="0" err="1"/>
              <a:t>awareness</a:t>
            </a:r>
            <a:r>
              <a:rPr lang="sv-SE" dirty="0"/>
              <a:t> is </a:t>
            </a:r>
            <a:r>
              <a:rPr lang="sv-SE" dirty="0" err="1"/>
              <a:t>increasing</a:t>
            </a:r>
            <a:r>
              <a:rPr lang="sv-SE" dirty="0"/>
              <a:t> </a:t>
            </a:r>
            <a:r>
              <a:rPr lang="sv-SE" dirty="0" err="1"/>
              <a:t>demand</a:t>
            </a:r>
            <a:r>
              <a:rPr lang="sv-SE" dirty="0"/>
              <a:t> for </a:t>
            </a:r>
            <a:r>
              <a:rPr lang="sv-SE" dirty="0" err="1"/>
              <a:t>renewable</a:t>
            </a:r>
            <a:r>
              <a:rPr lang="sv-SE" dirty="0"/>
              <a:t> </a:t>
            </a:r>
            <a:r>
              <a:rPr lang="sv-SE" dirty="0" err="1"/>
              <a:t>packaging</a:t>
            </a:r>
            <a:r>
              <a:rPr lang="sv-SE" dirty="0"/>
              <a:t> material</a:t>
            </a:r>
          </a:p>
        </p:txBody>
      </p:sp>
      <p:sp>
        <p:nvSpPr>
          <p:cNvPr id="3" name="Platshållare för bildnummer 2"/>
          <p:cNvSpPr>
            <a:spLocks noGrp="1"/>
          </p:cNvSpPr>
          <p:nvPr>
            <p:ph type="sldNum" sz="quarter" idx="16"/>
          </p:nvPr>
        </p:nvSpPr>
        <p:spPr/>
        <p:txBody>
          <a:bodyPr/>
          <a:lstStyle/>
          <a:p>
            <a:pPr>
              <a:defRPr/>
            </a:pPr>
            <a:fld id="{EEBED197-2FEF-4D25-BC9D-8E0E135E52C3}" type="slidenum">
              <a:rPr lang="sv-SE" smtClean="0"/>
              <a:pPr>
                <a:defRPr/>
              </a:pPr>
              <a:t>6</a:t>
            </a:fld>
            <a:endParaRPr lang="sv-SE"/>
          </a:p>
        </p:txBody>
      </p:sp>
      <p:pic>
        <p:nvPicPr>
          <p:cNvPr id="5"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538" t="7125" r="1340" b="1944"/>
          <a:stretch/>
        </p:blipFill>
        <p:spPr>
          <a:xfrm>
            <a:off x="5724128" y="2191452"/>
            <a:ext cx="2987823" cy="1129727"/>
          </a:xfrm>
          <a:prstGeom prst="rect">
            <a:avLst/>
          </a:prstGeom>
        </p:spPr>
      </p:pic>
      <p:pic>
        <p:nvPicPr>
          <p:cNvPr id="6" name="Bildobjekt 5" descr="megatrend02.jpg"/>
          <p:cNvPicPr>
            <a:picLocks noChangeAspect="1"/>
          </p:cNvPicPr>
          <p:nvPr/>
        </p:nvPicPr>
        <p:blipFill rotWithShape="1">
          <a:blip r:embed="rId3" cstate="print"/>
          <a:srcRect t="1141" r="11700"/>
          <a:stretch/>
        </p:blipFill>
        <p:spPr>
          <a:xfrm>
            <a:off x="5724128" y="4526320"/>
            <a:ext cx="2987824" cy="1070159"/>
          </a:xfrm>
          <a:prstGeom prst="rect">
            <a:avLst/>
          </a:prstGeom>
        </p:spPr>
      </p:pic>
      <p:pic>
        <p:nvPicPr>
          <p:cNvPr id="12" name="Bildobjekt 11" descr="megatrend03.jpg"/>
          <p:cNvPicPr>
            <a:picLocks noChangeAspect="1"/>
          </p:cNvPicPr>
          <p:nvPr/>
        </p:nvPicPr>
        <p:blipFill rotWithShape="1">
          <a:blip r:embed="rId4" cstate="print"/>
          <a:srcRect r="-229"/>
          <a:stretch/>
        </p:blipFill>
        <p:spPr>
          <a:xfrm>
            <a:off x="5724128" y="3430724"/>
            <a:ext cx="2987824" cy="955219"/>
          </a:xfrm>
          <a:prstGeom prst="rect">
            <a:avLst/>
          </a:prstGeom>
        </p:spPr>
      </p:pic>
      <p:sp>
        <p:nvSpPr>
          <p:cNvPr id="11" name="Rektangel 10"/>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2. Growth segments backed</a:t>
            </a:r>
            <a:br>
              <a:rPr lang="en-GB" sz="1000" b="1" dirty="0" smtClean="0">
                <a:solidFill>
                  <a:schemeClr val="tx2"/>
                </a:solidFill>
              </a:rPr>
            </a:br>
            <a:r>
              <a:rPr lang="en-GB" sz="1000" b="1" dirty="0" smtClean="0">
                <a:solidFill>
                  <a:schemeClr val="tx2"/>
                </a:solidFill>
              </a:rPr>
              <a:t>by global megatrends</a:t>
            </a:r>
          </a:p>
        </p:txBody>
      </p:sp>
    </p:spTree>
    <p:extLst>
      <p:ext uri="{BB962C8B-B14F-4D97-AF65-F5344CB8AC3E}">
        <p14:creationId xmlns:p14="http://schemas.microsoft.com/office/powerpoint/2010/main" val="867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395536" y="6402814"/>
            <a:ext cx="6984776" cy="338554"/>
          </a:xfrm>
          <a:prstGeom prst="rect">
            <a:avLst/>
          </a:prstGeom>
          <a:noFill/>
        </p:spPr>
        <p:txBody>
          <a:bodyPr wrap="square" rtlCol="0">
            <a:spAutoFit/>
          </a:bodyPr>
          <a:lstStyle/>
          <a:p>
            <a:r>
              <a:rPr lang="en-GB" sz="800" dirty="0" smtClean="0"/>
              <a:t>PP &amp; Board market: Estimated </a:t>
            </a:r>
            <a:r>
              <a:rPr lang="en-GB" sz="800" dirty="0"/>
              <a:t>demand CAGR 2013-2030, combined market for cartonboard, containerboard and sack paper. Source: </a:t>
            </a:r>
            <a:r>
              <a:rPr lang="en-GB" sz="800" dirty="0" err="1"/>
              <a:t>Pöyry</a:t>
            </a:r>
            <a:r>
              <a:rPr lang="en-GB" sz="800" dirty="0"/>
              <a:t> </a:t>
            </a:r>
            <a:r>
              <a:rPr lang="en-GB" sz="800" dirty="0" smtClean="0"/>
              <a:t>2014</a:t>
            </a:r>
          </a:p>
          <a:p>
            <a:r>
              <a:rPr lang="en-GB" sz="800" dirty="0" smtClean="0"/>
              <a:t>Global Packaging Market: Estimated CAGR 2014-2024, for all packaging materials. Source: Smithers </a:t>
            </a:r>
            <a:r>
              <a:rPr lang="en-GB" sz="800" dirty="0" err="1" smtClean="0"/>
              <a:t>Pira</a:t>
            </a:r>
            <a:r>
              <a:rPr lang="en-GB" sz="800" dirty="0" smtClean="0"/>
              <a:t> 2014</a:t>
            </a:r>
            <a:endParaRPr lang="en-GB" sz="800" dirty="0"/>
          </a:p>
        </p:txBody>
      </p:sp>
      <p:sp>
        <p:nvSpPr>
          <p:cNvPr id="7" name="Rubrik 6"/>
          <p:cNvSpPr>
            <a:spLocks noGrp="1"/>
          </p:cNvSpPr>
          <p:nvPr>
            <p:ph type="title"/>
          </p:nvPr>
        </p:nvSpPr>
        <p:spPr>
          <a:xfrm>
            <a:off x="539552" y="1108800"/>
            <a:ext cx="7992888" cy="372979"/>
          </a:xfrm>
        </p:spPr>
        <p:txBody>
          <a:bodyPr/>
          <a:lstStyle/>
          <a:p>
            <a:r>
              <a:rPr lang="en-US" dirty="0" smtClean="0"/>
              <a:t>TARGETING THE GLOBAL PACKAGING MARKET</a:t>
            </a:r>
            <a:endParaRPr lang="en-US" dirty="0">
              <a:solidFill>
                <a:srgbClr val="FF0000"/>
              </a:solidFill>
            </a:endParaRPr>
          </a:p>
        </p:txBody>
      </p:sp>
      <p:sp>
        <p:nvSpPr>
          <p:cNvPr id="4" name="Platshållare för bildnummer 3"/>
          <p:cNvSpPr>
            <a:spLocks noGrp="1"/>
          </p:cNvSpPr>
          <p:nvPr>
            <p:ph type="sldNum" sz="quarter" idx="16"/>
          </p:nvPr>
        </p:nvSpPr>
        <p:spPr/>
        <p:txBody>
          <a:bodyPr/>
          <a:lstStyle/>
          <a:p>
            <a:fld id="{9E4FE655-A398-48B5-8790-4515CCC5A856}" type="slidenum">
              <a:rPr lang="sv-SE" smtClean="0"/>
              <a:t>7</a:t>
            </a:fld>
            <a:endParaRPr lang="sv-SE" dirty="0"/>
          </a:p>
        </p:txBody>
      </p:sp>
      <p:pic>
        <p:nvPicPr>
          <p:cNvPr id="17" name="Bildobjekt 16" descr="Ma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6145" y="1878245"/>
            <a:ext cx="3917292" cy="1896066"/>
          </a:xfrm>
          <a:prstGeom prst="rect">
            <a:avLst/>
          </a:prstGeom>
        </p:spPr>
      </p:pic>
      <p:grpSp>
        <p:nvGrpSpPr>
          <p:cNvPr id="19" name="Grupp 18"/>
          <p:cNvGrpSpPr/>
          <p:nvPr/>
        </p:nvGrpSpPr>
        <p:grpSpPr>
          <a:xfrm>
            <a:off x="5213002" y="2040814"/>
            <a:ext cx="877687" cy="487550"/>
            <a:chOff x="1058801" y="2919058"/>
            <a:chExt cx="1296144" cy="720000"/>
          </a:xfrm>
        </p:grpSpPr>
        <p:sp>
          <p:nvSpPr>
            <p:cNvPr id="20" name="Ellips 19"/>
            <p:cNvSpPr/>
            <p:nvPr/>
          </p:nvSpPr>
          <p:spPr>
            <a:xfrm>
              <a:off x="1320801" y="2919058"/>
              <a:ext cx="720000" cy="720000"/>
            </a:xfrm>
            <a:prstGeom prst="ellipse">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21" name="textruta 20"/>
            <p:cNvSpPr txBox="1"/>
            <p:nvPr/>
          </p:nvSpPr>
          <p:spPr>
            <a:xfrm>
              <a:off x="1058801" y="3067029"/>
              <a:ext cx="1296144" cy="327545"/>
            </a:xfrm>
            <a:prstGeom prst="rect">
              <a:avLst/>
            </a:prstGeom>
            <a:noFill/>
          </p:spPr>
          <p:txBody>
            <a:bodyPr wrap="square" rtlCol="0">
              <a:spAutoFit/>
            </a:bodyPr>
            <a:lstStyle/>
            <a:p>
              <a:pPr algn="ctr"/>
              <a:r>
                <a:rPr lang="en-GB" sz="1200" b="1" dirty="0">
                  <a:solidFill>
                    <a:schemeClr val="bg1"/>
                  </a:solidFill>
                </a:rPr>
                <a:t>2.0%</a:t>
              </a:r>
            </a:p>
          </p:txBody>
        </p:sp>
      </p:grpSp>
      <p:grpSp>
        <p:nvGrpSpPr>
          <p:cNvPr id="83" name="Grupp 82"/>
          <p:cNvGrpSpPr/>
          <p:nvPr/>
        </p:nvGrpSpPr>
        <p:grpSpPr>
          <a:xfrm>
            <a:off x="5653816" y="2970111"/>
            <a:ext cx="877687" cy="487550"/>
            <a:chOff x="1058801" y="2919058"/>
            <a:chExt cx="1296144" cy="720000"/>
          </a:xfrm>
        </p:grpSpPr>
        <p:sp>
          <p:nvSpPr>
            <p:cNvPr id="84" name="Ellips 83"/>
            <p:cNvSpPr/>
            <p:nvPr/>
          </p:nvSpPr>
          <p:spPr>
            <a:xfrm>
              <a:off x="1320801" y="2919058"/>
              <a:ext cx="720000" cy="720000"/>
            </a:xfrm>
            <a:prstGeom prst="ellipse">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85" name="textruta 84"/>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3.7%</a:t>
              </a:r>
              <a:endParaRPr lang="en-GB" sz="1200" b="1" dirty="0">
                <a:solidFill>
                  <a:schemeClr val="bg1"/>
                </a:solidFill>
              </a:endParaRPr>
            </a:p>
          </p:txBody>
        </p:sp>
      </p:grpSp>
      <p:grpSp>
        <p:nvGrpSpPr>
          <p:cNvPr id="86" name="Grupp 85"/>
          <p:cNvGrpSpPr/>
          <p:nvPr/>
        </p:nvGrpSpPr>
        <p:grpSpPr>
          <a:xfrm>
            <a:off x="6632374" y="2008137"/>
            <a:ext cx="877687" cy="487550"/>
            <a:chOff x="1058801" y="2919058"/>
            <a:chExt cx="1296144" cy="720000"/>
          </a:xfrm>
        </p:grpSpPr>
        <p:sp>
          <p:nvSpPr>
            <p:cNvPr id="87" name="Ellips 86"/>
            <p:cNvSpPr/>
            <p:nvPr/>
          </p:nvSpPr>
          <p:spPr>
            <a:xfrm>
              <a:off x="1320801" y="2919058"/>
              <a:ext cx="720000" cy="720000"/>
            </a:xfrm>
            <a:prstGeom prst="ellipse">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88" name="textruta 87"/>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1.8%</a:t>
              </a:r>
              <a:endParaRPr lang="en-GB" sz="1200" b="1" dirty="0">
                <a:solidFill>
                  <a:schemeClr val="bg1"/>
                </a:solidFill>
              </a:endParaRPr>
            </a:p>
          </p:txBody>
        </p:sp>
      </p:grpSp>
      <p:grpSp>
        <p:nvGrpSpPr>
          <p:cNvPr id="89" name="Grupp 88"/>
          <p:cNvGrpSpPr/>
          <p:nvPr/>
        </p:nvGrpSpPr>
        <p:grpSpPr>
          <a:xfrm>
            <a:off x="6639882" y="2747116"/>
            <a:ext cx="877687" cy="487550"/>
            <a:chOff x="1058801" y="2919058"/>
            <a:chExt cx="1296144" cy="720000"/>
          </a:xfrm>
        </p:grpSpPr>
        <p:sp>
          <p:nvSpPr>
            <p:cNvPr id="90" name="Ellips 89"/>
            <p:cNvSpPr/>
            <p:nvPr/>
          </p:nvSpPr>
          <p:spPr>
            <a:xfrm>
              <a:off x="1320801" y="2919058"/>
              <a:ext cx="720000" cy="720000"/>
            </a:xfrm>
            <a:prstGeom prst="ellipse">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91" name="textruta 90"/>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4.4%</a:t>
              </a:r>
              <a:endParaRPr lang="en-GB" sz="1200" b="1" dirty="0">
                <a:solidFill>
                  <a:schemeClr val="bg1"/>
                </a:solidFill>
              </a:endParaRPr>
            </a:p>
          </p:txBody>
        </p:sp>
      </p:grpSp>
      <p:grpSp>
        <p:nvGrpSpPr>
          <p:cNvPr id="92" name="Grupp 91"/>
          <p:cNvGrpSpPr/>
          <p:nvPr/>
        </p:nvGrpSpPr>
        <p:grpSpPr>
          <a:xfrm>
            <a:off x="7130445" y="2359765"/>
            <a:ext cx="877687" cy="487550"/>
            <a:chOff x="1058801" y="2919058"/>
            <a:chExt cx="1296144" cy="720000"/>
          </a:xfrm>
        </p:grpSpPr>
        <p:sp>
          <p:nvSpPr>
            <p:cNvPr id="93" name="Ellips 92"/>
            <p:cNvSpPr/>
            <p:nvPr/>
          </p:nvSpPr>
          <p:spPr>
            <a:xfrm>
              <a:off x="1320801" y="2919058"/>
              <a:ext cx="720000" cy="720000"/>
            </a:xfrm>
            <a:prstGeom prst="ellipse">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94" name="textruta 93"/>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4.7%</a:t>
              </a:r>
              <a:endParaRPr lang="en-GB" sz="1200" b="1" dirty="0">
                <a:solidFill>
                  <a:schemeClr val="bg1"/>
                </a:solidFill>
              </a:endParaRPr>
            </a:p>
          </p:txBody>
        </p:sp>
      </p:grpSp>
      <p:grpSp>
        <p:nvGrpSpPr>
          <p:cNvPr id="95" name="Grupp 94"/>
          <p:cNvGrpSpPr/>
          <p:nvPr/>
        </p:nvGrpSpPr>
        <p:grpSpPr>
          <a:xfrm>
            <a:off x="7765827" y="2354688"/>
            <a:ext cx="877687" cy="487550"/>
            <a:chOff x="1058801" y="2919058"/>
            <a:chExt cx="1296144" cy="720000"/>
          </a:xfrm>
        </p:grpSpPr>
        <p:sp>
          <p:nvSpPr>
            <p:cNvPr id="96" name="Ellips 95"/>
            <p:cNvSpPr/>
            <p:nvPr/>
          </p:nvSpPr>
          <p:spPr>
            <a:xfrm>
              <a:off x="1320801" y="2919058"/>
              <a:ext cx="720000" cy="720000"/>
            </a:xfrm>
            <a:prstGeom prst="ellipse">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97" name="textruta 96"/>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5.1%</a:t>
              </a:r>
              <a:endParaRPr lang="en-GB" sz="1200" b="1" dirty="0">
                <a:solidFill>
                  <a:schemeClr val="bg1"/>
                </a:solidFill>
              </a:endParaRPr>
            </a:p>
          </p:txBody>
        </p:sp>
      </p:grpSp>
      <p:grpSp>
        <p:nvGrpSpPr>
          <p:cNvPr id="98" name="Grupp 97"/>
          <p:cNvGrpSpPr/>
          <p:nvPr/>
        </p:nvGrpSpPr>
        <p:grpSpPr>
          <a:xfrm>
            <a:off x="8158809" y="3119675"/>
            <a:ext cx="877687" cy="487550"/>
            <a:chOff x="1058801" y="2919058"/>
            <a:chExt cx="1296144" cy="720000"/>
          </a:xfrm>
        </p:grpSpPr>
        <p:sp>
          <p:nvSpPr>
            <p:cNvPr id="99" name="Ellips 98"/>
            <p:cNvSpPr/>
            <p:nvPr/>
          </p:nvSpPr>
          <p:spPr>
            <a:xfrm>
              <a:off x="1320801" y="2919058"/>
              <a:ext cx="720000" cy="720000"/>
            </a:xfrm>
            <a:prstGeom prst="ellipse">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100" name="textruta 99"/>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2.2%</a:t>
              </a:r>
              <a:endParaRPr lang="en-GB" sz="1200" b="1" dirty="0">
                <a:solidFill>
                  <a:schemeClr val="bg1"/>
                </a:solidFill>
              </a:endParaRPr>
            </a:p>
          </p:txBody>
        </p:sp>
      </p:grpSp>
      <p:pic>
        <p:nvPicPr>
          <p:cNvPr id="53" name="Bildobjekt 52" descr="Ma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909" y="1844824"/>
            <a:ext cx="3917292" cy="1896066"/>
          </a:xfrm>
          <a:prstGeom prst="rect">
            <a:avLst/>
          </a:prstGeom>
        </p:spPr>
      </p:pic>
      <p:grpSp>
        <p:nvGrpSpPr>
          <p:cNvPr id="54" name="Grupp 53"/>
          <p:cNvGrpSpPr/>
          <p:nvPr/>
        </p:nvGrpSpPr>
        <p:grpSpPr>
          <a:xfrm>
            <a:off x="465766" y="2007393"/>
            <a:ext cx="877687" cy="487550"/>
            <a:chOff x="1058801" y="2919058"/>
            <a:chExt cx="1296144" cy="720000"/>
          </a:xfrm>
          <a:solidFill>
            <a:schemeClr val="bg2">
              <a:lumMod val="75000"/>
            </a:schemeClr>
          </a:solidFill>
        </p:grpSpPr>
        <p:sp>
          <p:nvSpPr>
            <p:cNvPr id="55" name="Ellips 54"/>
            <p:cNvSpPr/>
            <p:nvPr/>
          </p:nvSpPr>
          <p:spPr>
            <a:xfrm>
              <a:off x="1320801" y="2919058"/>
              <a:ext cx="720000" cy="720000"/>
            </a:xfrm>
            <a:prstGeom prst="ellipse">
              <a:avLst/>
            </a:prstGeom>
            <a:grp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56" name="textruta 55"/>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0.3%</a:t>
              </a:r>
              <a:endParaRPr lang="en-GB" sz="1200" b="1" dirty="0">
                <a:solidFill>
                  <a:schemeClr val="bg1"/>
                </a:solidFill>
              </a:endParaRPr>
            </a:p>
          </p:txBody>
        </p:sp>
      </p:grpSp>
      <p:grpSp>
        <p:nvGrpSpPr>
          <p:cNvPr id="57" name="Grupp 56"/>
          <p:cNvGrpSpPr/>
          <p:nvPr/>
        </p:nvGrpSpPr>
        <p:grpSpPr>
          <a:xfrm>
            <a:off x="906580" y="2936690"/>
            <a:ext cx="877687" cy="487550"/>
            <a:chOff x="1058801" y="2919058"/>
            <a:chExt cx="1296144" cy="720000"/>
          </a:xfrm>
          <a:solidFill>
            <a:schemeClr val="bg2">
              <a:lumMod val="75000"/>
            </a:schemeClr>
          </a:solidFill>
        </p:grpSpPr>
        <p:sp>
          <p:nvSpPr>
            <p:cNvPr id="58" name="Ellips 57"/>
            <p:cNvSpPr/>
            <p:nvPr/>
          </p:nvSpPr>
          <p:spPr>
            <a:xfrm>
              <a:off x="1320801" y="2919058"/>
              <a:ext cx="720000" cy="720000"/>
            </a:xfrm>
            <a:prstGeom prst="ellipse">
              <a:avLst/>
            </a:prstGeom>
            <a:grp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59" name="textruta 58"/>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2.7%</a:t>
              </a:r>
              <a:endParaRPr lang="en-GB" sz="1200" b="1" dirty="0">
                <a:solidFill>
                  <a:schemeClr val="bg1"/>
                </a:solidFill>
              </a:endParaRPr>
            </a:p>
          </p:txBody>
        </p:sp>
      </p:grpSp>
      <p:grpSp>
        <p:nvGrpSpPr>
          <p:cNvPr id="60" name="Grupp 59"/>
          <p:cNvGrpSpPr/>
          <p:nvPr/>
        </p:nvGrpSpPr>
        <p:grpSpPr>
          <a:xfrm>
            <a:off x="1885138" y="1974716"/>
            <a:ext cx="877687" cy="487550"/>
            <a:chOff x="1058801" y="2919058"/>
            <a:chExt cx="1296144" cy="720000"/>
          </a:xfrm>
          <a:solidFill>
            <a:schemeClr val="bg2">
              <a:lumMod val="75000"/>
            </a:schemeClr>
          </a:solidFill>
        </p:grpSpPr>
        <p:sp>
          <p:nvSpPr>
            <p:cNvPr id="61" name="Ellips 60"/>
            <p:cNvSpPr/>
            <p:nvPr/>
          </p:nvSpPr>
          <p:spPr>
            <a:xfrm>
              <a:off x="1320801" y="2919058"/>
              <a:ext cx="720000" cy="720000"/>
            </a:xfrm>
            <a:prstGeom prst="ellipse">
              <a:avLst/>
            </a:prstGeom>
            <a:grp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62" name="textruta 61"/>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1.5%</a:t>
              </a:r>
              <a:endParaRPr lang="en-GB" sz="1200" b="1" dirty="0">
                <a:solidFill>
                  <a:schemeClr val="bg1"/>
                </a:solidFill>
              </a:endParaRPr>
            </a:p>
          </p:txBody>
        </p:sp>
      </p:grpSp>
      <p:grpSp>
        <p:nvGrpSpPr>
          <p:cNvPr id="63" name="Grupp 62"/>
          <p:cNvGrpSpPr/>
          <p:nvPr/>
        </p:nvGrpSpPr>
        <p:grpSpPr>
          <a:xfrm>
            <a:off x="1892646" y="2713695"/>
            <a:ext cx="877687" cy="487550"/>
            <a:chOff x="1058801" y="2919058"/>
            <a:chExt cx="1296144" cy="720000"/>
          </a:xfrm>
          <a:solidFill>
            <a:schemeClr val="bg2">
              <a:lumMod val="75000"/>
            </a:schemeClr>
          </a:solidFill>
        </p:grpSpPr>
        <p:sp>
          <p:nvSpPr>
            <p:cNvPr id="64" name="Ellips 63"/>
            <p:cNvSpPr/>
            <p:nvPr/>
          </p:nvSpPr>
          <p:spPr>
            <a:xfrm>
              <a:off x="1320801" y="2919058"/>
              <a:ext cx="720000" cy="720000"/>
            </a:xfrm>
            <a:prstGeom prst="ellipse">
              <a:avLst/>
            </a:prstGeom>
            <a:grp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65" name="textruta 64"/>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2.8%</a:t>
              </a:r>
              <a:endParaRPr lang="en-GB" sz="1200" b="1" dirty="0">
                <a:solidFill>
                  <a:schemeClr val="bg1"/>
                </a:solidFill>
              </a:endParaRPr>
            </a:p>
          </p:txBody>
        </p:sp>
      </p:grpSp>
      <p:grpSp>
        <p:nvGrpSpPr>
          <p:cNvPr id="66" name="Grupp 65"/>
          <p:cNvGrpSpPr/>
          <p:nvPr/>
        </p:nvGrpSpPr>
        <p:grpSpPr>
          <a:xfrm>
            <a:off x="2383209" y="2326344"/>
            <a:ext cx="877687" cy="487550"/>
            <a:chOff x="1058801" y="2919058"/>
            <a:chExt cx="1296144" cy="720000"/>
          </a:xfrm>
          <a:solidFill>
            <a:schemeClr val="bg2">
              <a:lumMod val="75000"/>
            </a:schemeClr>
          </a:solidFill>
        </p:grpSpPr>
        <p:sp>
          <p:nvSpPr>
            <p:cNvPr id="67" name="Ellips 66"/>
            <p:cNvSpPr/>
            <p:nvPr/>
          </p:nvSpPr>
          <p:spPr>
            <a:xfrm>
              <a:off x="1320801" y="2919058"/>
              <a:ext cx="720000" cy="720000"/>
            </a:xfrm>
            <a:prstGeom prst="ellipse">
              <a:avLst/>
            </a:prstGeom>
            <a:grp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68" name="textruta 67"/>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3.3%</a:t>
              </a:r>
              <a:endParaRPr lang="en-GB" sz="1200" b="1" dirty="0">
                <a:solidFill>
                  <a:schemeClr val="bg1"/>
                </a:solidFill>
              </a:endParaRPr>
            </a:p>
          </p:txBody>
        </p:sp>
      </p:grpSp>
      <p:grpSp>
        <p:nvGrpSpPr>
          <p:cNvPr id="69" name="Grupp 68"/>
          <p:cNvGrpSpPr/>
          <p:nvPr/>
        </p:nvGrpSpPr>
        <p:grpSpPr>
          <a:xfrm>
            <a:off x="3018591" y="2321267"/>
            <a:ext cx="877687" cy="487550"/>
            <a:chOff x="1058801" y="2919058"/>
            <a:chExt cx="1296144" cy="720000"/>
          </a:xfrm>
          <a:solidFill>
            <a:schemeClr val="bg2">
              <a:lumMod val="75000"/>
            </a:schemeClr>
          </a:solidFill>
        </p:grpSpPr>
        <p:sp>
          <p:nvSpPr>
            <p:cNvPr id="70" name="Ellips 69"/>
            <p:cNvSpPr/>
            <p:nvPr/>
          </p:nvSpPr>
          <p:spPr>
            <a:xfrm>
              <a:off x="1320801" y="2919058"/>
              <a:ext cx="720000" cy="720000"/>
            </a:xfrm>
            <a:prstGeom prst="ellipse">
              <a:avLst/>
            </a:prstGeom>
            <a:grp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71" name="textruta 70"/>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3.0%</a:t>
              </a:r>
              <a:endParaRPr lang="en-GB" sz="1200" b="1" dirty="0">
                <a:solidFill>
                  <a:schemeClr val="bg1"/>
                </a:solidFill>
              </a:endParaRPr>
            </a:p>
          </p:txBody>
        </p:sp>
      </p:grpSp>
      <p:grpSp>
        <p:nvGrpSpPr>
          <p:cNvPr id="72" name="Grupp 71"/>
          <p:cNvGrpSpPr/>
          <p:nvPr/>
        </p:nvGrpSpPr>
        <p:grpSpPr>
          <a:xfrm>
            <a:off x="3411573" y="3086254"/>
            <a:ext cx="877687" cy="487550"/>
            <a:chOff x="1058801" y="2919058"/>
            <a:chExt cx="1296144" cy="720000"/>
          </a:xfrm>
          <a:solidFill>
            <a:schemeClr val="bg2">
              <a:lumMod val="75000"/>
            </a:schemeClr>
          </a:solidFill>
        </p:grpSpPr>
        <p:sp>
          <p:nvSpPr>
            <p:cNvPr id="73" name="Ellips 72"/>
            <p:cNvSpPr/>
            <p:nvPr/>
          </p:nvSpPr>
          <p:spPr>
            <a:xfrm>
              <a:off x="1320801" y="2919058"/>
              <a:ext cx="720000" cy="720000"/>
            </a:xfrm>
            <a:prstGeom prst="ellipse">
              <a:avLst/>
            </a:prstGeom>
            <a:grp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74" name="textruta 73"/>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0.4%</a:t>
              </a:r>
              <a:endParaRPr lang="en-GB" sz="1200" b="1" dirty="0">
                <a:solidFill>
                  <a:schemeClr val="bg1"/>
                </a:solidFill>
              </a:endParaRPr>
            </a:p>
          </p:txBody>
        </p:sp>
      </p:grpSp>
      <p:sp>
        <p:nvSpPr>
          <p:cNvPr id="77" name="Rektangel 76"/>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2. Growth segments backed</a:t>
            </a:r>
            <a:br>
              <a:rPr lang="en-GB" sz="1000" b="1" dirty="0" smtClean="0">
                <a:solidFill>
                  <a:schemeClr val="tx2"/>
                </a:solidFill>
              </a:rPr>
            </a:br>
            <a:r>
              <a:rPr lang="en-GB" sz="1000" b="1" dirty="0" smtClean="0">
                <a:solidFill>
                  <a:schemeClr val="tx2"/>
                </a:solidFill>
              </a:rPr>
              <a:t>by global megatrends</a:t>
            </a:r>
          </a:p>
        </p:txBody>
      </p:sp>
      <p:sp>
        <p:nvSpPr>
          <p:cNvPr id="3" name="Femhörning 2"/>
          <p:cNvSpPr/>
          <p:nvPr/>
        </p:nvSpPr>
        <p:spPr>
          <a:xfrm>
            <a:off x="4337473" y="1923468"/>
            <a:ext cx="594567" cy="3953803"/>
          </a:xfrm>
          <a:prstGeom prst="homePlate">
            <a:avLst>
              <a:gd name="adj" fmla="val 91317"/>
            </a:avLst>
          </a:prstGeom>
          <a:solidFill>
            <a:schemeClr val="accent1">
              <a:alpha val="53000"/>
            </a:schemeClr>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smtClean="0">
              <a:solidFill>
                <a:schemeClr val="bg1"/>
              </a:solidFill>
            </a:endParaRPr>
          </a:p>
        </p:txBody>
      </p:sp>
      <p:sp>
        <p:nvSpPr>
          <p:cNvPr id="80" name="Platshållare för innehåll 8"/>
          <p:cNvSpPr>
            <a:spLocks noGrp="1"/>
          </p:cNvSpPr>
          <p:nvPr>
            <p:ph idx="1"/>
          </p:nvPr>
        </p:nvSpPr>
        <p:spPr>
          <a:xfrm>
            <a:off x="460653" y="4149080"/>
            <a:ext cx="3546834" cy="1603746"/>
          </a:xfrm>
        </p:spPr>
        <p:txBody>
          <a:bodyPr/>
          <a:lstStyle/>
          <a:p>
            <a:r>
              <a:rPr lang="sv-SE" dirty="0" smtClean="0"/>
              <a:t>Global market for </a:t>
            </a:r>
            <a:r>
              <a:rPr lang="sv-SE" dirty="0" err="1" smtClean="0"/>
              <a:t>packaging</a:t>
            </a:r>
            <a:r>
              <a:rPr lang="sv-SE" dirty="0" smtClean="0"/>
              <a:t> paper &amp; board has a </a:t>
            </a:r>
            <a:r>
              <a:rPr lang="sv-SE" dirty="0" err="1" smtClean="0"/>
              <a:t>growth</a:t>
            </a:r>
            <a:r>
              <a:rPr lang="sv-SE" dirty="0" smtClean="0"/>
              <a:t> </a:t>
            </a:r>
            <a:br>
              <a:rPr lang="sv-SE" dirty="0" smtClean="0"/>
            </a:br>
            <a:r>
              <a:rPr lang="sv-SE" dirty="0" err="1" smtClean="0"/>
              <a:t>of</a:t>
            </a:r>
            <a:r>
              <a:rPr lang="sv-SE" dirty="0" smtClean="0"/>
              <a:t> 2.2%</a:t>
            </a:r>
          </a:p>
          <a:p>
            <a:r>
              <a:rPr lang="sv-SE" dirty="0" err="1" smtClean="0"/>
              <a:t>We</a:t>
            </a:r>
            <a:r>
              <a:rPr lang="sv-SE" dirty="0" smtClean="0"/>
              <a:t> </a:t>
            </a:r>
            <a:r>
              <a:rPr lang="sv-SE" dirty="0" err="1" smtClean="0"/>
              <a:t>aim</a:t>
            </a:r>
            <a:r>
              <a:rPr lang="sv-SE" dirty="0" smtClean="0"/>
              <a:t> to </a:t>
            </a:r>
            <a:r>
              <a:rPr lang="sv-SE" dirty="0" err="1" smtClean="0"/>
              <a:t>expand</a:t>
            </a:r>
            <a:r>
              <a:rPr lang="sv-SE" dirty="0" smtClean="0"/>
              <a:t> </a:t>
            </a:r>
            <a:r>
              <a:rPr lang="sv-SE" dirty="0" err="1" smtClean="0"/>
              <a:t>sales</a:t>
            </a:r>
            <a:r>
              <a:rPr lang="sv-SE" dirty="0" smtClean="0"/>
              <a:t> in the global </a:t>
            </a:r>
            <a:r>
              <a:rPr lang="sv-SE" dirty="0" err="1" smtClean="0"/>
              <a:t>packaging</a:t>
            </a:r>
            <a:r>
              <a:rPr lang="sv-SE" dirty="0" smtClean="0"/>
              <a:t> market…</a:t>
            </a:r>
            <a:endParaRPr lang="sv-SE" dirty="0"/>
          </a:p>
        </p:txBody>
      </p:sp>
      <p:sp>
        <p:nvSpPr>
          <p:cNvPr id="81" name="Platshållare för innehåll 8"/>
          <p:cNvSpPr txBox="1">
            <a:spLocks/>
          </p:cNvSpPr>
          <p:nvPr/>
        </p:nvSpPr>
        <p:spPr>
          <a:xfrm>
            <a:off x="5201630" y="4151233"/>
            <a:ext cx="3546834" cy="1603746"/>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sv-SE" dirty="0" smtClean="0"/>
              <a:t>…</a:t>
            </a:r>
            <a:r>
              <a:rPr lang="sv-SE" dirty="0" err="1" smtClean="0"/>
              <a:t>with</a:t>
            </a:r>
            <a:r>
              <a:rPr lang="sv-SE" dirty="0"/>
              <a:t> </a:t>
            </a:r>
            <a:r>
              <a:rPr lang="sv-SE" dirty="0" smtClean="0"/>
              <a:t>a </a:t>
            </a:r>
            <a:r>
              <a:rPr lang="sv-SE" dirty="0" err="1" smtClean="0"/>
              <a:t>growth</a:t>
            </a:r>
            <a:r>
              <a:rPr lang="sv-SE" dirty="0" smtClean="0"/>
              <a:t> </a:t>
            </a:r>
            <a:r>
              <a:rPr lang="sv-SE" dirty="0" err="1" smtClean="0"/>
              <a:t>of</a:t>
            </a:r>
            <a:r>
              <a:rPr lang="sv-SE" dirty="0" smtClean="0"/>
              <a:t> 3.4%</a:t>
            </a:r>
          </a:p>
          <a:p>
            <a:r>
              <a:rPr lang="sv-SE" dirty="0" err="1" smtClean="0"/>
              <a:t>Key</a:t>
            </a:r>
            <a:r>
              <a:rPr lang="sv-SE" dirty="0" smtClean="0"/>
              <a:t> to </a:t>
            </a:r>
            <a:r>
              <a:rPr lang="sv-SE" dirty="0" err="1" smtClean="0"/>
              <a:t>success</a:t>
            </a:r>
            <a:r>
              <a:rPr lang="sv-SE" dirty="0" smtClean="0"/>
              <a:t> is new </a:t>
            </a:r>
            <a:r>
              <a:rPr lang="sv-SE" dirty="0" err="1" smtClean="0"/>
              <a:t>packaging</a:t>
            </a:r>
            <a:r>
              <a:rPr lang="sv-SE" dirty="0" smtClean="0"/>
              <a:t> solutions and </a:t>
            </a:r>
            <a:r>
              <a:rPr lang="sv-SE" dirty="0" err="1" smtClean="0"/>
              <a:t>sustainable</a:t>
            </a:r>
            <a:r>
              <a:rPr lang="sv-SE" dirty="0" smtClean="0"/>
              <a:t> </a:t>
            </a:r>
            <a:r>
              <a:rPr lang="sv-SE" dirty="0" err="1" smtClean="0"/>
              <a:t>products</a:t>
            </a:r>
            <a:endParaRPr lang="sv-SE" dirty="0">
              <a:solidFill>
                <a:schemeClr val="accent6"/>
              </a:solidFill>
            </a:endParaRPr>
          </a:p>
        </p:txBody>
      </p:sp>
    </p:spTree>
    <p:extLst>
      <p:ext uri="{BB962C8B-B14F-4D97-AF65-F5344CB8AC3E}">
        <p14:creationId xmlns:p14="http://schemas.microsoft.com/office/powerpoint/2010/main" val="581621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p:txBody>
          <a:bodyPr/>
          <a:lstStyle/>
          <a:p>
            <a:r>
              <a:rPr lang="en-GB" dirty="0" smtClean="0"/>
              <a:t>Clear growth strategy to capture </a:t>
            </a:r>
            <a:br>
              <a:rPr lang="en-GB" dirty="0" smtClean="0"/>
            </a:br>
            <a:r>
              <a:rPr lang="en-GB" dirty="0" smtClean="0"/>
              <a:t>market potential</a:t>
            </a:r>
            <a:endParaRPr lang="en-GB" dirty="0"/>
          </a:p>
        </p:txBody>
      </p:sp>
      <p:sp>
        <p:nvSpPr>
          <p:cNvPr id="3" name="Platshållare för bildnummer 2"/>
          <p:cNvSpPr>
            <a:spLocks noGrp="1"/>
          </p:cNvSpPr>
          <p:nvPr>
            <p:ph type="sldNum" sz="quarter" idx="16"/>
          </p:nvPr>
        </p:nvSpPr>
        <p:spPr/>
        <p:txBody>
          <a:bodyPr/>
          <a:lstStyle/>
          <a:p>
            <a:pPr>
              <a:defRPr/>
            </a:pPr>
            <a:fld id="{EEBED197-2FEF-4D25-BC9D-8E0E135E52C3}" type="slidenum">
              <a:rPr lang="en-GB" smtClean="0"/>
              <a:pPr>
                <a:defRPr/>
              </a:pPr>
              <a:t>8</a:t>
            </a:fld>
            <a:endParaRPr lang="en-GB" dirty="0"/>
          </a:p>
        </p:txBody>
      </p:sp>
      <p:pic>
        <p:nvPicPr>
          <p:cNvPr id="15" name="Bildobjekt 14" descr="Strategi_pyramid_007.jpg"/>
          <p:cNvPicPr>
            <a:picLocks noChangeAspect="1"/>
          </p:cNvPicPr>
          <p:nvPr/>
        </p:nvPicPr>
        <p:blipFill rotWithShape="1">
          <a:blip r:embed="rId2" cstate="print"/>
          <a:srcRect l="7859" t="49454" r="7859" b="26127"/>
          <a:stretch/>
        </p:blipFill>
        <p:spPr>
          <a:xfrm>
            <a:off x="395536" y="2060848"/>
            <a:ext cx="8186905" cy="1335918"/>
          </a:xfrm>
          <a:prstGeom prst="rect">
            <a:avLst/>
          </a:prstGeom>
        </p:spPr>
      </p:pic>
      <p:sp>
        <p:nvSpPr>
          <p:cNvPr id="16" name="Platshållare för innehåll 8"/>
          <p:cNvSpPr>
            <a:spLocks noGrp="1"/>
          </p:cNvSpPr>
          <p:nvPr>
            <p:ph idx="1"/>
          </p:nvPr>
        </p:nvSpPr>
        <p:spPr>
          <a:xfrm>
            <a:off x="567307" y="3598618"/>
            <a:ext cx="1808746" cy="1619800"/>
          </a:xfrm>
        </p:spPr>
        <p:txBody>
          <a:bodyPr/>
          <a:lstStyle/>
          <a:p>
            <a:pPr marL="180000" indent="-180000"/>
            <a:r>
              <a:rPr lang="en-GB" sz="1400" dirty="0" smtClean="0"/>
              <a:t>Increasing sales of solutions to brand owners and expanding sales outside Europe</a:t>
            </a:r>
            <a:endParaRPr lang="en-GB" sz="1400" dirty="0"/>
          </a:p>
        </p:txBody>
      </p:sp>
      <p:sp>
        <p:nvSpPr>
          <p:cNvPr id="17" name="Platshållare för innehåll 8"/>
          <p:cNvSpPr txBox="1">
            <a:spLocks/>
          </p:cNvSpPr>
          <p:nvPr/>
        </p:nvSpPr>
        <p:spPr>
          <a:xfrm>
            <a:off x="2555776" y="3596871"/>
            <a:ext cx="1800200" cy="161980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180000" indent="-180000"/>
            <a:r>
              <a:rPr lang="en-GB" sz="1400" dirty="0" smtClean="0"/>
              <a:t>Increasing </a:t>
            </a:r>
            <a:r>
              <a:rPr lang="en-GB" sz="1400" dirty="0"/>
              <a:t>innovation efforts to develop new packaging solutions expanding potential market segments</a:t>
            </a:r>
          </a:p>
        </p:txBody>
      </p:sp>
      <p:sp>
        <p:nvSpPr>
          <p:cNvPr id="18" name="Platshållare för innehåll 8"/>
          <p:cNvSpPr txBox="1">
            <a:spLocks/>
          </p:cNvSpPr>
          <p:nvPr/>
        </p:nvSpPr>
        <p:spPr>
          <a:xfrm>
            <a:off x="4618837" y="3596871"/>
            <a:ext cx="1808746" cy="161980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180000" indent="-180000"/>
            <a:r>
              <a:rPr lang="en-GB" sz="1400" dirty="0" smtClean="0"/>
              <a:t>Maximizing </a:t>
            </a:r>
            <a:r>
              <a:rPr lang="en-GB" sz="1400" dirty="0"/>
              <a:t>customer value by offering sustainable products challenging alternative materials</a:t>
            </a:r>
          </a:p>
        </p:txBody>
      </p:sp>
      <p:sp>
        <p:nvSpPr>
          <p:cNvPr id="19" name="Platshållare för innehåll 8"/>
          <p:cNvSpPr txBox="1">
            <a:spLocks/>
          </p:cNvSpPr>
          <p:nvPr/>
        </p:nvSpPr>
        <p:spPr>
          <a:xfrm>
            <a:off x="6579677" y="3609400"/>
            <a:ext cx="1808746" cy="161980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180000" indent="-180000"/>
            <a:r>
              <a:rPr lang="en-GB" sz="1400" dirty="0" smtClean="0"/>
              <a:t>Continuously </a:t>
            </a:r>
            <a:r>
              <a:rPr lang="en-GB" sz="1400" dirty="0"/>
              <a:t>improving production efficiency</a:t>
            </a:r>
          </a:p>
        </p:txBody>
      </p:sp>
      <p:sp>
        <p:nvSpPr>
          <p:cNvPr id="20" name="Rektangel 19"/>
          <p:cNvSpPr/>
          <p:nvPr/>
        </p:nvSpPr>
        <p:spPr>
          <a:xfrm>
            <a:off x="539552" y="5260989"/>
            <a:ext cx="7848871" cy="504056"/>
          </a:xfrm>
          <a:prstGeom prst="rect">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sv-SE" sz="2000" b="1" dirty="0" err="1" smtClean="0">
                <a:solidFill>
                  <a:schemeClr val="bg1"/>
                </a:solidFill>
              </a:rPr>
              <a:t>Aim</a:t>
            </a:r>
            <a:r>
              <a:rPr lang="sv-SE" sz="2000" b="1" dirty="0" smtClean="0">
                <a:solidFill>
                  <a:schemeClr val="bg1"/>
                </a:solidFill>
              </a:rPr>
              <a:t> to </a:t>
            </a:r>
            <a:r>
              <a:rPr lang="sv-SE" sz="2000" b="1" dirty="0" err="1" smtClean="0">
                <a:solidFill>
                  <a:schemeClr val="bg1"/>
                </a:solidFill>
              </a:rPr>
              <a:t>reach</a:t>
            </a:r>
            <a:r>
              <a:rPr lang="sv-SE" sz="2000" b="1" dirty="0" smtClean="0">
                <a:solidFill>
                  <a:schemeClr val="bg1"/>
                </a:solidFill>
              </a:rPr>
              <a:t> profitable </a:t>
            </a:r>
            <a:r>
              <a:rPr lang="sv-SE" sz="2000" b="1" dirty="0" err="1" smtClean="0">
                <a:solidFill>
                  <a:schemeClr val="bg1"/>
                </a:solidFill>
              </a:rPr>
              <a:t>growth</a:t>
            </a:r>
            <a:r>
              <a:rPr lang="sv-SE" sz="2000" b="1" dirty="0" smtClean="0">
                <a:solidFill>
                  <a:schemeClr val="bg1"/>
                </a:solidFill>
              </a:rPr>
              <a:t> </a:t>
            </a:r>
            <a:r>
              <a:rPr lang="sv-SE" sz="2000" b="1" dirty="0" err="1" smtClean="0">
                <a:solidFill>
                  <a:schemeClr val="bg1"/>
                </a:solidFill>
              </a:rPr>
              <a:t>of</a:t>
            </a:r>
            <a:r>
              <a:rPr lang="sv-SE" sz="2000" b="1" dirty="0" smtClean="0">
                <a:solidFill>
                  <a:schemeClr val="bg1"/>
                </a:solidFill>
              </a:rPr>
              <a:t> 3-4% per </a:t>
            </a:r>
            <a:r>
              <a:rPr lang="sv-SE" sz="2000" b="1" dirty="0" err="1" smtClean="0">
                <a:solidFill>
                  <a:schemeClr val="bg1"/>
                </a:solidFill>
              </a:rPr>
              <a:t>year</a:t>
            </a:r>
            <a:r>
              <a:rPr lang="sv-SE" sz="2000" b="1" dirty="0" smtClean="0">
                <a:solidFill>
                  <a:schemeClr val="bg1"/>
                </a:solidFill>
              </a:rPr>
              <a:t> </a:t>
            </a:r>
          </a:p>
        </p:txBody>
      </p:sp>
      <p:sp>
        <p:nvSpPr>
          <p:cNvPr id="13" name="Rektangel 12"/>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3. Clear growth strategy to capture market potential</a:t>
            </a:r>
          </a:p>
        </p:txBody>
      </p:sp>
    </p:spTree>
    <p:extLst>
      <p:ext uri="{BB962C8B-B14F-4D97-AF65-F5344CB8AC3E}">
        <p14:creationId xmlns:p14="http://schemas.microsoft.com/office/powerpoint/2010/main" val="1014133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objekt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662" y="2648661"/>
            <a:ext cx="5472608" cy="3156603"/>
          </a:xfrm>
          <a:prstGeom prst="rect">
            <a:avLst/>
          </a:prstGeom>
        </p:spPr>
      </p:pic>
      <p:sp>
        <p:nvSpPr>
          <p:cNvPr id="55" name="Rubrik 1"/>
          <p:cNvSpPr txBox="1">
            <a:spLocks/>
          </p:cNvSpPr>
          <p:nvPr/>
        </p:nvSpPr>
        <p:spPr>
          <a:xfrm>
            <a:off x="539552" y="1108800"/>
            <a:ext cx="8269912" cy="27003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1" kern="1200" cap="all" baseline="0">
                <a:solidFill>
                  <a:schemeClr val="tx2"/>
                </a:solidFill>
                <a:latin typeface="+mj-lt"/>
                <a:ea typeface="+mj-ea"/>
                <a:cs typeface="+mj-cs"/>
              </a:defRPr>
            </a:lvl1pPr>
          </a:lstStyle>
          <a:p>
            <a:pPr defTabSz="914377">
              <a:defRPr/>
            </a:pPr>
            <a:r>
              <a:rPr lang="en-GB" dirty="0">
                <a:solidFill>
                  <a:srgbClr val="4D4D4D"/>
                </a:solidFill>
                <a:latin typeface="Arial"/>
              </a:rPr>
              <a:t>WE are investing to move further up the value chain towards brand owners</a:t>
            </a:r>
          </a:p>
        </p:txBody>
      </p:sp>
      <p:sp>
        <p:nvSpPr>
          <p:cNvPr id="101" name="Platshållare för innehåll 3"/>
          <p:cNvSpPr>
            <a:spLocks noGrp="1"/>
          </p:cNvSpPr>
          <p:nvPr>
            <p:ph idx="1"/>
          </p:nvPr>
        </p:nvSpPr>
        <p:spPr>
          <a:xfrm>
            <a:off x="6661693" y="3427049"/>
            <a:ext cx="1473367" cy="733779"/>
          </a:xfrm>
        </p:spPr>
        <p:txBody>
          <a:bodyPr/>
          <a:lstStyle/>
          <a:p>
            <a:pPr marL="177796" indent="-177796">
              <a:spcBef>
                <a:spcPts val="300"/>
              </a:spcBef>
            </a:pPr>
            <a:r>
              <a:rPr lang="en-GB" sz="900" dirty="0"/>
              <a:t>Brand image</a:t>
            </a:r>
          </a:p>
          <a:p>
            <a:pPr marL="177796" indent="-177796">
              <a:spcBef>
                <a:spcPts val="300"/>
              </a:spcBef>
            </a:pPr>
            <a:r>
              <a:rPr lang="en-GB" sz="900" dirty="0"/>
              <a:t>Package solution</a:t>
            </a:r>
          </a:p>
          <a:p>
            <a:pPr marL="177796" indent="-177796">
              <a:spcBef>
                <a:spcPts val="300"/>
              </a:spcBef>
            </a:pPr>
            <a:r>
              <a:rPr lang="en-GB" sz="900" dirty="0"/>
              <a:t>Sustainability</a:t>
            </a:r>
          </a:p>
          <a:p>
            <a:pPr marL="177796" indent="-177796">
              <a:spcBef>
                <a:spcPts val="300"/>
              </a:spcBef>
            </a:pPr>
            <a:r>
              <a:rPr lang="en-GB" sz="900" dirty="0"/>
              <a:t>Shelf appearance</a:t>
            </a:r>
          </a:p>
        </p:txBody>
      </p:sp>
      <p:grpSp>
        <p:nvGrpSpPr>
          <p:cNvPr id="4" name="Grupp 3"/>
          <p:cNvGrpSpPr/>
          <p:nvPr/>
        </p:nvGrpSpPr>
        <p:grpSpPr>
          <a:xfrm>
            <a:off x="804662" y="2648660"/>
            <a:ext cx="2808312" cy="1512168"/>
            <a:chOff x="2673008" y="3071495"/>
            <a:chExt cx="2808312" cy="1512168"/>
          </a:xfrm>
        </p:grpSpPr>
        <p:sp>
          <p:nvSpPr>
            <p:cNvPr id="118" name="Platshållare för innehåll 3"/>
            <p:cNvSpPr txBox="1">
              <a:spLocks/>
            </p:cNvSpPr>
            <p:nvPr/>
          </p:nvSpPr>
          <p:spPr>
            <a:xfrm>
              <a:off x="3503898" y="3849885"/>
              <a:ext cx="1473366" cy="733778"/>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177796" indent="-177796">
                <a:spcBef>
                  <a:spcPts val="300"/>
                </a:spcBef>
              </a:pPr>
              <a:r>
                <a:rPr lang="en-GB" sz="900" dirty="0"/>
                <a:t>Price</a:t>
              </a:r>
            </a:p>
            <a:p>
              <a:pPr marL="177796" indent="-177796">
                <a:spcBef>
                  <a:spcPts val="300"/>
                </a:spcBef>
              </a:pPr>
              <a:r>
                <a:rPr lang="en-GB" sz="900" dirty="0"/>
                <a:t>Payment terms</a:t>
              </a:r>
            </a:p>
            <a:p>
              <a:pPr marL="177796" indent="-177796">
                <a:spcBef>
                  <a:spcPts val="300"/>
                </a:spcBef>
              </a:pPr>
              <a:r>
                <a:rPr lang="en-GB" sz="900" dirty="0" err="1"/>
                <a:t>Runability</a:t>
              </a:r>
              <a:endParaRPr lang="en-GB" sz="900" dirty="0"/>
            </a:p>
            <a:p>
              <a:pPr marL="177796" indent="-177796">
                <a:spcBef>
                  <a:spcPts val="300"/>
                </a:spcBef>
              </a:pPr>
              <a:r>
                <a:rPr lang="en-GB" sz="900" dirty="0"/>
                <a:t>Delivery terms</a:t>
              </a:r>
            </a:p>
          </p:txBody>
        </p:sp>
        <p:grpSp>
          <p:nvGrpSpPr>
            <p:cNvPr id="3" name="Grupp 2"/>
            <p:cNvGrpSpPr/>
            <p:nvPr/>
          </p:nvGrpSpPr>
          <p:grpSpPr>
            <a:xfrm>
              <a:off x="2673008" y="3071495"/>
              <a:ext cx="2808312" cy="707886"/>
              <a:chOff x="2673008" y="3071495"/>
              <a:chExt cx="2808312" cy="707886"/>
            </a:xfrm>
          </p:grpSpPr>
          <p:sp>
            <p:nvSpPr>
              <p:cNvPr id="62" name="textruta 61"/>
              <p:cNvSpPr txBox="1"/>
              <p:nvPr/>
            </p:nvSpPr>
            <p:spPr>
              <a:xfrm>
                <a:off x="2673008" y="3071495"/>
                <a:ext cx="1080120" cy="707886"/>
              </a:xfrm>
              <a:prstGeom prst="rect">
                <a:avLst/>
              </a:prstGeom>
              <a:noFill/>
            </p:spPr>
            <p:txBody>
              <a:bodyPr wrap="square" rtlCol="0">
                <a:spAutoFit/>
              </a:bodyPr>
              <a:lstStyle/>
              <a:p>
                <a:r>
                  <a:rPr lang="en-GB" sz="1000" b="1" dirty="0">
                    <a:solidFill>
                      <a:schemeClr val="tx2"/>
                    </a:solidFill>
                  </a:rPr>
                  <a:t>Packaging material </a:t>
                </a:r>
                <a:br>
                  <a:rPr lang="en-GB" sz="1000" b="1" dirty="0">
                    <a:solidFill>
                      <a:schemeClr val="tx2"/>
                    </a:solidFill>
                  </a:rPr>
                </a:br>
                <a:r>
                  <a:rPr lang="en-GB" sz="1000" b="1" dirty="0">
                    <a:solidFill>
                      <a:schemeClr val="tx2"/>
                    </a:solidFill>
                  </a:rPr>
                  <a:t>50-85 % of </a:t>
                </a:r>
                <a:br>
                  <a:rPr lang="en-GB" sz="1000" b="1" dirty="0">
                    <a:solidFill>
                      <a:schemeClr val="tx2"/>
                    </a:solidFill>
                  </a:rPr>
                </a:br>
                <a:r>
                  <a:rPr lang="en-GB" sz="1000" b="1" dirty="0">
                    <a:solidFill>
                      <a:schemeClr val="tx2"/>
                    </a:solidFill>
                  </a:rPr>
                  <a:t>the cost</a:t>
                </a:r>
              </a:p>
            </p:txBody>
          </p:sp>
          <p:cxnSp>
            <p:nvCxnSpPr>
              <p:cNvPr id="119" name="Rak 118"/>
              <p:cNvCxnSpPr/>
              <p:nvPr/>
            </p:nvCxnSpPr>
            <p:spPr>
              <a:xfrm flipH="1">
                <a:off x="4229501" y="3393836"/>
                <a:ext cx="1251819"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2" name="Bildobjekt 21" descr="Namnlöst-4.png"/>
              <p:cNvPicPr>
                <a:picLocks noChangeAspect="1"/>
              </p:cNvPicPr>
              <p:nvPr/>
            </p:nvPicPr>
            <p:blipFill rotWithShape="1">
              <a:blip r:embed="rId6" cstate="print">
                <a:extLst>
                  <a:ext uri="{28A0092B-C50C-407E-A947-70E740481C1C}">
                    <a14:useLocalDpi xmlns:a14="http://schemas.microsoft.com/office/drawing/2010/main" val="0"/>
                  </a:ext>
                </a:extLst>
              </a:blip>
              <a:srcRect r="58926"/>
              <a:stretch/>
            </p:blipFill>
            <p:spPr>
              <a:xfrm>
                <a:off x="3513135" y="3071495"/>
                <a:ext cx="769144" cy="706225"/>
              </a:xfrm>
              <a:prstGeom prst="rect">
                <a:avLst/>
              </a:prstGeom>
            </p:spPr>
          </p:pic>
        </p:grpSp>
      </p:grpSp>
      <p:grpSp>
        <p:nvGrpSpPr>
          <p:cNvPr id="6" name="Grupp 5"/>
          <p:cNvGrpSpPr/>
          <p:nvPr/>
        </p:nvGrpSpPr>
        <p:grpSpPr>
          <a:xfrm>
            <a:off x="6650695" y="2614751"/>
            <a:ext cx="1881745" cy="709361"/>
            <a:chOff x="3946888" y="3318480"/>
            <a:chExt cx="1881745" cy="709361"/>
          </a:xfrm>
        </p:grpSpPr>
        <p:sp>
          <p:nvSpPr>
            <p:cNvPr id="63" name="textruta 62"/>
            <p:cNvSpPr txBox="1"/>
            <p:nvPr/>
          </p:nvSpPr>
          <p:spPr>
            <a:xfrm>
              <a:off x="4676505" y="3318480"/>
              <a:ext cx="1152128" cy="707886"/>
            </a:xfrm>
            <a:prstGeom prst="rect">
              <a:avLst/>
            </a:prstGeom>
            <a:noFill/>
          </p:spPr>
          <p:txBody>
            <a:bodyPr wrap="square" rtlCol="0">
              <a:spAutoFit/>
            </a:bodyPr>
            <a:lstStyle/>
            <a:p>
              <a:r>
                <a:rPr lang="en-GB" sz="1000" b="1" dirty="0">
                  <a:solidFill>
                    <a:schemeClr val="tx2"/>
                  </a:solidFill>
                </a:rPr>
                <a:t>Packaging material </a:t>
              </a:r>
            </a:p>
            <a:p>
              <a:r>
                <a:rPr lang="en-GB" sz="1000" b="1" dirty="0">
                  <a:solidFill>
                    <a:schemeClr val="tx2"/>
                  </a:solidFill>
                </a:rPr>
                <a:t>2-5% of </a:t>
              </a:r>
            </a:p>
            <a:p>
              <a:r>
                <a:rPr lang="en-GB" sz="1000" b="1" dirty="0">
                  <a:solidFill>
                    <a:schemeClr val="tx2"/>
                  </a:solidFill>
                </a:rPr>
                <a:t>the cost</a:t>
              </a:r>
            </a:p>
          </p:txBody>
        </p:sp>
        <p:pic>
          <p:nvPicPr>
            <p:cNvPr id="25" name="Bildobjekt 24" descr="Namnlöst-4.png"/>
            <p:cNvPicPr>
              <a:picLocks noChangeAspect="1"/>
            </p:cNvPicPr>
            <p:nvPr/>
          </p:nvPicPr>
          <p:blipFill rotWithShape="1">
            <a:blip r:embed="rId6" cstate="print">
              <a:extLst>
                <a:ext uri="{28A0092B-C50C-407E-A947-70E740481C1C}">
                  <a14:useLocalDpi xmlns:a14="http://schemas.microsoft.com/office/drawing/2010/main" val="0"/>
                </a:ext>
              </a:extLst>
            </a:blip>
            <a:srcRect l="61720" r="-1648"/>
            <a:stretch/>
          </p:blipFill>
          <p:spPr>
            <a:xfrm>
              <a:off x="3946888" y="3321616"/>
              <a:ext cx="747683" cy="706225"/>
            </a:xfrm>
            <a:prstGeom prst="rect">
              <a:avLst/>
            </a:prstGeom>
          </p:spPr>
        </p:pic>
      </p:grpSp>
      <p:cxnSp>
        <p:nvCxnSpPr>
          <p:cNvPr id="23" name="Rak 22"/>
          <p:cNvCxnSpPr/>
          <p:nvPr/>
        </p:nvCxnSpPr>
        <p:spPr>
          <a:xfrm flipH="1">
            <a:off x="5629198" y="2990751"/>
            <a:ext cx="1021496"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Platshållare för bildnummer 4"/>
          <p:cNvSpPr>
            <a:spLocks noGrp="1"/>
          </p:cNvSpPr>
          <p:nvPr>
            <p:ph type="sldNum" sz="quarter" idx="16"/>
          </p:nvPr>
        </p:nvSpPr>
        <p:spPr/>
        <p:txBody>
          <a:bodyPr/>
          <a:lstStyle/>
          <a:p>
            <a:fld id="{9E4FE655-A398-48B5-8790-4515CCC5A856}" type="slidenum">
              <a:rPr lang="sv-SE" smtClean="0"/>
              <a:t>9</a:t>
            </a:fld>
            <a:endParaRPr lang="sv-SE" dirty="0"/>
          </a:p>
        </p:txBody>
      </p:sp>
      <p:sp>
        <p:nvSpPr>
          <p:cNvPr id="19" name="Rektangel 18"/>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3. Clear growth strategy to capture market potential</a:t>
            </a:r>
          </a:p>
        </p:txBody>
      </p:sp>
    </p:spTree>
    <p:extLst>
      <p:ext uri="{BB962C8B-B14F-4D97-AF65-F5344CB8AC3E}">
        <p14:creationId xmlns:p14="http://schemas.microsoft.com/office/powerpoint/2010/main" val="1615348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blank">
  <a:themeElements>
    <a:clrScheme name="Billerudkorsnäs">
      <a:dk1>
        <a:sysClr val="windowText" lastClr="000000"/>
      </a:dk1>
      <a:lt1>
        <a:sysClr val="window" lastClr="FFFFFF"/>
      </a:lt1>
      <a:dk2>
        <a:srgbClr val="4D4D4D"/>
      </a:dk2>
      <a:lt2>
        <a:srgbClr val="EEECE1"/>
      </a:lt2>
      <a:accent1>
        <a:srgbClr val="84BD00"/>
      </a:accent1>
      <a:accent2>
        <a:srgbClr val="97999B"/>
      </a:accent2>
      <a:accent3>
        <a:srgbClr val="F2A900"/>
      </a:accent3>
      <a:accent4>
        <a:srgbClr val="298FC2"/>
      </a:accent4>
      <a:accent5>
        <a:srgbClr val="005587"/>
      </a:accent5>
      <a:accent6>
        <a:srgbClr val="CF4520"/>
      </a:accent6>
      <a:hlink>
        <a:srgbClr val="4A7729"/>
      </a:hlink>
      <a:folHlink>
        <a:srgbClr val="53565A"/>
      </a:folHlink>
    </a:clrScheme>
    <a:fontScheme name="Billeru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cene3d>
          <a:camera prst="orthographicFront">
            <a:rot lat="0" lon="0" rev="0"/>
          </a:camera>
          <a:lightRig rig="contrasting" dir="t">
            <a:rot lat="0" lon="0" rev="7800000"/>
          </a:lightRig>
        </a:scene3d>
        <a:sp3d>
          <a:bevelT w="139700" h="139700"/>
        </a:sp3d>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8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3_blank">
  <a:themeElements>
    <a:clrScheme name="Billerudkorsnäs">
      <a:dk1>
        <a:sysClr val="windowText" lastClr="000000"/>
      </a:dk1>
      <a:lt1>
        <a:sysClr val="window" lastClr="FFFFFF"/>
      </a:lt1>
      <a:dk2>
        <a:srgbClr val="4D4D4D"/>
      </a:dk2>
      <a:lt2>
        <a:srgbClr val="EEECE1"/>
      </a:lt2>
      <a:accent1>
        <a:srgbClr val="84BD00"/>
      </a:accent1>
      <a:accent2>
        <a:srgbClr val="97999B"/>
      </a:accent2>
      <a:accent3>
        <a:srgbClr val="F2A900"/>
      </a:accent3>
      <a:accent4>
        <a:srgbClr val="298FC2"/>
      </a:accent4>
      <a:accent5>
        <a:srgbClr val="005587"/>
      </a:accent5>
      <a:accent6>
        <a:srgbClr val="CF4520"/>
      </a:accent6>
      <a:hlink>
        <a:srgbClr val="4A7729"/>
      </a:hlink>
      <a:folHlink>
        <a:srgbClr val="53565A"/>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cene3d>
          <a:camera prst="orthographicFront">
            <a:rot lat="0" lon="0" rev="0"/>
          </a:camera>
          <a:lightRig rig="contrasting" dir="t">
            <a:rot lat="0" lon="0" rev="7800000"/>
          </a:lightRig>
        </a:scene3d>
        <a:sp3d>
          <a:bevelT w="139700" h="139700"/>
        </a:sp3d>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8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Billerudkorsnäs">
      <a:dk1>
        <a:sysClr val="windowText" lastClr="000000"/>
      </a:dk1>
      <a:lt1>
        <a:sysClr val="window" lastClr="FFFFFF"/>
      </a:lt1>
      <a:dk2>
        <a:srgbClr val="4D4D4D"/>
      </a:dk2>
      <a:lt2>
        <a:srgbClr val="EEECE1"/>
      </a:lt2>
      <a:accent1>
        <a:srgbClr val="84BD00"/>
      </a:accent1>
      <a:accent2>
        <a:srgbClr val="97999B"/>
      </a:accent2>
      <a:accent3>
        <a:srgbClr val="F2A900"/>
      </a:accent3>
      <a:accent4>
        <a:srgbClr val="298FC2"/>
      </a:accent4>
      <a:accent5>
        <a:srgbClr val="005587"/>
      </a:accent5>
      <a:accent6>
        <a:srgbClr val="CF4520"/>
      </a:accent6>
      <a:hlink>
        <a:srgbClr val="4A7729"/>
      </a:hlink>
      <a:folHlink>
        <a:srgbClr val="53565A"/>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Billerudkorsnäs">
      <a:dk1>
        <a:sysClr val="windowText" lastClr="000000"/>
      </a:dk1>
      <a:lt1>
        <a:sysClr val="window" lastClr="FFFFFF"/>
      </a:lt1>
      <a:dk2>
        <a:srgbClr val="4D4D4D"/>
      </a:dk2>
      <a:lt2>
        <a:srgbClr val="EEECE1"/>
      </a:lt2>
      <a:accent1>
        <a:srgbClr val="84BD00"/>
      </a:accent1>
      <a:accent2>
        <a:srgbClr val="97999B"/>
      </a:accent2>
      <a:accent3>
        <a:srgbClr val="F2A900"/>
      </a:accent3>
      <a:accent4>
        <a:srgbClr val="298FC2"/>
      </a:accent4>
      <a:accent5>
        <a:srgbClr val="005587"/>
      </a:accent5>
      <a:accent6>
        <a:srgbClr val="CF4520"/>
      </a:accent6>
      <a:hlink>
        <a:srgbClr val="4A7729"/>
      </a:hlink>
      <a:folHlink>
        <a:srgbClr val="53565A"/>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K standard">
    <a:dk1>
      <a:sysClr val="windowText" lastClr="000000"/>
    </a:dk1>
    <a:lt1>
      <a:sysClr val="window" lastClr="FFFFFF"/>
    </a:lt1>
    <a:dk2>
      <a:srgbClr val="000000"/>
    </a:dk2>
    <a:lt2>
      <a:srgbClr val="DBDCDD"/>
    </a:lt2>
    <a:accent1>
      <a:srgbClr val="29712A"/>
    </a:accent1>
    <a:accent2>
      <a:srgbClr val="8DC63F"/>
    </a:accent2>
    <a:accent3>
      <a:srgbClr val="878A8F"/>
    </a:accent3>
    <a:accent4>
      <a:srgbClr val="A7A9AC"/>
    </a:accent4>
    <a:accent5>
      <a:srgbClr val="FDB515"/>
    </a:accent5>
    <a:accent6>
      <a:srgbClr val="EA5329"/>
    </a:accent6>
    <a:hlink>
      <a:srgbClr val="000000"/>
    </a:hlink>
    <a:folHlink>
      <a:srgbClr val="00000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BK standard">
    <a:dk1>
      <a:sysClr val="windowText" lastClr="000000"/>
    </a:dk1>
    <a:lt1>
      <a:sysClr val="window" lastClr="FFFFFF"/>
    </a:lt1>
    <a:dk2>
      <a:srgbClr val="000000"/>
    </a:dk2>
    <a:lt2>
      <a:srgbClr val="DBDCDD"/>
    </a:lt2>
    <a:accent1>
      <a:srgbClr val="29712A"/>
    </a:accent1>
    <a:accent2>
      <a:srgbClr val="8DC63F"/>
    </a:accent2>
    <a:accent3>
      <a:srgbClr val="878A8F"/>
    </a:accent3>
    <a:accent4>
      <a:srgbClr val="A7A9AC"/>
    </a:accent4>
    <a:accent5>
      <a:srgbClr val="FDB515"/>
    </a:accent5>
    <a:accent6>
      <a:srgbClr val="EA5329"/>
    </a:accent6>
    <a:hlink>
      <a:srgbClr val="000000"/>
    </a:hlink>
    <a:folHlink>
      <a:srgbClr val="00000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BK standard">
    <a:dk1>
      <a:sysClr val="windowText" lastClr="000000"/>
    </a:dk1>
    <a:lt1>
      <a:sysClr val="window" lastClr="FFFFFF"/>
    </a:lt1>
    <a:dk2>
      <a:srgbClr val="000000"/>
    </a:dk2>
    <a:lt2>
      <a:srgbClr val="DBDCDD"/>
    </a:lt2>
    <a:accent1>
      <a:srgbClr val="29712A"/>
    </a:accent1>
    <a:accent2>
      <a:srgbClr val="8DC63F"/>
    </a:accent2>
    <a:accent3>
      <a:srgbClr val="878A8F"/>
    </a:accent3>
    <a:accent4>
      <a:srgbClr val="A7A9AC"/>
    </a:accent4>
    <a:accent5>
      <a:srgbClr val="FDB515"/>
    </a:accent5>
    <a:accent6>
      <a:srgbClr val="EA5329"/>
    </a:accent6>
    <a:hlink>
      <a:srgbClr val="000000"/>
    </a:hlink>
    <a:folHlink>
      <a:srgbClr val="000000"/>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BK standard">
    <a:dk1>
      <a:sysClr val="windowText" lastClr="000000"/>
    </a:dk1>
    <a:lt1>
      <a:sysClr val="window" lastClr="FFFFFF"/>
    </a:lt1>
    <a:dk2>
      <a:srgbClr val="000000"/>
    </a:dk2>
    <a:lt2>
      <a:srgbClr val="DBDCDD"/>
    </a:lt2>
    <a:accent1>
      <a:srgbClr val="29712A"/>
    </a:accent1>
    <a:accent2>
      <a:srgbClr val="8DC63F"/>
    </a:accent2>
    <a:accent3>
      <a:srgbClr val="878A8F"/>
    </a:accent3>
    <a:accent4>
      <a:srgbClr val="A7A9AC"/>
    </a:accent4>
    <a:accent5>
      <a:srgbClr val="FDB515"/>
    </a:accent5>
    <a:accent6>
      <a:srgbClr val="EA5329"/>
    </a:accent6>
    <a:hlink>
      <a:srgbClr val="000000"/>
    </a:hlink>
    <a:folHlink>
      <a:srgbClr val="000000"/>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Billerudkorsnäs">
    <a:dk1>
      <a:sysClr val="windowText" lastClr="000000"/>
    </a:dk1>
    <a:lt1>
      <a:sysClr val="window" lastClr="FFFFFF"/>
    </a:lt1>
    <a:dk2>
      <a:srgbClr val="4D4D4D"/>
    </a:dk2>
    <a:lt2>
      <a:srgbClr val="EEECE1"/>
    </a:lt2>
    <a:accent1>
      <a:srgbClr val="84BD00"/>
    </a:accent1>
    <a:accent2>
      <a:srgbClr val="97999B"/>
    </a:accent2>
    <a:accent3>
      <a:srgbClr val="F2A900"/>
    </a:accent3>
    <a:accent4>
      <a:srgbClr val="298FC2"/>
    </a:accent4>
    <a:accent5>
      <a:srgbClr val="005587"/>
    </a:accent5>
    <a:accent6>
      <a:srgbClr val="CF4520"/>
    </a:accent6>
    <a:hlink>
      <a:srgbClr val="4A7729"/>
    </a:hlink>
    <a:folHlink>
      <a:srgbClr val="53565A"/>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20939</TotalTime>
  <Words>3801</Words>
  <Application>Microsoft Office PowerPoint</Application>
  <PresentationFormat>On-screen Show (4:3)</PresentationFormat>
  <Paragraphs>798</Paragraphs>
  <Slides>50</Slides>
  <Notes>40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50</vt:i4>
      </vt:variant>
    </vt:vector>
  </HeadingPairs>
  <TitlesOfParts>
    <vt:vector size="58" baseType="lpstr">
      <vt:lpstr>Arial</vt:lpstr>
      <vt:lpstr>Arial Black</vt:lpstr>
      <vt:lpstr>Calibri</vt:lpstr>
      <vt:lpstr>Symbol</vt:lpstr>
      <vt:lpstr>Times new roman</vt:lpstr>
      <vt:lpstr>Zapf Dingbats</vt:lpstr>
      <vt:lpstr>blank</vt:lpstr>
      <vt:lpstr>3_blank</vt:lpstr>
      <vt:lpstr>PowerPoint Presentation</vt:lpstr>
      <vt:lpstr>BILLERUDKORSNÄS in brief</vt:lpstr>
      <vt:lpstr>THREE BUSINESS AREAS</vt:lpstr>
      <vt:lpstr>INVESTMENT HIGHLIGHTS</vt:lpstr>
      <vt:lpstr>LEADING POSITION IN OUR SEGMENTS</vt:lpstr>
      <vt:lpstr>Growth segments backed up by global  megatrends</vt:lpstr>
      <vt:lpstr>TARGETING THE GLOBAL PACKAGING MARKET</vt:lpstr>
      <vt:lpstr>Clear growth strategy to capture  market potential</vt:lpstr>
      <vt:lpstr>PowerPoint Presentation</vt:lpstr>
      <vt:lpstr>Two major restructuring projects </vt:lpstr>
      <vt:lpstr>PRODUCTION AND CAPEX IMPACT</vt:lpstr>
      <vt:lpstr>INVESTMENTS To improve underlying profitability and secure organic growth </vt:lpstr>
      <vt:lpstr>Clear innovation focus for a  sustainable  future</vt:lpstr>
      <vt:lpstr>We PROVIDE Sustainable Solutions</vt:lpstr>
      <vt:lpstr>STABLE EARNINGS AND SHAREHOLDER RETURNS</vt:lpstr>
      <vt:lpstr>SELECTIVE M&amp;A TO SUPPORT LONG-TERM GROWTH</vt:lpstr>
      <vt:lpstr>FINANCIAL TARGETS AND TARGET FULFILLMENT </vt:lpstr>
      <vt:lpstr>summary</vt:lpstr>
      <vt:lpstr>Q2 DEVELOPMENT</vt:lpstr>
      <vt:lpstr>Q2 2017 RESULTS AT A GLANCE</vt:lpstr>
      <vt:lpstr>Q2 2017 KEY HIGHLIGHTS </vt:lpstr>
      <vt:lpstr>FinanCIal development</vt:lpstr>
      <vt:lpstr>NET SALES</vt:lpstr>
      <vt:lpstr>EBITDA</vt:lpstr>
      <vt:lpstr>OPERATING CASH FLOW</vt:lpstr>
      <vt:lpstr>RETURN ON CAPITAL EMPLOYED</vt:lpstr>
      <vt:lpstr>LEVERAGE</vt:lpstr>
      <vt:lpstr>BUSINESS AREAS</vt:lpstr>
      <vt:lpstr>packaging paper Business area Kraft and sack paper for customers with tough demands                  </vt:lpstr>
      <vt:lpstr>packaging paper Business area Q2 DEVELOPMENT</vt:lpstr>
      <vt:lpstr>CONSUMER BOARD Business area LIQUID PACKAGING BOARD AND CARTONBOARD WITH UNIQUE PROPERTIES</vt:lpstr>
      <vt:lpstr>CONSUMER BOARD Business area Q2 DEVELOPMENT</vt:lpstr>
      <vt:lpstr>CORRUGATED SOLUTIONS Business area FLUTING AND LINER ADD VALUE</vt:lpstr>
      <vt:lpstr>CORRUGATED SOLUTIONS Business area Q2 DEVELOPMENT</vt:lpstr>
      <vt:lpstr>OUTLOOK</vt:lpstr>
      <vt:lpstr>outlook</vt:lpstr>
      <vt:lpstr>SKÄRBLACKA AND GRUVÖN WELL UNDER WAY</vt:lpstr>
      <vt:lpstr>UNDERSTANDING SOLUTION SALES</vt:lpstr>
      <vt:lpstr>appendix</vt:lpstr>
      <vt:lpstr>Global packaging market</vt:lpstr>
      <vt:lpstr>Sales per region</vt:lpstr>
      <vt:lpstr>Billerudkorsnäs capex 2015-2019</vt:lpstr>
      <vt:lpstr>COST STRUCTURE</vt:lpstr>
      <vt:lpstr>Sensitivity analysis</vt:lpstr>
      <vt:lpstr>Production units</vt:lpstr>
      <vt:lpstr>BillerudKorsnäs Share</vt:lpstr>
      <vt:lpstr>FX risk</vt:lpstr>
      <vt:lpstr>DEBT maturity and funding</vt:lpstr>
      <vt:lpstr>Ownership structure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Year-end report 2013</dc:title>
  <dc:creator>Slättborn Karin, Stockholm</dc:creator>
  <cp:lastModifiedBy>Drott Beatrice, Solna</cp:lastModifiedBy>
  <cp:revision>825</cp:revision>
  <cp:lastPrinted>2016-12-14T13:08:35Z</cp:lastPrinted>
  <dcterms:created xsi:type="dcterms:W3CDTF">2014-12-04T13:16:46Z</dcterms:created>
  <dcterms:modified xsi:type="dcterms:W3CDTF">2017-09-07T05:42:15Z</dcterms:modified>
</cp:coreProperties>
</file>